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0" r:id="rId6"/>
    <p:sldId id="267" r:id="rId7"/>
    <p:sldId id="275" r:id="rId8"/>
    <p:sldId id="279" r:id="rId9"/>
    <p:sldId id="274" r:id="rId10"/>
    <p:sldId id="276" r:id="rId11"/>
    <p:sldId id="280" r:id="rId12"/>
    <p:sldId id="284" r:id="rId13"/>
    <p:sldId id="290" r:id="rId14"/>
    <p:sldId id="283" r:id="rId15"/>
    <p:sldId id="289" r:id="rId16"/>
    <p:sldId id="288" r:id="rId17"/>
    <p:sldId id="277" r:id="rId18"/>
    <p:sldId id="278" r:id="rId19"/>
    <p:sldId id="291" r:id="rId20"/>
  </p:sldIdLst>
  <p:sldSz cx="9144000" cy="6858000" type="screen4x3"/>
  <p:notesSz cx="9872663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27">
          <p15:clr>
            <a:srgbClr val="A4A3A4"/>
          </p15:clr>
        </p15:guide>
        <p15:guide id="3" orient="horz" pos="983">
          <p15:clr>
            <a:srgbClr val="A4A3A4"/>
          </p15:clr>
        </p15:guide>
        <p15:guide id="4" orient="horz" pos="3838">
          <p15:clr>
            <a:srgbClr val="A4A3A4"/>
          </p15:clr>
        </p15:guide>
        <p15:guide id="5" pos="2880">
          <p15:clr>
            <a:srgbClr val="A4A3A4"/>
          </p15:clr>
        </p15:guide>
        <p15:guide id="6" pos="562">
          <p15:clr>
            <a:srgbClr val="A4A3A4"/>
          </p15:clr>
        </p15:guide>
        <p15:guide id="7" pos="5103">
          <p15:clr>
            <a:srgbClr val="A4A3A4"/>
          </p15:clr>
        </p15:guide>
        <p15:guide id="8" pos="2562">
          <p15:clr>
            <a:srgbClr val="A4A3A4"/>
          </p15:clr>
        </p15:guide>
        <p15:guide id="9" pos="26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8752"/>
    <a:srgbClr val="6DA463"/>
    <a:srgbClr val="1A9DAC"/>
    <a:srgbClr val="A65C45"/>
    <a:srgbClr val="CC7054"/>
    <a:srgbClr val="FFFFFF"/>
    <a:srgbClr val="D6A700"/>
    <a:srgbClr val="958CB2"/>
    <a:srgbClr val="7FB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/>
    <p:restoredTop sz="80053" autoAdjust="0"/>
  </p:normalViewPr>
  <p:slideViewPr>
    <p:cSldViewPr showGuides="1">
      <p:cViewPr varScale="1">
        <p:scale>
          <a:sx n="54" d="100"/>
          <a:sy n="54" d="100"/>
        </p:scale>
        <p:origin x="1304" y="48"/>
      </p:cViewPr>
      <p:guideLst>
        <p:guide orient="horz" pos="2160"/>
        <p:guide orient="horz" pos="427"/>
        <p:guide orient="horz" pos="983"/>
        <p:guide orient="horz" pos="3838"/>
        <p:guide pos="2880"/>
        <p:guide pos="562"/>
        <p:guide pos="5103"/>
        <p:guide pos="2562"/>
        <p:guide pos="26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C91EF-68B9-451E-B3CA-DFF316D319A4}" type="datetimeFigureOut">
              <a:rPr lang="en-GB" smtClean="0"/>
              <a:t>10/01/2022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96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9433D-7642-4B29-B2FC-1476C75EF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624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96" y="0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0" y="511175"/>
            <a:ext cx="3395663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267" y="3228896"/>
            <a:ext cx="789813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96" y="6456218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8A6BB3-15F9-4141-AB05-7BFCB398C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36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528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95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506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808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7290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850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875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079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651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46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832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B8DDF-9C23-42C5-9CE4-163A19A90EE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19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687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303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522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resentation title slide">
    <p:bg>
      <p:bgPr>
        <a:solidFill>
          <a:srgbClr val="6DA4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1919288" y="1443038"/>
            <a:ext cx="0" cy="36576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11" descr="UWE-Logo-Botto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5783263"/>
            <a:ext cx="2182812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2325600" y="1340768"/>
            <a:ext cx="6062750" cy="37748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40800" y="1427168"/>
            <a:ext cx="1219139" cy="358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640800" y="1787168"/>
            <a:ext cx="1219139" cy="53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640800" y="2330768"/>
            <a:ext cx="1219139" cy="6953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645062" y="4960139"/>
            <a:ext cx="1219139" cy="2297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49824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0212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04744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18225" y="1268760"/>
            <a:ext cx="3025775" cy="475252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0" y="1268760"/>
            <a:ext cx="3024188" cy="47525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059113" y="1268760"/>
            <a:ext cx="3020316" cy="2337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059113" y="3642359"/>
            <a:ext cx="3020316" cy="23789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8136903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448667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8136903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18225" y="1268760"/>
            <a:ext cx="3025775" cy="475252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059113" y="1268760"/>
            <a:ext cx="3020316" cy="2337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059113" y="3642359"/>
            <a:ext cx="3020316" cy="2378929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8065" y="1268760"/>
            <a:ext cx="2385743" cy="4728796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Bullet Point</a:t>
            </a:r>
          </a:p>
          <a:p>
            <a:pPr lvl="2"/>
            <a:r>
              <a:rPr lang="en-GB" dirty="0"/>
              <a:t>Third Bullet Point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39231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042988" y="1440160"/>
            <a:ext cx="7058025" cy="35283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1pPr>
            <a:lvl2pPr marL="6096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2pPr>
            <a:lvl3pPr marL="12192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3pPr>
            <a:lvl4pPr marL="18288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4pPr>
            <a:lvl5pPr marL="24384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042988" y="5184353"/>
            <a:ext cx="7058025" cy="692919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5" name="Picture 4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3011418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215403" y="2547440"/>
            <a:ext cx="4283969" cy="2204864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9600"/>
              </a:lnSpc>
              <a:buNone/>
              <a:defRPr sz="13000" b="0" i="0" baseline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096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2pPr>
            <a:lvl3pPr marL="12192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3pPr>
            <a:lvl4pPr marL="18288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4pPr>
            <a:lvl5pPr marL="24384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5pPr>
          </a:lstStyle>
          <a:p>
            <a:pPr lvl="0"/>
            <a:r>
              <a:rPr lang="en-GB" dirty="0"/>
              <a:t>100%</a:t>
            </a:r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715395" y="2564519"/>
            <a:ext cx="3601021" cy="218778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1pPr>
            <a:lvl2pPr marL="6096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2pPr>
            <a:lvl3pPr marL="12192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3pPr>
            <a:lvl4pPr marL="18288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4pPr>
            <a:lvl5pPr marL="24384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970980" y="4896321"/>
            <a:ext cx="7129412" cy="620911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6" name="Picture 5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992200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04AA5-7743-5D42-8F71-92040120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1B6D-95B0-E74C-829A-B725ABB3D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41DBE-12FB-AB41-86A2-B14760EE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B706-5959-BC4E-9BB9-13C77DCD4A4A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1CB31-938E-9C46-91C5-52C38593A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69C09-85A5-8F4A-82FF-B6415B92E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584BC-68C5-1C45-9188-EA1FBF22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3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nd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1890713"/>
            <a:ext cx="6515621" cy="13661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4221163"/>
            <a:ext cx="6515620" cy="6031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FontTx/>
              <a:buNone/>
              <a:defRPr sz="1600" b="0" i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317671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89700"/>
            <a:ext cx="6515621" cy="65106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7584" y="1557214"/>
            <a:ext cx="6587628" cy="4464074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598752"/>
              </a:buCl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7155836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346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557214"/>
            <a:ext cx="6587628" cy="4465637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598752"/>
              </a:buClr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23431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9527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54843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464025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284663" y="1628800"/>
            <a:ext cx="3167583" cy="4464025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358111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9666" y="1584000"/>
            <a:ext cx="3167583" cy="4437288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Second Bullet Point</a:t>
            </a:r>
          </a:p>
          <a:p>
            <a:pPr lvl="2"/>
            <a:r>
              <a:rPr lang="en-GB" dirty="0"/>
              <a:t>Third Bullet Point</a:t>
            </a:r>
          </a:p>
          <a:p>
            <a:pPr lvl="3"/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4737" y="1584000"/>
            <a:ext cx="3167583" cy="4437288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Bullet Point</a:t>
            </a:r>
          </a:p>
          <a:p>
            <a:pPr lvl="2"/>
            <a:r>
              <a:rPr lang="en-US" dirty="0"/>
              <a:t>Third Bullet Point</a:t>
            </a:r>
          </a:p>
          <a:p>
            <a:pPr lvl="3"/>
            <a:endParaRPr lang="en-US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4571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2" y="692696"/>
            <a:ext cx="6481464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4944" y="1584148"/>
            <a:ext cx="3167583" cy="4437140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Number Position Number 2</a:t>
            </a:r>
          </a:p>
          <a:p>
            <a:pPr lvl="2"/>
            <a:r>
              <a:rPr lang="en-GB" dirty="0"/>
              <a:t>Number Position Number 3</a:t>
            </a:r>
          </a:p>
          <a:p>
            <a:pPr lvl="3"/>
            <a:endParaRPr lang="en-GB" dirty="0"/>
          </a:p>
          <a:p>
            <a:pPr lvl="3"/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0015" y="1584148"/>
            <a:ext cx="3167583" cy="4437140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 dirty="0"/>
              <a:t>Click to add text</a:t>
            </a:r>
          </a:p>
          <a:p>
            <a:pPr lvl="1"/>
            <a:r>
              <a:rPr lang="en-GB" dirty="0"/>
              <a:t>Number Position Number 2</a:t>
            </a:r>
          </a:p>
          <a:p>
            <a:pPr lvl="2"/>
            <a:r>
              <a:rPr lang="en-GB" dirty="0"/>
              <a:t>Number Position Number 3</a:t>
            </a:r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8989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graph 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899592" y="1554760"/>
            <a:ext cx="6515620" cy="453806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8279437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column text style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46402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4284663" y="1628799"/>
            <a:ext cx="3816350" cy="446402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40255910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</p:sldLayoutIdLst>
  <p:transition spd="slow">
    <p:fade/>
  </p:transition>
  <p:txStyles>
    <p:titleStyle>
      <a:lvl1pPr algn="ctr" defTabSz="606425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609555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10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664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218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4025" indent="-4540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87425" indent="-3778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5208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21304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7400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uwe.ac.uk/aboutus/policies/assessmentcycle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1.uwe.ac.uk/aboutus/policies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tif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Placeholder 1"/>
          <p:cNvSpPr>
            <a:spLocks noGrp="1"/>
          </p:cNvSpPr>
          <p:nvPr>
            <p:ph type="body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  <a:t>UWE Bristol</a:t>
            </a:r>
            <a:b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</a:br>
            <a:endParaRPr lang="en-GB" altLang="en-US" dirty="0">
              <a:solidFill>
                <a:srgbClr val="000000"/>
              </a:solidFill>
              <a:ea typeface="ＭＳ Ｐゴシック" pitchFamily="34" charset="-128"/>
            </a:endParaRPr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ea typeface="ＭＳ Ｐゴシック" pitchFamily="34" charset="-128"/>
              </a:rPr>
              <a:t>External Examiners Conference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ea typeface="ＭＳ Ｐゴシック" charset="-128"/>
            </a:endParaRPr>
          </a:p>
        </p:txBody>
      </p:sp>
      <p:sp>
        <p:nvSpPr>
          <p:cNvPr id="13314" name="Text Placeholder 2"/>
          <p:cNvSpPr>
            <a:spLocks noGrp="1"/>
          </p:cNvSpPr>
          <p:nvPr>
            <p:ph type="body" sz="quarter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>
                <a:ea typeface="ＭＳ Ｐゴシック" charset="-128"/>
              </a:rPr>
              <a:t>Presentation by</a:t>
            </a:r>
          </a:p>
          <a:p>
            <a:pPr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3315" name="Text Placeholder 3"/>
          <p:cNvSpPr>
            <a:spLocks noGrp="1"/>
          </p:cNvSpPr>
          <p:nvPr>
            <p:ph type="body" sz="quarter" idx="16"/>
          </p:nvPr>
        </p:nvSpPr>
        <p:spPr bwMode="auto">
          <a:xfrm>
            <a:off x="640800" y="1787168"/>
            <a:ext cx="1219139" cy="22899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  <a:t>Jenny Dye, Director of Learning and Teaching, Health &amp; Applied Sciences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solidFill>
                <a:srgbClr val="000000"/>
              </a:solidFill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  <a:t>Judith Ritchie, Director of Quality and Enhancement, Environment &amp; Technology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19</a:t>
            </a:r>
            <a:r>
              <a:rPr lang="en-US" baseline="30000" dirty="0"/>
              <a:t>th</a:t>
            </a:r>
            <a:r>
              <a:rPr lang="en-US" dirty="0"/>
              <a:t>  Jan 2022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66ACAF-4FD6-4128-BB16-AAD5A96BD1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Options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62DB8-DCCD-4046-8596-2BA2D2A14C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All FE work must be re-marked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Work marked at below 50% must be re marked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Allow all marks to stand 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Something else………………..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37334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sz="2800" dirty="0">
                <a:ea typeface="ＭＳ Ｐゴシック" pitchFamily="34" charset="-128"/>
                <a:cs typeface="Arial" charset="0"/>
              </a:rPr>
              <a:t>Example of adverse group circumstances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altLang="en-US" sz="28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Exam paper consisting of 4 compulsory questions. </a:t>
            </a:r>
          </a:p>
          <a:p>
            <a:pPr marL="0" indent="0">
              <a:buFontTx/>
              <a:buNone/>
            </a:pPr>
            <a:r>
              <a:rPr lang="en-GB" altLang="en-US" sz="28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Some key module content not delivered/poorly delivered. </a:t>
            </a:r>
          </a:p>
          <a:p>
            <a:pPr marL="0" indent="0">
              <a:buFontTx/>
              <a:buNone/>
            </a:pPr>
            <a:r>
              <a:rPr lang="en-GB" altLang="en-US" sz="28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Concerns raised by students post exam. </a:t>
            </a:r>
            <a:endParaRPr lang="en-GB" altLang="en-US" sz="2800" b="1" i="1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716770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Analysis; process and action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2400" dirty="0"/>
              <a:t>What is the evidence?</a:t>
            </a:r>
          </a:p>
          <a:p>
            <a:r>
              <a:rPr lang="en-GB" sz="2400" dirty="0"/>
              <a:t>Does the evidence support the concern?</a:t>
            </a:r>
          </a:p>
          <a:p>
            <a:pPr lvl="1"/>
            <a:r>
              <a:rPr lang="en-GB" dirty="0"/>
              <a:t>E.g. Analysis of student performance – current and comparable cohorts</a:t>
            </a:r>
          </a:p>
          <a:p>
            <a:r>
              <a:rPr lang="en-GB" sz="2400" dirty="0"/>
              <a:t>What is the impact?</a:t>
            </a:r>
          </a:p>
          <a:p>
            <a:r>
              <a:rPr lang="en-GB" sz="2400" dirty="0"/>
              <a:t>If a potential impact is agreed – should any action be taken?</a:t>
            </a:r>
          </a:p>
          <a:p>
            <a:r>
              <a:rPr lang="en-GB" sz="2400" dirty="0"/>
              <a:t>If yes, what actions are available?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664660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800" dirty="0"/>
              <a:t>Possible actions (needs board approval)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altLang="en-US" sz="2400" dirty="0">
                <a:ea typeface="ＭＳ Ｐゴシック" pitchFamily="34" charset="-128"/>
              </a:rPr>
              <a:t>Examples of actions available;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mark uplift - %age versus actual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Impact of changing marks – fail ↔ pass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Rigour; have LO’s, professional standards been met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No action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Resit uncapped 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Null and void (new assessment) </a:t>
            </a:r>
          </a:p>
          <a:p>
            <a:pPr marL="4266882" lvl="7" indent="0">
              <a:buNone/>
            </a:pPr>
            <a:r>
              <a:rPr lang="en-GB" altLang="en-US" sz="3467" dirty="0">
                <a:ea typeface="ＭＳ Ｐゴシック" pitchFamily="34" charset="-128"/>
              </a:rPr>
              <a:t>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0933490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 </a:t>
            </a:r>
            <a:r>
              <a:rPr lang="en-GB" altLang="en-US" sz="3200" dirty="0">
                <a:ea typeface="ＭＳ Ｐゴシック" pitchFamily="34" charset="-128"/>
                <a:cs typeface="Arial" charset="0"/>
              </a:rPr>
              <a:t>Assessment and Feedback Policy</a:t>
            </a:r>
            <a:endParaRPr lang="en-GB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GB" altLang="en-US" sz="2400" dirty="0"/>
              <a:t> Quality processes related to assessment setting and marking will be found in  the  ‘</a:t>
            </a:r>
            <a:r>
              <a:rPr lang="en-GB" altLang="en-US" sz="2400" dirty="0">
                <a:hlinkClick r:id="rId3"/>
              </a:rPr>
              <a:t>Assessment and Feedback Policy</a:t>
            </a:r>
            <a:r>
              <a:rPr lang="en-GB" altLang="en-US" sz="2400" dirty="0">
                <a:hlinkClick r:id="rId4"/>
              </a:rPr>
              <a:t>’ </a:t>
            </a:r>
            <a:endParaRPr lang="en-GB" altLang="en-US" sz="2400" dirty="0"/>
          </a:p>
          <a:p>
            <a:pPr>
              <a:defRPr/>
            </a:pPr>
            <a:r>
              <a:rPr lang="en-GB" altLang="en-US" sz="2400" dirty="0"/>
              <a:t>Separate Policy and Guidance Documents</a:t>
            </a:r>
          </a:p>
          <a:p>
            <a:pPr lvl="1">
              <a:defRPr/>
            </a:pPr>
            <a:r>
              <a:rPr lang="en-GB" altLang="en-US" sz="2400" dirty="0"/>
              <a:t>Principles</a:t>
            </a:r>
          </a:p>
          <a:p>
            <a:pPr lvl="1">
              <a:defRPr/>
            </a:pPr>
            <a:r>
              <a:rPr lang="en-GB" altLang="en-US" sz="2400" dirty="0"/>
              <a:t>Internal marking options</a:t>
            </a:r>
          </a:p>
          <a:p>
            <a:pPr lvl="1">
              <a:defRPr/>
            </a:pPr>
            <a:r>
              <a:rPr lang="en-GB" altLang="en-US" sz="2400" dirty="0"/>
              <a:t>Moderation requirements</a:t>
            </a:r>
          </a:p>
          <a:p>
            <a:pPr lvl="2">
              <a:defRPr/>
            </a:pPr>
            <a:r>
              <a:rPr lang="en-GB" altLang="en-US" dirty="0"/>
              <a:t>Guidance on sample selected</a:t>
            </a:r>
          </a:p>
          <a:p>
            <a:pPr lvl="1">
              <a:defRPr/>
            </a:pPr>
            <a:r>
              <a:rPr lang="en-GB" altLang="en-US" sz="2400" dirty="0"/>
              <a:t>Aggregate mark guidance</a:t>
            </a:r>
          </a:p>
          <a:p>
            <a:pPr lvl="1">
              <a:defRPr/>
            </a:pPr>
            <a:r>
              <a:rPr lang="en-GB" altLang="en-US" sz="2400" dirty="0"/>
              <a:t>Links to annual monitoring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30384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sz="3200" dirty="0">
                <a:ea typeface="ＭＳ Ｐゴシック" pitchFamily="34" charset="-128"/>
              </a:rPr>
              <a:t>Assessment and Feedback Policy External moderation summary;</a:t>
            </a:r>
            <a:endParaRPr lang="en-GB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844824"/>
            <a:ext cx="6587628" cy="4176464"/>
          </a:xfrm>
        </p:spPr>
        <p:txBody>
          <a:bodyPr/>
          <a:lstStyle/>
          <a:p>
            <a:r>
              <a:rPr lang="en-US" altLang="en-US" sz="2000" dirty="0">
                <a:ea typeface="ＭＳ Ｐゴシック" pitchFamily="34" charset="-128"/>
              </a:rPr>
              <a:t>EE sample moderation; 10% of cohort scripts; min 6 max 12.</a:t>
            </a:r>
          </a:p>
          <a:p>
            <a:endParaRPr lang="en-US" altLang="en-US" sz="2000" dirty="0">
              <a:ea typeface="ＭＳ Ｐゴシック" pitchFamily="34" charset="-128"/>
            </a:endParaRPr>
          </a:p>
          <a:p>
            <a:r>
              <a:rPr lang="en-US" altLang="en-US" sz="2000" dirty="0">
                <a:ea typeface="ＭＳ Ｐゴシック" pitchFamily="34" charset="-128"/>
              </a:rPr>
              <a:t>Where EE has oversight of collaborative provision they should also receive a sample as above, clearly identified as collaborative provision.</a:t>
            </a:r>
          </a:p>
          <a:p>
            <a:endParaRPr lang="en-US" altLang="en-US" sz="2000" dirty="0">
              <a:ea typeface="ＭＳ Ｐゴシック" pitchFamily="34" charset="-128"/>
            </a:endParaRPr>
          </a:p>
          <a:p>
            <a:r>
              <a:rPr lang="en-US" altLang="en-US" sz="2000" dirty="0">
                <a:ea typeface="ＭＳ Ｐゴシック" pitchFamily="34" charset="-128"/>
              </a:rPr>
              <a:t>EE provided with related documentation e.g. module handbook, evidence of moderation, assessment, marking criteria, module report – prospective, retrospective. </a:t>
            </a:r>
          </a:p>
          <a:p>
            <a:pPr lvl="1"/>
            <a:r>
              <a:rPr lang="en-US" altLang="en-US" sz="2000" dirty="0">
                <a:ea typeface="ＭＳ Ｐゴシック" pitchFamily="34" charset="-128"/>
              </a:rPr>
              <a:t>External examiner blackboard tab. </a:t>
            </a:r>
            <a:endParaRPr lang="en-GB" altLang="en-US" sz="2000" dirty="0">
              <a:ea typeface="ＭＳ Ｐゴシック" pitchFamily="34" charset="-128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866798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291F4C-9DF2-4414-8E7A-4B8D040D54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9F9BE6-52D6-4360-B0E4-9B4D06BAAA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endParaRPr lang="en-GB" sz="3200" dirty="0"/>
          </a:p>
          <a:p>
            <a:pPr marL="0" indent="0" algn="ctr">
              <a:buNone/>
            </a:pPr>
            <a:r>
              <a:rPr lang="en-GB" sz="3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6091883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683568" y="764704"/>
            <a:ext cx="6515621" cy="1366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External Examiners</a:t>
            </a:r>
          </a:p>
        </p:txBody>
      </p:sp>
      <p:sp>
        <p:nvSpPr>
          <p:cNvPr id="14338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899592" y="1916832"/>
            <a:ext cx="6515620" cy="417646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Chief EE appointed to a cognate group of </a:t>
            </a:r>
            <a:r>
              <a:rPr lang="en-US" altLang="en-US" sz="2000" dirty="0" err="1">
                <a:ea typeface="ＭＳ Ｐゴシック" charset="-128"/>
              </a:rPr>
              <a:t>programmes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Field EE appointed with responsibility for a module or specified group of modules within a named field.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Field EE may also have responsibility for modules delivered at partner institutions in UK or overseas.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External examiners will have  an academic and/or practice background.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All modules at FHEQ 5 and above require external examiner scrutiny.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Overview only below FHEQ 5, unless PSRB requires otherwise.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FHEQ v UWE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dirty="0">
              <a:ea typeface="ＭＳ Ｐゴシック" charset="-128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ea typeface="ＭＳ Ｐゴシック" charset="-128"/>
              </a:rPr>
              <a:t>Roles and responsibilities of the Chief EE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827584" y="1844824"/>
            <a:ext cx="6587628" cy="4176464"/>
          </a:xfrm>
        </p:spPr>
        <p:txBody>
          <a:bodyPr/>
          <a:lstStyle/>
          <a:p>
            <a:pPr>
              <a:defRPr/>
            </a:pPr>
            <a:r>
              <a:rPr lang="en-GB" altLang="en-US" sz="2800" dirty="0">
                <a:ea typeface="ＭＳ Ｐゴシック" panose="020B0600070205080204" pitchFamily="34" charset="-128"/>
                <a:cs typeface="Arial" panose="020B0604020202020204" pitchFamily="34" charset="0"/>
              </a:rPr>
              <a:t>Award Board Attendance</a:t>
            </a:r>
          </a:p>
          <a:p>
            <a:pPr lvl="1">
              <a:defRPr/>
            </a:pPr>
            <a:r>
              <a:rPr lang="en-GB" altLang="en-US" sz="2400" dirty="0">
                <a:ea typeface="ＭＳ Ｐゴシック" panose="020B0600070205080204" pitchFamily="34" charset="-128"/>
                <a:cs typeface="Arial" panose="020B0604020202020204" pitchFamily="34" charset="0"/>
              </a:rPr>
              <a:t>Progression  and achievement </a:t>
            </a:r>
          </a:p>
          <a:p>
            <a:pPr lvl="1">
              <a:defRPr/>
            </a:pPr>
            <a:r>
              <a:rPr lang="en-GB" altLang="en-US" sz="2400" dirty="0">
                <a:ea typeface="ＭＳ Ｐゴシック" panose="020B0600070205080204" pitchFamily="34" charset="-128"/>
                <a:cs typeface="Arial" panose="020B0604020202020204" pitchFamily="34" charset="0"/>
              </a:rPr>
              <a:t>Conduct of award board</a:t>
            </a:r>
            <a:r>
              <a:rPr lang="en-GB" sz="2400" dirty="0"/>
              <a:t> </a:t>
            </a:r>
          </a:p>
          <a:p>
            <a:pPr lvl="1">
              <a:defRPr/>
            </a:pPr>
            <a:r>
              <a:rPr lang="en-US" sz="2400" dirty="0"/>
              <a:t>Overall assessment process and  parity of approach to assessment. </a:t>
            </a:r>
          </a:p>
          <a:p>
            <a:pPr>
              <a:defRPr/>
            </a:pPr>
            <a:r>
              <a:rPr lang="en-GB" altLang="en-US" sz="2800" dirty="0">
                <a:ea typeface="ＭＳ Ｐゴシック" panose="020B0600070205080204" pitchFamily="34" charset="-128"/>
                <a:cs typeface="Arial" panose="020B0604020202020204" pitchFamily="34" charset="0"/>
              </a:rPr>
              <a:t>Annual Reporting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/>
              <a:t>Roles and Responsibilities of the Field External Examiner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772816"/>
            <a:ext cx="6587628" cy="4248472"/>
          </a:xfrm>
        </p:spPr>
        <p:txBody>
          <a:bodyPr/>
          <a:lstStyle/>
          <a:p>
            <a:pPr eaLnBrk="1" hangingPunct="1"/>
            <a:r>
              <a:rPr lang="en-GB" altLang="en-US" dirty="0">
                <a:ea typeface="ＭＳ Ｐゴシック" pitchFamily="34" charset="-128"/>
                <a:cs typeface="Arial" charset="0"/>
              </a:rPr>
              <a:t>Ensure assessments are properly conducted</a:t>
            </a:r>
          </a:p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dirty="0">
                <a:ea typeface="ＭＳ Ｐゴシック" pitchFamily="34" charset="-128"/>
                <a:cs typeface="Arial" charset="0"/>
              </a:rPr>
              <a:t>Ensure standards/levels are appropriate; consider comparative performance across range of cohorts both at UWE and at partner institutions. </a:t>
            </a:r>
          </a:p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dirty="0">
                <a:ea typeface="ＭＳ Ｐゴシック" pitchFamily="34" charset="-128"/>
                <a:cs typeface="Arial" charset="0"/>
              </a:rPr>
              <a:t>Participate in Field Board decision-making e.g. consideration of any adverse cohort circumstances</a:t>
            </a:r>
          </a:p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dirty="0">
                <a:ea typeface="ＭＳ Ｐゴシック" pitchFamily="34" charset="-128"/>
                <a:cs typeface="Arial" charset="0"/>
              </a:rPr>
              <a:t>R</a:t>
            </a:r>
            <a:r>
              <a:rPr lang="en-US" altLang="en-US" dirty="0" err="1">
                <a:ea typeface="ＭＳ Ｐゴシック" pitchFamily="34" charset="-128"/>
                <a:cs typeface="Arial" charset="0"/>
              </a:rPr>
              <a:t>eport</a:t>
            </a:r>
            <a:r>
              <a:rPr lang="en-US" altLang="en-US" dirty="0">
                <a:ea typeface="ＭＳ Ｐゴシック" pitchFamily="34" charset="-128"/>
                <a:cs typeface="Arial" charset="0"/>
              </a:rPr>
              <a:t>  on the effectiveness of assessments 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US" altLang="en-US" dirty="0">
                <a:ea typeface="ＭＳ Ｐゴシック" pitchFamily="34" charset="-128"/>
                <a:cs typeface="Arial" charset="0"/>
              </a:rPr>
              <a:t>Report on  the conduct of the examining board</a:t>
            </a:r>
          </a:p>
          <a:p>
            <a:pPr eaLnBrk="1" hangingPunct="1"/>
            <a:endParaRPr lang="en-US" altLang="en-US" dirty="0">
              <a:ea typeface="ＭＳ Ｐゴシック" pitchFamily="34" charset="-128"/>
              <a:cs typeface="Arial" charset="0"/>
            </a:endParaRPr>
          </a:p>
          <a:p>
            <a:r>
              <a:rPr lang="en-US" altLang="en-US" dirty="0">
                <a:ea typeface="ＭＳ Ｐゴシック" pitchFamily="34" charset="-128"/>
                <a:cs typeface="Arial" charset="0"/>
              </a:rPr>
              <a:t>Report any matters of serious concern arising from the assessments which put at risk the module standard</a:t>
            </a:r>
            <a:endParaRPr lang="en-GB" altLang="en-US" sz="1800" dirty="0"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0529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Field EEs are not permitted to;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2420888"/>
            <a:ext cx="6587628" cy="3600400"/>
          </a:xfrm>
        </p:spPr>
        <p:txBody>
          <a:bodyPr/>
          <a:lstStyle/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Attend Award Boards (unless a PSRB requirement)</a:t>
            </a:r>
          </a:p>
          <a:p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Be involved in Award Board decisions regarding student progression and achievement </a:t>
            </a:r>
            <a:r>
              <a:rPr lang="en-US" altLang="en-US" sz="2000" dirty="0">
                <a:ea typeface="ＭＳ Ｐゴシック" pitchFamily="34" charset="-128"/>
                <a:cs typeface="Arial" charset="0"/>
              </a:rPr>
              <a:t>(unless a PSRB requirement/appointed as non-modular EE also)</a:t>
            </a:r>
          </a:p>
          <a:p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US" altLang="en-US" sz="2000" dirty="0">
                <a:ea typeface="ＭＳ Ｐゴシック" pitchFamily="34" charset="-128"/>
                <a:cs typeface="Arial" charset="0"/>
              </a:rPr>
              <a:t>Change marks for individual students</a:t>
            </a:r>
          </a:p>
          <a:p>
            <a:endParaRPr lang="en-US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US" altLang="en-US" sz="2000" dirty="0">
                <a:ea typeface="ＭＳ Ｐゴシック" pitchFamily="34" charset="-128"/>
                <a:cs typeface="Arial" charset="0"/>
              </a:rPr>
              <a:t>Name individuals in their annual reports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6046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926498"/>
            <a:ext cx="6172200" cy="857250"/>
          </a:xfrm>
        </p:spPr>
        <p:txBody>
          <a:bodyPr/>
          <a:lstStyle/>
          <a:p>
            <a:r>
              <a:rPr lang="en-GB" sz="3000" dirty="0">
                <a:solidFill>
                  <a:srgbClr val="02A4A6"/>
                </a:solidFill>
              </a:rPr>
              <a:t>Quality Code (2018)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5880" y="1658871"/>
            <a:ext cx="6423660" cy="10553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500" b="1" dirty="0"/>
              <a:t>Expectations for standards - ‘external expertise’: </a:t>
            </a:r>
          </a:p>
          <a:p>
            <a:pPr marL="0" indent="0">
              <a:buNone/>
            </a:pPr>
            <a:r>
              <a:rPr lang="en-GB" sz="1425" dirty="0"/>
              <a:t>‘The academic standards of courses meet the requirements of the relevant national qualifications’ frameworks’</a:t>
            </a:r>
          </a:p>
          <a:p>
            <a:pPr marL="0" indent="0">
              <a:buNone/>
            </a:pPr>
            <a:r>
              <a:rPr lang="en-GB" sz="1425" dirty="0"/>
              <a:t>‘The value of qualifications awarded to students at the point of qualification and over time is in line with sector-recognised standards.’</a:t>
            </a:r>
          </a:p>
          <a:p>
            <a:pPr marL="0" indent="0">
              <a:buNone/>
            </a:pPr>
            <a:endParaRPr lang="en-GB" sz="1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100" y="1783747"/>
            <a:ext cx="1312223" cy="53547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325880" y="3033891"/>
            <a:ext cx="6332220" cy="2578240"/>
          </a:xfrm>
          <a:prstGeom prst="rect">
            <a:avLst/>
          </a:prstGeom>
          <a:gradFill flip="none" rotWithShape="1">
            <a:gsLst>
              <a:gs pos="0">
                <a:srgbClr val="544587">
                  <a:tint val="66000"/>
                  <a:satMod val="160000"/>
                </a:srgbClr>
              </a:gs>
              <a:gs pos="50000">
                <a:srgbClr val="544587">
                  <a:tint val="44500"/>
                  <a:satMod val="160000"/>
                </a:srgbClr>
              </a:gs>
              <a:gs pos="100000">
                <a:srgbClr val="544587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500" b="1" dirty="0">
                <a:latin typeface="+mj-lt"/>
              </a:rPr>
              <a:t>Core practices </a:t>
            </a:r>
            <a:r>
              <a:rPr lang="en-GB" sz="1500" dirty="0">
                <a:latin typeface="+mj-lt"/>
              </a:rPr>
              <a:t>related to the external examiner role</a:t>
            </a:r>
          </a:p>
          <a:p>
            <a:r>
              <a:rPr lang="en-GB" sz="1500" dirty="0">
                <a:latin typeface="+mj-lt"/>
              </a:rPr>
              <a:t>The provider ensures that the threshold standards for its qualifications are consistent with the relevant national standards.</a:t>
            </a:r>
            <a:r>
              <a:rPr lang="x-none" sz="1500">
                <a:solidFill>
                  <a:srgbClr val="00B0F0"/>
                </a:solidFill>
                <a:latin typeface="+mj-lt"/>
              </a:rPr>
              <a:t> </a:t>
            </a:r>
            <a:r>
              <a:rPr lang="x-none" sz="1500" b="1">
                <a:solidFill>
                  <a:srgbClr val="02A4A6"/>
                </a:solidFill>
                <a:latin typeface="+mj-lt"/>
              </a:rPr>
              <a:t>[Maintainer of academic standards]</a:t>
            </a:r>
            <a:endParaRPr lang="en-GB" sz="1500" b="1" dirty="0">
              <a:solidFill>
                <a:srgbClr val="02A4A6"/>
              </a:solidFill>
              <a:latin typeface="+mj-lt"/>
            </a:endParaRPr>
          </a:p>
          <a:p>
            <a:endParaRPr lang="en-GB" sz="300" b="1" dirty="0">
              <a:solidFill>
                <a:srgbClr val="02A4A6"/>
              </a:solidFill>
              <a:latin typeface="+mj-lt"/>
              <a:cs typeface="Arial"/>
            </a:endParaRPr>
          </a:p>
          <a:p>
            <a:r>
              <a:rPr lang="en-GB" sz="1500" dirty="0">
                <a:latin typeface="+mj-lt"/>
              </a:rPr>
              <a:t>The provider ensures that students who are awarded qualifications have the opportunity to achieve standards beyond the threshold level that are reasonably comparable with those achieved in other UK providers</a:t>
            </a:r>
            <a:r>
              <a:rPr lang="x-none" sz="1500">
                <a:solidFill>
                  <a:schemeClr val="bg1"/>
                </a:solidFill>
                <a:latin typeface="+mj-lt"/>
              </a:rPr>
              <a:t> </a:t>
            </a:r>
            <a:r>
              <a:rPr lang="x-none" sz="1500" b="1">
                <a:solidFill>
                  <a:srgbClr val="02A4A6"/>
                </a:solidFill>
                <a:latin typeface="+mj-lt"/>
              </a:rPr>
              <a:t>[Guardian of national standards]</a:t>
            </a:r>
            <a:endParaRPr lang="en-GB" sz="1500" b="1" dirty="0">
              <a:solidFill>
                <a:srgbClr val="02A4A6"/>
              </a:solidFill>
              <a:latin typeface="+mj-lt"/>
            </a:endParaRPr>
          </a:p>
          <a:p>
            <a:endParaRPr lang="en-GB" sz="300" b="1" dirty="0">
              <a:solidFill>
                <a:srgbClr val="02A4A6"/>
              </a:solidFill>
              <a:latin typeface="+mj-lt"/>
            </a:endParaRPr>
          </a:p>
          <a:p>
            <a:r>
              <a:rPr lang="en-GB" sz="1500" dirty="0">
                <a:latin typeface="+mj-lt"/>
              </a:rPr>
              <a:t>The provider uses …… assessment and classification processes that are reliable, fair and transparent </a:t>
            </a:r>
            <a:r>
              <a:rPr lang="x-none" sz="1500" b="1">
                <a:solidFill>
                  <a:srgbClr val="02A4A6"/>
                </a:solidFill>
              </a:rPr>
              <a:t>[</a:t>
            </a:r>
            <a:r>
              <a:rPr lang="en-GB" sz="1500" b="1" dirty="0">
                <a:solidFill>
                  <a:srgbClr val="02A4A6"/>
                </a:solidFill>
              </a:rPr>
              <a:t>Process checker</a:t>
            </a:r>
            <a:r>
              <a:rPr lang="x-none" sz="1500" b="1">
                <a:solidFill>
                  <a:srgbClr val="02A4A6"/>
                </a:solidFill>
              </a:rPr>
              <a:t>]</a:t>
            </a:r>
            <a:endParaRPr lang="en-GB" sz="1500" b="1" dirty="0">
              <a:solidFill>
                <a:srgbClr val="02A4A6"/>
              </a:solidFill>
            </a:endParaRPr>
          </a:p>
          <a:p>
            <a:endParaRPr lang="en-GB" sz="1500" dirty="0">
              <a:latin typeface="+mj-lt"/>
            </a:endParaRPr>
          </a:p>
          <a:p>
            <a:pPr marL="0" indent="0">
              <a:buNone/>
            </a:pPr>
            <a:endParaRPr lang="en-GB" sz="1500" b="1" dirty="0">
              <a:solidFill>
                <a:srgbClr val="02A4A6"/>
              </a:solidFill>
              <a:latin typeface="+mj-lt"/>
              <a:cs typeface="Arial"/>
            </a:endParaRPr>
          </a:p>
          <a:p>
            <a:pPr marL="0" indent="0">
              <a:buNone/>
            </a:pPr>
            <a:endParaRPr lang="en-GB" sz="1500" b="1" dirty="0">
              <a:solidFill>
                <a:srgbClr val="02A4A6"/>
              </a:solidFill>
              <a:latin typeface="+mj-lt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F2264F-FE51-E640-A2A7-190DEFEAEF74}"/>
              </a:ext>
            </a:extLst>
          </p:cNvPr>
          <p:cNvSpPr txBox="1"/>
          <p:nvPr/>
        </p:nvSpPr>
        <p:spPr>
          <a:xfrm>
            <a:off x="4366260" y="5654502"/>
            <a:ext cx="329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From UKSCQA &amp; QAA (2018) </a:t>
            </a:r>
            <a:r>
              <a:rPr lang="en-US" sz="900" i="1" dirty="0"/>
              <a:t>UK QC for HE, Advice &amp; Guidance: External Expertise </a:t>
            </a:r>
            <a:r>
              <a:rPr lang="en-US" sz="900" dirty="0"/>
              <a:t>QAA. p3</a:t>
            </a:r>
            <a:endParaRPr lang="en-US" sz="9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0A000A-DCC6-EF47-9261-A0DE2607FC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8777" y="881705"/>
            <a:ext cx="1312223" cy="63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06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Activities include: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557214"/>
            <a:ext cx="6587628" cy="4968130"/>
          </a:xfrm>
        </p:spPr>
        <p:txBody>
          <a:bodyPr/>
          <a:lstStyle/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Reviewing assessment tasks /tools</a:t>
            </a:r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Sampling the marking of student work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Expected documentation</a:t>
            </a:r>
          </a:p>
          <a:p>
            <a:r>
              <a:rPr lang="en-GB" altLang="en-US" sz="2400" i="1" dirty="0">
                <a:ea typeface="ＭＳ Ｐゴシック" pitchFamily="34" charset="-128"/>
                <a:cs typeface="Arial" charset="0"/>
              </a:rPr>
              <a:t>Placement visits for professional practice modules </a:t>
            </a:r>
          </a:p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Hearing the student voice</a:t>
            </a:r>
          </a:p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Attending Examination Boards</a:t>
            </a:r>
          </a:p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Acting as a critical friend to the module / programme team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  <a:cs typeface="Arial" charset="0"/>
              </a:rPr>
              <a:t>External reviewer (additional contract) </a:t>
            </a:r>
          </a:p>
          <a:p>
            <a:r>
              <a:rPr lang="en-GB" altLang="en-US" sz="2400" dirty="0">
                <a:ea typeface="ＭＳ Ｐゴシック" pitchFamily="34" charset="-128"/>
                <a:cs typeface="Arial" charset="0"/>
              </a:rPr>
              <a:t>Writing an Annual Report for the University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10476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Regulations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Three types of modules;</a:t>
            </a:r>
          </a:p>
          <a:p>
            <a:pPr lvl="1"/>
            <a:r>
              <a:rPr lang="en-GB" altLang="en-US" dirty="0">
                <a:ea typeface="ＭＳ Ｐゴシック" pitchFamily="34" charset="-128"/>
                <a:cs typeface="Arial" charset="0"/>
              </a:rPr>
              <a:t>Standard/project/professional practice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 3 day ‘Grace period’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 Extensions  (7 day) 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Reasonable adjustments eg: </a:t>
            </a:r>
          </a:p>
          <a:p>
            <a:pPr lvl="1">
              <a:buFontTx/>
              <a:buAutoNum type="arabicPeriod"/>
            </a:pPr>
            <a:r>
              <a:rPr lang="en-GB" altLang="en-US" sz="2000" dirty="0">
                <a:ea typeface="ＭＳ Ｐゴシック" pitchFamily="34" charset="-128"/>
                <a:cs typeface="Arial" charset="0"/>
              </a:rPr>
              <a:t>14 day grace period</a:t>
            </a:r>
          </a:p>
          <a:p>
            <a:pPr lvl="1">
              <a:buFontTx/>
              <a:buAutoNum type="arabicPeriod"/>
            </a:pPr>
            <a:r>
              <a:rPr lang="en-GB" altLang="en-US" sz="2000" dirty="0">
                <a:ea typeface="ＭＳ Ｐゴシック" pitchFamily="34" charset="-128"/>
                <a:cs typeface="Arial" charset="0"/>
              </a:rPr>
              <a:t>Alternative assessments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Adverse Group Circumstances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Assessment Offences</a:t>
            </a:r>
          </a:p>
          <a:p>
            <a:pPr>
              <a:buFontTx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Other policies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24706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Case Study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altLang="en-US" sz="20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You are EE for a module that is delivered at UWE and at an FE college (collaborative provision).</a:t>
            </a:r>
          </a:p>
          <a:p>
            <a:pPr marL="0" indent="0">
              <a:buFontTx/>
              <a:buNone/>
            </a:pPr>
            <a:r>
              <a:rPr lang="en-GB" altLang="en-US" sz="20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During external moderation you note the following statistics;</a:t>
            </a: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r>
              <a:rPr lang="en-GB" altLang="en-US" sz="2400" b="1" dirty="0">
                <a:ea typeface="ＭＳ Ｐゴシック" pitchFamily="34" charset="-128"/>
                <a:cs typeface="Arial" charset="0"/>
              </a:rPr>
              <a:t>What are your questions/considerations?</a:t>
            </a: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1EA493-776B-4B20-BC3C-9A8AD37FB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164438"/>
              </p:ext>
            </p:extLst>
          </p:nvPr>
        </p:nvGraphicFramePr>
        <p:xfrm>
          <a:off x="846952" y="3068960"/>
          <a:ext cx="6587627" cy="1306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5632">
                  <a:extLst>
                    <a:ext uri="{9D8B030D-6E8A-4147-A177-3AD203B41FA5}">
                      <a16:colId xmlns:a16="http://schemas.microsoft.com/office/drawing/2014/main" val="3159841008"/>
                    </a:ext>
                  </a:extLst>
                </a:gridCol>
                <a:gridCol w="2195632">
                  <a:extLst>
                    <a:ext uri="{9D8B030D-6E8A-4147-A177-3AD203B41FA5}">
                      <a16:colId xmlns:a16="http://schemas.microsoft.com/office/drawing/2014/main" val="198598850"/>
                    </a:ext>
                  </a:extLst>
                </a:gridCol>
                <a:gridCol w="2196363">
                  <a:extLst>
                    <a:ext uri="{9D8B030D-6E8A-4147-A177-3AD203B41FA5}">
                      <a16:colId xmlns:a16="http://schemas.microsoft.com/office/drawing/2014/main" val="3895260719"/>
                    </a:ext>
                  </a:extLst>
                </a:gridCol>
              </a:tblGrid>
              <a:tr h="435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HE/FE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Average Mark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Pass Rate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9141123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UWE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58.4%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88%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8698502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FE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68.4%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100%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277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21887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6E99604-B34A-AB45-82E2-A2F6C5EC15CC}" vid="{C3811B3D-AE0C-294C-BC2C-607328485A3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759CC84D0EEC419BA71443C0177E20" ma:contentTypeVersion="12" ma:contentTypeDescription="Create a new document." ma:contentTypeScope="" ma:versionID="54e7f23891796eaded6c7926da8fe8ba">
  <xsd:schema xmlns:xsd="http://www.w3.org/2001/XMLSchema" xmlns:xs="http://www.w3.org/2001/XMLSchema" xmlns:p="http://schemas.microsoft.com/office/2006/metadata/properties" xmlns:ns3="01d52a66-1e75-49bf-82d4-ec695946b87e" xmlns:ns4="fb53f2f1-1926-4b71-8733-d74cd2823179" targetNamespace="http://schemas.microsoft.com/office/2006/metadata/properties" ma:root="true" ma:fieldsID="fa63444487447cc844bdd4000781076b" ns3:_="" ns4:_="">
    <xsd:import namespace="01d52a66-1e75-49bf-82d4-ec695946b87e"/>
    <xsd:import namespace="fb53f2f1-1926-4b71-8733-d74cd282317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d52a66-1e75-49bf-82d4-ec695946b87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53f2f1-1926-4b71-8733-d74cd2823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9EB50A-17D6-4F6F-B4B2-4480784B19BF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1d52a66-1e75-49bf-82d4-ec695946b87e"/>
    <ds:schemaRef ds:uri="http://purl.org/dc/elements/1.1/"/>
    <ds:schemaRef ds:uri="http://schemas.microsoft.com/office/2006/metadata/properties"/>
    <ds:schemaRef ds:uri="http://purl.org/dc/terms/"/>
    <ds:schemaRef ds:uri="fb53f2f1-1926-4b71-8733-d74cd282317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118F0A3-D78B-4829-80F4-8A3BB5A8D0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F5DBBD-B95D-4A0D-B51C-D7FA146047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d52a66-1e75-49bf-82d4-ec695946b87e"/>
    <ds:schemaRef ds:uri="fb53f2f1-1926-4b71-8733-d74cd28231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new template SUNSHINE YELLOW with UWE logo bottom STANDARD</Template>
  <TotalTime>695</TotalTime>
  <Words>897</Words>
  <Application>Microsoft Office PowerPoint</Application>
  <PresentationFormat>On-screen Show (4:3)</PresentationFormat>
  <Paragraphs>154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Calibri</vt:lpstr>
      <vt:lpstr>Courier New</vt:lpstr>
      <vt:lpstr>Georgia</vt:lpstr>
      <vt:lpstr>Tahoma</vt:lpstr>
      <vt:lpstr>Times New Roman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Quality Code (2018)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Jennifer Dye</cp:lastModifiedBy>
  <cp:revision>68</cp:revision>
  <cp:lastPrinted>2019-01-07T14:52:37Z</cp:lastPrinted>
  <dcterms:created xsi:type="dcterms:W3CDTF">2016-04-27T08:33:48Z</dcterms:created>
  <dcterms:modified xsi:type="dcterms:W3CDTF">2022-01-10T17:19:45Z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46c0ecb4-7f08-4cee-b264-fb019275afd9</vt:lpwstr>
  </property>
  <property fmtid="{D5CDD505-2E9C-101B-9397-08002B2CF9AE}" pid="3" name="ContentTypeId">
    <vt:lpwstr>0x01010099759CC84D0EEC419BA71443C0177E20</vt:lpwstr>
  </property>
</Properties>
</file>