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977" r:id="rId5"/>
  </p:sldMasterIdLst>
  <p:notesMasterIdLst>
    <p:notesMasterId r:id="rId16"/>
  </p:notesMasterIdLst>
  <p:sldIdLst>
    <p:sldId id="256" r:id="rId6"/>
    <p:sldId id="260" r:id="rId7"/>
    <p:sldId id="279" r:id="rId8"/>
    <p:sldId id="273" r:id="rId9"/>
    <p:sldId id="272" r:id="rId10"/>
    <p:sldId id="276" r:id="rId11"/>
    <p:sldId id="277" r:id="rId12"/>
    <p:sldId id="267" r:id="rId13"/>
    <p:sldId id="264" r:id="rId14"/>
    <p:sldId id="274" r:id="rId15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18D"/>
    <a:srgbClr val="1A9DAC"/>
    <a:srgbClr val="598752"/>
    <a:srgbClr val="6DA463"/>
    <a:srgbClr val="A65C45"/>
    <a:srgbClr val="CC7054"/>
    <a:srgbClr val="FFFFFF"/>
    <a:srgbClr val="D6A700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74321" autoAdjust="0"/>
  </p:normalViewPr>
  <p:slideViewPr>
    <p:cSldViewPr showGuides="1">
      <p:cViewPr varScale="1">
        <p:scale>
          <a:sx n="108" d="100"/>
          <a:sy n="108" d="100"/>
        </p:scale>
        <p:origin x="1302" y="108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1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0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42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0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67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82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5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60570-2B09-DB43-BBE0-DA076DA911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0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61786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154081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60561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87561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228331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0"/>
            <a:ext cx="21669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4221384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771550"/>
            <a:ext cx="9144000" cy="4371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30725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16818D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059582"/>
            <a:ext cx="3025775" cy="40839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059582"/>
            <a:ext cx="3024188" cy="4083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059583"/>
            <a:ext cx="3020316" cy="1977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076575"/>
            <a:ext cx="3020316" cy="2066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732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938" userDrawn="1">
          <p15:clr>
            <a:srgbClr val="FBAE40"/>
          </p15:clr>
        </p15:guide>
        <p15:guide id="4" orient="horz" pos="191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30725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16818D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059582"/>
            <a:ext cx="3025775" cy="40839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059583"/>
            <a:ext cx="3020316" cy="1977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076575"/>
            <a:ext cx="3020316" cy="2066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059582"/>
            <a:ext cx="2385743" cy="360040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7088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938">
          <p15:clr>
            <a:srgbClr val="FBAE40"/>
          </p15:clr>
        </p15:guide>
        <p15:guide id="4" orient="horz" pos="1913">
          <p15:clr>
            <a:srgbClr val="FBAE40"/>
          </p15:clr>
        </p15:guide>
        <p15:guide id="5" pos="3833" userDrawn="1">
          <p15:clr>
            <a:srgbClr val="FBAE40"/>
          </p15:clr>
        </p15:guide>
        <p15:guide id="6" pos="385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131590"/>
            <a:ext cx="7058025" cy="288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16818D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4327103"/>
            <a:ext cx="7058025" cy="62091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164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1995686"/>
            <a:ext cx="4283969" cy="187220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012765"/>
            <a:ext cx="3601021" cy="18551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16818D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4155926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6387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919288" y="1082279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337448"/>
            <a:ext cx="2182812" cy="8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005576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3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1" y="1070377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75"/>
              </a:lnSpc>
              <a:spcBef>
                <a:spcPts val="0"/>
              </a:spcBef>
              <a:buFontTx/>
              <a:buNone/>
              <a:defRPr sz="825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1" y="1340376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75"/>
              </a:lnSpc>
              <a:spcBef>
                <a:spcPts val="0"/>
              </a:spcBef>
              <a:buFontTx/>
              <a:buNone/>
              <a:defRPr sz="825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1" y="1748076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75"/>
              </a:lnSpc>
              <a:spcBef>
                <a:spcPts val="0"/>
              </a:spcBef>
              <a:buFontTx/>
              <a:buNone/>
              <a:defRPr sz="825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5063" y="3720104"/>
            <a:ext cx="1219139" cy="172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75"/>
              </a:lnSpc>
              <a:spcBef>
                <a:spcPts val="0"/>
              </a:spcBef>
              <a:buFontTx/>
              <a:buNone/>
              <a:defRPr sz="825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04959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1418035"/>
            <a:ext cx="6515621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3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3165872"/>
            <a:ext cx="6515620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78936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7275"/>
            <a:ext cx="6515621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7584" y="1167910"/>
            <a:ext cx="6587628" cy="340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1200"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0" indent="-202500">
              <a:lnSpc>
                <a:spcPts val="1800"/>
              </a:lnSpc>
              <a:buClr>
                <a:srgbClr val="1A9DAC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Tahoma" charset="0"/>
                <a:cs typeface="Tahoma" charset="0"/>
              </a:defRPr>
            </a:lvl2pPr>
            <a:lvl3pPr marL="405000" indent="-202500">
              <a:lnSpc>
                <a:spcPts val="1800"/>
              </a:lnSpc>
              <a:buClr>
                <a:srgbClr val="1A9DAC"/>
              </a:buClr>
              <a:buFont typeface="Courier New"/>
              <a:buChar char="o"/>
              <a:defRPr sz="1200">
                <a:solidFill>
                  <a:schemeClr val="tx1"/>
                </a:solidFill>
                <a:latin typeface="Tahoma" charset="0"/>
                <a:cs typeface="Tahoma" charset="0"/>
              </a:defRPr>
            </a:lvl3pPr>
            <a:lvl4pPr marL="621000" indent="-202500">
              <a:lnSpc>
                <a:spcPts val="1800"/>
              </a:lnSpc>
              <a:buClr>
                <a:srgbClr val="1A9DAC"/>
              </a:buClr>
              <a:defRPr sz="1200">
                <a:solidFill>
                  <a:schemeClr val="tx1"/>
                </a:solidFill>
                <a:latin typeface="Tahoma" charset="0"/>
                <a:cs typeface="Tahoma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26296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9522"/>
            <a:ext cx="6515621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167911"/>
            <a:ext cx="6587628" cy="3401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Aft>
                <a:spcPts val="750"/>
              </a:spcAft>
              <a:buFontTx/>
              <a:buNone/>
              <a:defRPr sz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025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405000" indent="-2025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621000" indent="-202500">
              <a:lnSpc>
                <a:spcPts val="1800"/>
              </a:lnSpc>
              <a:buClr>
                <a:srgbClr val="1A9DAC"/>
              </a:buClr>
              <a:defRPr sz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139313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3" y="1221600"/>
            <a:ext cx="3167583" cy="3348019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454819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9522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4" y="1221600"/>
            <a:ext cx="3167583" cy="3348019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454819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792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418035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165872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9522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825" y="1188000"/>
            <a:ext cx="3260351" cy="33816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050">
                <a:latin typeface="Tahoma" charset="0"/>
                <a:ea typeface="Tahoma" charset="0"/>
                <a:cs typeface="Tahoma" charset="0"/>
              </a:defRPr>
            </a:lvl1pPr>
            <a:lvl2pPr marL="0" indent="-135000">
              <a:lnSpc>
                <a:spcPts val="1350"/>
              </a:lnSpc>
              <a:buClr>
                <a:srgbClr val="1A9DAC"/>
              </a:buClr>
              <a:buFont typeface="Arial" charset="0"/>
              <a:buChar char="•"/>
              <a:defRPr sz="1050">
                <a:latin typeface="Tahoma" charset="0"/>
                <a:ea typeface="Tahoma" charset="0"/>
                <a:cs typeface="Tahoma" charset="0"/>
              </a:defRPr>
            </a:lvl2pPr>
            <a:lvl3pPr marL="405000" indent="-135000">
              <a:lnSpc>
                <a:spcPts val="1350"/>
              </a:lnSpc>
              <a:buClr>
                <a:srgbClr val="1A9DAC"/>
              </a:buClr>
              <a:buFont typeface="Courier New" charset="0"/>
              <a:buChar char="o"/>
              <a:defRPr sz="1050">
                <a:latin typeface="Tahoma" charset="0"/>
                <a:ea typeface="Tahoma" charset="0"/>
                <a:cs typeface="Tahoma" charset="0"/>
              </a:defRPr>
            </a:lvl3pPr>
            <a:lvl4pPr marL="621000" indent="-202500">
              <a:lnSpc>
                <a:spcPts val="1350"/>
              </a:lnSpc>
              <a:buClr>
                <a:srgbClr val="1A9DAC"/>
              </a:buClr>
              <a:defRPr sz="105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350"/>
              </a:lnSpc>
              <a:defRPr sz="105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58186" y="1188000"/>
            <a:ext cx="3260351" cy="33816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050">
                <a:latin typeface="Tahoma" charset="0"/>
                <a:ea typeface="Tahoma" charset="0"/>
                <a:cs typeface="Tahoma" charset="0"/>
              </a:defRPr>
            </a:lvl1pPr>
            <a:lvl2pPr marL="0" indent="-135000">
              <a:lnSpc>
                <a:spcPts val="1350"/>
              </a:lnSpc>
              <a:buClr>
                <a:srgbClr val="1A9DAC"/>
              </a:buClr>
              <a:buFont typeface="Arial" charset="0"/>
              <a:buChar char="•"/>
              <a:defRPr sz="1050">
                <a:latin typeface="Tahoma" charset="0"/>
                <a:ea typeface="Tahoma" charset="0"/>
                <a:cs typeface="Tahoma" charset="0"/>
              </a:defRPr>
            </a:lvl2pPr>
            <a:lvl3pPr marL="405000" indent="-135000">
              <a:lnSpc>
                <a:spcPts val="1350"/>
              </a:lnSpc>
              <a:buClr>
                <a:srgbClr val="1A9DAC"/>
              </a:buClr>
              <a:buFont typeface="Courier New" charset="0"/>
              <a:buChar char="o"/>
              <a:defRPr sz="1050">
                <a:latin typeface="Tahoma" charset="0"/>
                <a:ea typeface="Tahoma" charset="0"/>
                <a:cs typeface="Tahoma" charset="0"/>
              </a:defRPr>
            </a:lvl3pPr>
            <a:lvl4pPr marL="621000" indent="-202500">
              <a:lnSpc>
                <a:spcPts val="1350"/>
              </a:lnSpc>
              <a:buClr>
                <a:srgbClr val="1A9DAC"/>
              </a:buClr>
              <a:defRPr sz="105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350"/>
              </a:lnSpc>
              <a:defRPr sz="105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803460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9522"/>
            <a:ext cx="6481464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401" y="1188111"/>
            <a:ext cx="3260775" cy="3381508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350"/>
              </a:lnSpc>
              <a:spcAft>
                <a:spcPts val="450"/>
              </a:spcAft>
              <a:buFontTx/>
              <a:buNone/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02500">
              <a:lnSpc>
                <a:spcPts val="1350"/>
              </a:lnSpc>
              <a:buClr>
                <a:srgbClr val="1A9DAC"/>
              </a:buClr>
              <a:buFont typeface="+mj-lt"/>
              <a:buAutoNum type="arabicPeriod"/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405000" indent="-202500">
              <a:lnSpc>
                <a:spcPts val="1350"/>
              </a:lnSpc>
              <a:buClr>
                <a:srgbClr val="1A9DAC"/>
              </a:buClr>
              <a:buFont typeface="+mj-lt"/>
              <a:buAutoNum type="romanLcPeriod"/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621000" indent="-202500">
              <a:lnSpc>
                <a:spcPts val="1350"/>
              </a:lnSpc>
              <a:buClr>
                <a:srgbClr val="1A9DAC"/>
              </a:buClr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350"/>
              </a:lnSpc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91546" y="1189959"/>
            <a:ext cx="3260775" cy="3381508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350"/>
              </a:lnSpc>
              <a:spcAft>
                <a:spcPts val="450"/>
              </a:spcAft>
              <a:buFontTx/>
              <a:buNone/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02500">
              <a:lnSpc>
                <a:spcPts val="1350"/>
              </a:lnSpc>
              <a:buClr>
                <a:srgbClr val="1A9DAC"/>
              </a:buClr>
              <a:buFont typeface="+mj-lt"/>
              <a:buAutoNum type="arabicPeriod"/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405000" indent="-202500">
              <a:lnSpc>
                <a:spcPts val="1350"/>
              </a:lnSpc>
              <a:buClr>
                <a:srgbClr val="1A9DAC"/>
              </a:buClr>
              <a:buFont typeface="+mj-lt"/>
              <a:buAutoNum type="romanLcPeriod"/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621000" indent="-202500">
              <a:lnSpc>
                <a:spcPts val="1350"/>
              </a:lnSpc>
              <a:buClr>
                <a:srgbClr val="1A9DAC"/>
              </a:buClr>
              <a:defRPr sz="105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350"/>
              </a:lnSpc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695515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9522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166070"/>
            <a:ext cx="6515620" cy="340354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686253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3" y="1221600"/>
            <a:ext cx="3167583" cy="334801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454819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9522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221600"/>
            <a:ext cx="3816350" cy="334801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681512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573528"/>
            <a:ext cx="7884740" cy="38341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8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25682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002" y="555625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209601"/>
            <a:ext cx="6726844" cy="3081077"/>
          </a:xfrm>
          <a:prstGeom prst="rect">
            <a:avLst/>
          </a:prstGeom>
        </p:spPr>
        <p:txBody>
          <a:bodyPr/>
          <a:lstStyle>
            <a:lvl1pPr marL="200025" indent="-200025">
              <a:buClr>
                <a:srgbClr val="598752"/>
              </a:buClr>
              <a:buFont typeface="+mj-lt"/>
              <a:buAutoNum type="arabicPeriod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06004" indent="-205979">
              <a:buClr>
                <a:srgbClr val="598752"/>
              </a:buClr>
              <a:buFont typeface="+mj-lt"/>
              <a:buAutoNum type="romanLcPeriod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2704" indent="-200025">
              <a:buClr>
                <a:srgbClr val="598752"/>
              </a:buClr>
              <a:buFont typeface="Arial" panose="020B0604020202020204" pitchFamily="34" charset="0"/>
              <a:buChar char="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57363" indent="-385763">
              <a:buFont typeface="+mj-lt"/>
              <a:buAutoNum type="arabicPeriod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214563" indent="-385763">
              <a:buFont typeface="+mj-lt"/>
              <a:buAutoNum type="arabicPeriod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432475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  <p15:guide id="2" orient="horz" pos="35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6" y="699542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59875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5" y="1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3" y="1347636"/>
            <a:ext cx="6740030" cy="3404603"/>
          </a:xfrm>
          <a:prstGeom prst="rect">
            <a:avLst/>
          </a:prstGeom>
        </p:spPr>
        <p:txBody>
          <a:bodyPr/>
          <a:lstStyle>
            <a:lvl1pPr marL="200025" indent="-200025">
              <a:buClr>
                <a:srgbClr val="598752"/>
              </a:buCl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06004" indent="-205979">
              <a:buClr>
                <a:srgbClr val="598752"/>
              </a:buClr>
              <a:buFont typeface="Courier New" panose="02070309020205020404" pitchFamily="49" charset="0"/>
              <a:buChar char="o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06029" indent="-200025">
              <a:buClr>
                <a:srgbClr val="598752"/>
              </a:buClr>
              <a:buFont typeface="Arial" panose="020B0604020202020204" pitchFamily="34" charset="0"/>
              <a:buChar char="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4397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4768">
          <p15:clr>
            <a:srgbClr val="FBAE40"/>
          </p15:clr>
        </p15:guide>
        <p15:guide id="3" pos="56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00114" y="4744641"/>
            <a:ext cx="1081087" cy="39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517275"/>
            <a:ext cx="6515621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buFontTx/>
              <a:buNone/>
              <a:defRPr sz="3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4" y="1167910"/>
            <a:ext cx="6587628" cy="3348056"/>
          </a:xfrm>
          <a:prstGeom prst="rect">
            <a:avLst/>
          </a:prstGeom>
        </p:spPr>
        <p:txBody>
          <a:bodyPr/>
          <a:lstStyle>
            <a:lvl1pPr marL="200025" indent="-200025">
              <a:buClr>
                <a:srgbClr val="7A7392"/>
              </a:buCl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06004" indent="-205979">
              <a:buClr>
                <a:srgbClr val="7A7392"/>
              </a:buClr>
              <a:buFont typeface="Courier New" panose="02070309020205020404" pitchFamily="49" charset="0"/>
              <a:buChar char="o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06029" indent="-200025">
              <a:buClr>
                <a:srgbClr val="7A7392"/>
              </a:buClr>
              <a:buFont typeface="Arial" panose="020B0604020202020204" pitchFamily="34" charset="0"/>
              <a:buChar char="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44378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9542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3" y="1347635"/>
            <a:ext cx="6740030" cy="3404603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7943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0769" y="1346400"/>
            <a:ext cx="6726844" cy="3510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666" y="1368000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665" y="700088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11961" y="1368000"/>
            <a:ext cx="3240360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113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1368566"/>
            <a:ext cx="3167583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566"/>
            <a:ext cx="3239119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120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368678"/>
            <a:ext cx="3167583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678"/>
            <a:ext cx="3238126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653" userDrawn="1">
          <p15:clr>
            <a:srgbClr val="FBAE40"/>
          </p15:clr>
        </p15:guide>
        <p15:guide id="4" pos="2517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346637"/>
            <a:ext cx="6515620" cy="340354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8974" y="1402166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8973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042" y="1402167"/>
            <a:ext cx="3816350" cy="334801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p:transition spd="slow">
    <p:fade/>
  </p:transition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ransition spd="slow">
    <p:fade/>
  </p:transition>
  <p:txStyles>
    <p:titleStyle>
      <a:lvl1pPr algn="ctr" defTabSz="454819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481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481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481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481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66" algn="ctr" defTabSz="45716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33" algn="ctr" defTabSz="45716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98" algn="ctr" defTabSz="45716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64" algn="ctr" defTabSz="45716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0519" indent="-340519" algn="l" defTabSz="4548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5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569" indent="-283369" algn="l" defTabSz="4548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7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0619" indent="-226219" algn="l" defTabSz="4548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819" indent="-226219" algn="l" defTabSz="4548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5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019" indent="-226219" algn="l" defTabSz="4548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5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Externally Examining Partnership Provision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October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133855"/>
            <a:ext cx="3075708" cy="200964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30785C-9EDD-4E0C-84FA-5D5341662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96861" y="1605616"/>
            <a:ext cx="1219139" cy="269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7C840F6-54D7-4A7B-8AD5-1D2309B0B9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496861" y="1875614"/>
            <a:ext cx="1122811" cy="768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Debbie Harley, International Partnerships Operations Manager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6446EE-A8B1-4494-9C5F-47774B1015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496861" y="3263144"/>
            <a:ext cx="1219139" cy="13248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Authors: Helen Dewar &amp; Hilary Lowe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2195736" y="1740156"/>
            <a:ext cx="6062750" cy="2831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Thank you for listening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ea typeface="ＭＳ Ｐゴシック" charset="-128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Any questions?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496861" y="1875614"/>
            <a:ext cx="1122811" cy="768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496861" y="3263144"/>
            <a:ext cx="1219139" cy="13248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944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13832" y="236681"/>
            <a:ext cx="7510429" cy="511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3150"/>
              </a:lnSpc>
            </a:pPr>
            <a:r>
              <a:rPr lang="en-US" altLang="en-US" sz="3600" dirty="0">
                <a:ea typeface="ＭＳ Ｐゴシック" charset="-128"/>
              </a:rPr>
              <a:t>Our Partnership Aims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9923" y="1234391"/>
            <a:ext cx="3744417" cy="3404603"/>
          </a:xfrm>
        </p:spPr>
        <p:txBody>
          <a:bodyPr>
            <a:normAutofit fontScale="92500"/>
          </a:bodyPr>
          <a:lstStyle/>
          <a:p>
            <a:pPr marL="257175" lvl="1" indent="-257175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200" dirty="0"/>
              <a:t>Creating a global classroom to benefit students and staff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/>
          </a:p>
          <a:p>
            <a:pPr marL="257175" lvl="1" indent="-257175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200" dirty="0"/>
              <a:t>TNE – Brand and reputation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/>
          </a:p>
          <a:p>
            <a:pPr marL="257175" lvl="1" indent="-257175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200" dirty="0"/>
              <a:t>Choice based on strategic fit and academic quality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/>
          </a:p>
          <a:p>
            <a:pPr marL="257175" lvl="1" indent="-257175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200" dirty="0"/>
              <a:t>Extensive due diligence and approval process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855" y="1091397"/>
            <a:ext cx="4316342" cy="194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855" y="3235663"/>
            <a:ext cx="4316342" cy="13747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FFEC7C-B38A-180D-AF0D-71AD451018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Where are our partners?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D16E0-7859-E9B0-309C-BAA32A5A4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We have partnerships with UK education providers, as well as international partners in  countries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Maldives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98940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85198" y="319674"/>
            <a:ext cx="7510429" cy="511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ea typeface="ＭＳ Ｐゴシック" charset="-128"/>
              </a:rPr>
              <a:t>Support for partnership working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5996" y="1059582"/>
            <a:ext cx="3744417" cy="3404603"/>
          </a:xfrm>
        </p:spPr>
        <p:txBody>
          <a:bodyPr>
            <a:normAutofit/>
          </a:bodyPr>
          <a:lstStyle/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Tahoma" charset="0"/>
                <a:ea typeface="ＭＳ Ｐゴシック" charset="0"/>
                <a:cs typeface="Tahoma" charset="0"/>
              </a:rPr>
              <a:t>Link Tutors</a:t>
            </a:r>
          </a:p>
          <a:p>
            <a:pPr marL="0" lvl="1" indent="0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None/>
            </a:pPr>
            <a:endParaRPr lang="en-GB" sz="1200" dirty="0">
              <a:solidFill>
                <a:prstClr val="black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Partnership Leads </a:t>
            </a: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Operational Support</a:t>
            </a:r>
          </a:p>
          <a:p>
            <a:pPr marL="0" lvl="1" indent="0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None/>
            </a:pPr>
            <a:endParaRPr lang="en-GB" sz="1200" dirty="0">
              <a:solidFill>
                <a:prstClr val="black"/>
              </a:solidFill>
            </a:endParaRP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Staff Development</a:t>
            </a:r>
          </a:p>
          <a:p>
            <a:pPr marL="0" lvl="1" indent="0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None/>
            </a:pPr>
            <a:endParaRPr lang="en-GB" sz="1200" dirty="0">
              <a:solidFill>
                <a:prstClr val="black"/>
              </a:solidFill>
            </a:endParaRP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Annual Monitoring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131590"/>
            <a:ext cx="2115762" cy="159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55" y="2119527"/>
            <a:ext cx="2808313" cy="160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699" y="3435846"/>
            <a:ext cx="2677857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62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13832" y="236681"/>
            <a:ext cx="7510429" cy="511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ea typeface="ＭＳ Ｐゴシック" charset="-128"/>
              </a:rPr>
              <a:t>Quality assurance of partnership provision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9552" y="1533360"/>
            <a:ext cx="3744417" cy="3404603"/>
          </a:xfrm>
        </p:spPr>
        <p:txBody>
          <a:bodyPr/>
          <a:lstStyle/>
          <a:p>
            <a:pPr marL="0" lvl="1" indent="0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None/>
            </a:pPr>
            <a:endParaRPr lang="en-GB" sz="1200" dirty="0">
              <a:solidFill>
                <a:prstClr val="black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Moderated assessments</a:t>
            </a:r>
          </a:p>
          <a:p>
            <a:pPr marL="0" lvl="1" indent="0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None/>
            </a:pPr>
            <a:endParaRPr lang="en-GB" sz="1200" dirty="0">
              <a:solidFill>
                <a:prstClr val="black"/>
              </a:solidFill>
            </a:endParaRPr>
          </a:p>
          <a:p>
            <a:pPr marL="257175" lvl="1" indent="-257175" defTabSz="454819">
              <a:spcBef>
                <a:spcPts val="0"/>
              </a:spcBef>
              <a:spcAft>
                <a:spcPts val="0"/>
              </a:spcAft>
              <a:buClr>
                <a:srgbClr val="1A9DAC"/>
              </a:buClr>
              <a:buFont typeface="Arial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Joint examination boards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88329"/>
            <a:ext cx="404199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205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B81D9-2627-F0EA-9E74-0415978DE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External Examiner Roles in Partnership Provision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BBDD3-F477-0449-B966-55EF7C8D0E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583" y="2067694"/>
            <a:ext cx="4104457" cy="2684544"/>
          </a:xfrm>
        </p:spPr>
        <p:txBody>
          <a:bodyPr/>
          <a:lstStyle/>
          <a:p>
            <a:pPr algn="just"/>
            <a:r>
              <a:rPr lang="en-GB" dirty="0"/>
              <a:t>Extension of oversight beyond the provision at UWE Bristol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Assurance of comparability and consistency of provision and awarding across delivery locations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Being a critical friend for partner specific situations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F8F11-6D88-A723-4097-BAF797A7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51670"/>
            <a:ext cx="2494539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9995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F5C25-C2B3-6E14-EE9A-0C9E9B7980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Dedicated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32A1-A135-2958-AB4E-E7E7D1711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000" dirty="0"/>
              <a:t>Each school has a student programme support team – these look after UK partner provision, including degree apprenticeships.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The Partnerships student administration team work with the partner and each school to drive the quality monitoring processes, maintain the student record and ensure that academic regulations are consistently applied</a:t>
            </a:r>
          </a:p>
          <a:p>
            <a:pPr algn="just"/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92484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ea typeface="ＭＳ Ｐゴシック" charset="-128"/>
              </a:rPr>
              <a:t>Working with differing norms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0" y="1419622"/>
            <a:ext cx="7286625" cy="39528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2139702"/>
            <a:ext cx="108012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Standard UK Academic Year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20072" y="2643758"/>
            <a:ext cx="1296144" cy="72008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Non-Standard Academic Year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755576" y="411510"/>
            <a:ext cx="6668019" cy="433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Partner Support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7574"/>
            <a:ext cx="8273943" cy="38164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E50C1A27B1A46BC3B2944FE3B4C03" ma:contentTypeVersion="8" ma:contentTypeDescription="Create a new document." ma:contentTypeScope="" ma:versionID="6cd70dcc77418c9fea42ae05e9b34b75">
  <xsd:schema xmlns:xsd="http://www.w3.org/2001/XMLSchema" xmlns:xs="http://www.w3.org/2001/XMLSchema" xmlns:p="http://schemas.microsoft.com/office/2006/metadata/properties" xmlns:ns2="58a86827-977b-45fe-9a5e-9b1758ab062f" targetNamespace="http://schemas.microsoft.com/office/2006/metadata/properties" ma:root="true" ma:fieldsID="6acef6081bbc7d369c0b19011e63e8fa" ns2:_="">
    <xsd:import namespace="58a86827-977b-45fe-9a5e-9b1758ab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86827-977b-45fe-9a5e-9b1758ab0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28AEF-AE9A-4D68-8C2C-9A7A16816DB4}"/>
</file>

<file path=customXml/itemProps2.xml><?xml version="1.0" encoding="utf-8"?>
<ds:datastoreItem xmlns:ds="http://schemas.openxmlformats.org/officeDocument/2006/customXml" ds:itemID="{6E50573D-F13F-4BE3-B9CE-E1BF7226F30A}">
  <ds:schemaRefs>
    <ds:schemaRef ds:uri="http://purl.org/dc/terms/"/>
    <ds:schemaRef ds:uri="618cbf9a-d1f5-4a48-879e-a8e79124e71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f578f7f2-d82b-4739-94cf-942c16af31b9"/>
  </ds:schemaRefs>
</ds:datastoreItem>
</file>

<file path=customXml/itemProps3.xml><?xml version="1.0" encoding="utf-8"?>
<ds:datastoreItem xmlns:ds="http://schemas.openxmlformats.org/officeDocument/2006/customXml" ds:itemID="{34E348F9-0F57-476C-A7D1-AA97ADF0C3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1423</TotalTime>
  <Words>221</Words>
  <Application>Microsoft Office PowerPoint</Application>
  <PresentationFormat>On-screen Show (16:9)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Georgia</vt:lpstr>
      <vt:lpstr>Open Sans</vt:lpstr>
      <vt:lpstr>Tahoma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Debbie Harley</cp:lastModifiedBy>
  <cp:revision>63</cp:revision>
  <cp:lastPrinted>2016-04-26T08:55:24Z</cp:lastPrinted>
  <dcterms:created xsi:type="dcterms:W3CDTF">2016-04-27T08:32:31Z</dcterms:created>
  <dcterms:modified xsi:type="dcterms:W3CDTF">2025-10-14T18:22:43Z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98b02794-8bfe-4407-94c2-4f45122daaff</vt:lpwstr>
  </property>
  <property fmtid="{D5CDD505-2E9C-101B-9397-08002B2CF9AE}" pid="3" name="ContentTypeId">
    <vt:lpwstr>0x010100B37E50C1A27B1A46BC3B2944FE3B4C03</vt:lpwstr>
  </property>
</Properties>
</file>