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67" r:id="rId7"/>
    <p:sldId id="275" r:id="rId8"/>
    <p:sldId id="279" r:id="rId9"/>
    <p:sldId id="276" r:id="rId10"/>
    <p:sldId id="280" r:id="rId11"/>
    <p:sldId id="284" r:id="rId12"/>
    <p:sldId id="290" r:id="rId13"/>
    <p:sldId id="283" r:id="rId14"/>
    <p:sldId id="289" r:id="rId15"/>
    <p:sldId id="288" r:id="rId16"/>
    <p:sldId id="277" r:id="rId17"/>
    <p:sldId id="278" r:id="rId18"/>
    <p:sldId id="291" r:id="rId19"/>
  </p:sldIdLst>
  <p:sldSz cx="9144000" cy="6858000" type="screen4x3"/>
  <p:notesSz cx="9872663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752"/>
    <a:srgbClr val="6DA463"/>
    <a:srgbClr val="1A9DAC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9122" autoAdjust="0"/>
  </p:normalViewPr>
  <p:slideViewPr>
    <p:cSldViewPr snapToGrid="0">
      <p:cViewPr varScale="1">
        <p:scale>
          <a:sx n="53" d="100"/>
          <a:sy n="53" d="100"/>
        </p:scale>
        <p:origin x="1660" y="52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Dye" userId="b6d2a398-55ff-47de-a88a-7dd8371d7f2f" providerId="ADAL" clId="{C05EA59D-9552-461F-9AD7-8AAAE74EF648}"/>
    <pc:docChg chg="delSld modSld">
      <pc:chgData name="Jennifer Dye" userId="b6d2a398-55ff-47de-a88a-7dd8371d7f2f" providerId="ADAL" clId="{C05EA59D-9552-461F-9AD7-8AAAE74EF648}" dt="2023-12-19T13:44:54.027" v="2135" actId="20577"/>
      <pc:docMkLst>
        <pc:docMk/>
      </pc:docMkLst>
      <pc:sldChg chg="modSp modNotesTx">
        <pc:chgData name="Jennifer Dye" userId="b6d2a398-55ff-47de-a88a-7dd8371d7f2f" providerId="ADAL" clId="{C05EA59D-9552-461F-9AD7-8AAAE74EF648}" dt="2023-12-19T13:36:12.708" v="2117" actId="6549"/>
        <pc:sldMkLst>
          <pc:docMk/>
          <pc:sldMk cId="0" sldId="260"/>
        </pc:sldMkLst>
        <pc:spChg chg="mod">
          <ac:chgData name="Jennifer Dye" userId="b6d2a398-55ff-47de-a88a-7dd8371d7f2f" providerId="ADAL" clId="{C05EA59D-9552-461F-9AD7-8AAAE74EF648}" dt="2023-12-19T13:36:12.708" v="2117" actId="6549"/>
          <ac:spMkLst>
            <pc:docMk/>
            <pc:sldMk cId="0" sldId="260"/>
            <ac:spMk id="14338" creationId="{00000000-0000-0000-0000-000000000000}"/>
          </ac:spMkLst>
        </pc:spChg>
      </pc:sldChg>
      <pc:sldChg chg="modNotesTx">
        <pc:chgData name="Jennifer Dye" userId="b6d2a398-55ff-47de-a88a-7dd8371d7f2f" providerId="ADAL" clId="{C05EA59D-9552-461F-9AD7-8AAAE74EF648}" dt="2023-12-19T12:06:10.321" v="1880" actId="6549"/>
        <pc:sldMkLst>
          <pc:docMk/>
          <pc:sldMk cId="0" sldId="267"/>
        </pc:sldMkLst>
      </pc:sldChg>
      <pc:sldChg chg="del">
        <pc:chgData name="Jennifer Dye" userId="b6d2a398-55ff-47de-a88a-7dd8371d7f2f" providerId="ADAL" clId="{C05EA59D-9552-461F-9AD7-8AAAE74EF648}" dt="2023-12-19T13:39:17.380" v="2119" actId="2696"/>
        <pc:sldMkLst>
          <pc:docMk/>
          <pc:sldMk cId="4276680538" sldId="272"/>
        </pc:sldMkLst>
      </pc:sldChg>
      <pc:sldChg chg="modNotesTx">
        <pc:chgData name="Jennifer Dye" userId="b6d2a398-55ff-47de-a88a-7dd8371d7f2f" providerId="ADAL" clId="{C05EA59D-9552-461F-9AD7-8AAAE74EF648}" dt="2023-12-19T12:06:42.839" v="2065" actId="6549"/>
        <pc:sldMkLst>
          <pc:docMk/>
          <pc:sldMk cId="1289905295" sldId="275"/>
        </pc:sldMkLst>
      </pc:sldChg>
      <pc:sldChg chg="modNotesTx">
        <pc:chgData name="Jennifer Dye" userId="b6d2a398-55ff-47de-a88a-7dd8371d7f2f" providerId="ADAL" clId="{C05EA59D-9552-461F-9AD7-8AAAE74EF648}" dt="2023-12-19T12:08:33.854" v="2068" actId="6549"/>
        <pc:sldMkLst>
          <pc:docMk/>
          <pc:sldMk cId="1828104765" sldId="276"/>
        </pc:sldMkLst>
      </pc:sldChg>
      <pc:sldChg chg="modNotesTx">
        <pc:chgData name="Jennifer Dye" userId="b6d2a398-55ff-47de-a88a-7dd8371d7f2f" providerId="ADAL" clId="{C05EA59D-9552-461F-9AD7-8AAAE74EF648}" dt="2023-12-19T12:10:56.299" v="2115" actId="6549"/>
        <pc:sldMkLst>
          <pc:docMk/>
          <pc:sldMk cId="357030384" sldId="277"/>
        </pc:sldMkLst>
      </pc:sldChg>
      <pc:sldChg chg="modSp modNotesTx">
        <pc:chgData name="Jennifer Dye" userId="b6d2a398-55ff-47de-a88a-7dd8371d7f2f" providerId="ADAL" clId="{C05EA59D-9552-461F-9AD7-8AAAE74EF648}" dt="2023-12-19T13:44:54.027" v="2135" actId="20577"/>
        <pc:sldMkLst>
          <pc:docMk/>
          <pc:sldMk cId="3579866798" sldId="278"/>
        </pc:sldMkLst>
        <pc:spChg chg="mod">
          <ac:chgData name="Jennifer Dye" userId="b6d2a398-55ff-47de-a88a-7dd8371d7f2f" providerId="ADAL" clId="{C05EA59D-9552-461F-9AD7-8AAAE74EF648}" dt="2023-12-19T13:44:54.027" v="2135" actId="20577"/>
          <ac:spMkLst>
            <pc:docMk/>
            <pc:sldMk cId="3579866798" sldId="278"/>
            <ac:spMk id="3" creationId="{00000000-0000-0000-0000-000000000000}"/>
          </ac:spMkLst>
        </pc:spChg>
      </pc:sldChg>
      <pc:sldChg chg="modNotesTx">
        <pc:chgData name="Jennifer Dye" userId="b6d2a398-55ff-47de-a88a-7dd8371d7f2f" providerId="ADAL" clId="{C05EA59D-9552-461F-9AD7-8AAAE74EF648}" dt="2023-12-19T12:07:08.648" v="2067" actId="6549"/>
        <pc:sldMkLst>
          <pc:docMk/>
          <pc:sldMk cId="275260466" sldId="279"/>
        </pc:sldMkLst>
      </pc:sldChg>
      <pc:sldChg chg="modNotesTx">
        <pc:chgData name="Jennifer Dye" userId="b6d2a398-55ff-47de-a88a-7dd8371d7f2f" providerId="ADAL" clId="{C05EA59D-9552-461F-9AD7-8AAAE74EF648}" dt="2023-12-19T12:08:49.992" v="2069" actId="6549"/>
        <pc:sldMkLst>
          <pc:docMk/>
          <pc:sldMk cId="364247069" sldId="280"/>
        </pc:sldMkLst>
      </pc:sldChg>
      <pc:sldChg chg="modNotesTx">
        <pc:chgData name="Jennifer Dye" userId="b6d2a398-55ff-47de-a88a-7dd8371d7f2f" providerId="ADAL" clId="{C05EA59D-9552-461F-9AD7-8AAAE74EF648}" dt="2023-12-19T12:10:02.480" v="2111" actId="6549"/>
        <pc:sldMkLst>
          <pc:docMk/>
          <pc:sldMk cId="1481716770" sldId="283"/>
        </pc:sldMkLst>
      </pc:sldChg>
      <pc:sldChg chg="modNotesTx">
        <pc:chgData name="Jennifer Dye" userId="b6d2a398-55ff-47de-a88a-7dd8371d7f2f" providerId="ADAL" clId="{C05EA59D-9552-461F-9AD7-8AAAE74EF648}" dt="2023-12-19T12:09:23.027" v="2109" actId="20577"/>
        <pc:sldMkLst>
          <pc:docMk/>
          <pc:sldMk cId="959218873" sldId="284"/>
        </pc:sldMkLst>
      </pc:sldChg>
      <pc:sldChg chg="modNotesTx">
        <pc:chgData name="Jennifer Dye" userId="b6d2a398-55ff-47de-a88a-7dd8371d7f2f" providerId="ADAL" clId="{C05EA59D-9552-461F-9AD7-8AAAE74EF648}" dt="2023-12-19T12:10:31.431" v="2114" actId="6549"/>
        <pc:sldMkLst>
          <pc:docMk/>
          <pc:sldMk cId="3420933490" sldId="288"/>
        </pc:sldMkLst>
      </pc:sldChg>
      <pc:sldChg chg="modNotesTx">
        <pc:chgData name="Jennifer Dye" userId="b6d2a398-55ff-47de-a88a-7dd8371d7f2f" providerId="ADAL" clId="{C05EA59D-9552-461F-9AD7-8AAAE74EF648}" dt="2023-12-19T12:10:22.746" v="2113" actId="20577"/>
        <pc:sldMkLst>
          <pc:docMk/>
          <pc:sldMk cId="4277664660" sldId="289"/>
        </pc:sldMkLst>
      </pc:sldChg>
      <pc:sldChg chg="modNotesTx">
        <pc:chgData name="Jennifer Dye" userId="b6d2a398-55ff-47de-a88a-7dd8371d7f2f" providerId="ADAL" clId="{C05EA59D-9552-461F-9AD7-8AAAE74EF648}" dt="2023-12-19T12:09:44.772" v="2110" actId="6549"/>
        <pc:sldMkLst>
          <pc:docMk/>
          <pc:sldMk cId="962373342" sldId="290"/>
        </pc:sldMkLst>
      </pc:sldChg>
      <pc:sldChg chg="del">
        <pc:chgData name="Jennifer Dye" userId="b6d2a398-55ff-47de-a88a-7dd8371d7f2f" providerId="ADAL" clId="{C05EA59D-9552-461F-9AD7-8AAAE74EF648}" dt="2023-12-19T13:39:11.796" v="2118" actId="2696"/>
        <pc:sldMkLst>
          <pc:docMk/>
          <pc:sldMk cId="48038313" sldId="346"/>
        </pc:sldMkLst>
      </pc:sldChg>
      <pc:sldChg chg="del">
        <pc:chgData name="Jennifer Dye" userId="b6d2a398-55ff-47de-a88a-7dd8371d7f2f" providerId="ADAL" clId="{C05EA59D-9552-461F-9AD7-8AAAE74EF648}" dt="2023-12-19T13:39:21.724" v="2120" actId="2696"/>
        <pc:sldMkLst>
          <pc:docMk/>
          <pc:sldMk cId="294303642" sldId="347"/>
        </pc:sldMkLst>
      </pc:sldChg>
      <pc:sldChg chg="del">
        <pc:chgData name="Jennifer Dye" userId="b6d2a398-55ff-47de-a88a-7dd8371d7f2f" providerId="ADAL" clId="{C05EA59D-9552-461F-9AD7-8AAAE74EF648}" dt="2023-12-19T13:39:25.924" v="2121" actId="2696"/>
        <pc:sldMkLst>
          <pc:docMk/>
          <pc:sldMk cId="2715916760" sldId="348"/>
        </pc:sldMkLst>
      </pc:sldChg>
      <pc:sldMasterChg chg="delSldLayout">
        <pc:chgData name="Jennifer Dye" userId="b6d2a398-55ff-47de-a88a-7dd8371d7f2f" providerId="ADAL" clId="{C05EA59D-9552-461F-9AD7-8AAAE74EF648}" dt="2023-12-19T13:39:25.924" v="2122" actId="2696"/>
        <pc:sldMasterMkLst>
          <pc:docMk/>
          <pc:sldMasterMk cId="0" sldId="2147483719"/>
        </pc:sldMasterMkLst>
        <pc:sldLayoutChg chg="del">
          <pc:chgData name="Jennifer Dye" userId="b6d2a398-55ff-47de-a88a-7dd8371d7f2f" providerId="ADAL" clId="{C05EA59D-9552-461F-9AD7-8AAAE74EF648}" dt="2023-12-19T13:39:25.924" v="2122" actId="2696"/>
          <pc:sldLayoutMkLst>
            <pc:docMk/>
            <pc:sldMasterMk cId="0" sldId="2147483719"/>
            <pc:sldLayoutMk cId="526831800" sldId="214748395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C91EF-68B9-451E-B3CA-DFF316D319A4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796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9433D-7642-4B29-B2FC-1476C75EF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2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96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5663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28896"/>
            <a:ext cx="789813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96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28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506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80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729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850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87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07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5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6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832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8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03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522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021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268760"/>
            <a:ext cx="3024188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48667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268760"/>
            <a:ext cx="2385743" cy="4728796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9231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440160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184353"/>
            <a:ext cx="7058025" cy="69291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5" name="Picture 4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01141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547440"/>
            <a:ext cx="4283969" cy="220486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/>
              <a:t>100%</a:t>
            </a: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564519"/>
            <a:ext cx="3601021" cy="218778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4896321"/>
            <a:ext cx="7129412" cy="62091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6" name="Picture 5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99220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Bullet Point</a:t>
            </a:r>
          </a:p>
          <a:p>
            <a:pPr lvl="2"/>
            <a:r>
              <a:rPr lang="en-US"/>
              <a:t>Third Bullet Point</a:t>
            </a:r>
          </a:p>
          <a:p>
            <a:pPr lvl="3"/>
            <a:endParaRPr lang="en-US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uwe.ac.uk/aboutus/policies/assessmentcycle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1.uwe.ac.uk/aboutus/policie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>
                <a:solidFill>
                  <a:srgbClr val="000000"/>
                </a:solidFill>
                <a:ea typeface="ＭＳ Ｐゴシック" pitchFamily="34" charset="-128"/>
              </a:rPr>
              <a:t>UWE Bristol</a:t>
            </a:r>
            <a:br>
              <a:rPr lang="en-GB" altLang="en-US">
                <a:solidFill>
                  <a:srgbClr val="000000"/>
                </a:solidFill>
                <a:ea typeface="ＭＳ Ｐゴシック" pitchFamily="34" charset="-128"/>
              </a:rPr>
            </a:br>
            <a:endParaRPr lang="en-GB" alt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>
                <a:latin typeface="Georgia"/>
                <a:ea typeface="ＭＳ Ｐゴシック"/>
              </a:rPr>
              <a:t>External Examiners Conference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640800" y="1787168"/>
            <a:ext cx="1219139" cy="24339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Jenny Dye, School of Health &amp; Social Wellbeing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Judith Ritchie, College of Art, Technology and  Environment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Jan 2024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sz="2800">
                <a:ea typeface="ＭＳ Ｐゴシック" pitchFamily="34" charset="-128"/>
                <a:cs typeface="Arial" charset="0"/>
              </a:rPr>
              <a:t>Example of adverse group circumstances</a:t>
            </a:r>
            <a:endParaRPr lang="en-GB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80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Exam paper consisting of 4 compulsory questions. </a:t>
            </a:r>
          </a:p>
          <a:p>
            <a:pPr marL="0" indent="0">
              <a:buFontTx/>
              <a:buNone/>
            </a:pPr>
            <a:r>
              <a:rPr lang="en-GB" altLang="en-US" sz="280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Some key module content not delivered/poorly delivered. </a:t>
            </a:r>
          </a:p>
          <a:p>
            <a:pPr marL="0" indent="0">
              <a:buFontTx/>
              <a:buNone/>
            </a:pPr>
            <a:r>
              <a:rPr lang="en-GB" altLang="en-US" sz="280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Concerns raised by students post exam. </a:t>
            </a:r>
            <a:endParaRPr lang="en-GB" altLang="en-US" sz="2800" b="1" i="1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1677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Analysis; process and action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/>
              <a:t>What is the evidence?</a:t>
            </a:r>
          </a:p>
          <a:p>
            <a:r>
              <a:rPr lang="en-GB" sz="2400"/>
              <a:t>Does the evidence support the concern?</a:t>
            </a:r>
          </a:p>
          <a:p>
            <a:pPr lvl="1"/>
            <a:r>
              <a:rPr lang="en-GB"/>
              <a:t>E.g. Analysis of student performance – current and comparable cohorts</a:t>
            </a:r>
          </a:p>
          <a:p>
            <a:r>
              <a:rPr lang="en-GB" sz="2400"/>
              <a:t>What is the impact?</a:t>
            </a:r>
          </a:p>
          <a:p>
            <a:r>
              <a:rPr lang="en-GB" sz="2400"/>
              <a:t>If a potential impact is agreed – should any action be taken?</a:t>
            </a:r>
          </a:p>
          <a:p>
            <a:r>
              <a:rPr lang="en-GB" sz="2400"/>
              <a:t>If yes, what actions are available?</a:t>
            </a:r>
          </a:p>
          <a:p>
            <a:pPr lvl="1"/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6466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800"/>
              <a:t>Possible actions (needs board approval)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altLang="en-US" sz="2400">
                <a:ea typeface="ＭＳ Ｐゴシック" pitchFamily="34" charset="-128"/>
              </a:rPr>
              <a:t>Examples of actions available;</a:t>
            </a:r>
          </a:p>
          <a:p>
            <a:pPr lvl="1"/>
            <a:r>
              <a:rPr lang="en-GB" altLang="en-US" sz="2400">
                <a:ea typeface="ＭＳ Ｐゴシック" pitchFamily="34" charset="-128"/>
              </a:rPr>
              <a:t>mark uplift - %age versus actual</a:t>
            </a:r>
          </a:p>
          <a:p>
            <a:pPr lvl="2"/>
            <a:r>
              <a:rPr lang="en-GB" altLang="en-US" sz="2400">
                <a:ea typeface="ＭＳ Ｐゴシック" pitchFamily="34" charset="-128"/>
              </a:rPr>
              <a:t>Impact of changing marks – fail ↔ pass</a:t>
            </a:r>
          </a:p>
          <a:p>
            <a:pPr lvl="2"/>
            <a:r>
              <a:rPr lang="en-GB" altLang="en-US" sz="2400">
                <a:ea typeface="ＭＳ Ｐゴシック" pitchFamily="34" charset="-128"/>
              </a:rPr>
              <a:t>Rigour; have LO’s, professional standards been met</a:t>
            </a:r>
          </a:p>
          <a:p>
            <a:pPr lvl="2"/>
            <a:r>
              <a:rPr lang="en-GB" altLang="en-US" sz="2400">
                <a:ea typeface="ＭＳ Ｐゴシック" pitchFamily="34" charset="-128"/>
              </a:rPr>
              <a:t>Mark reduction</a:t>
            </a:r>
          </a:p>
          <a:p>
            <a:pPr lvl="2"/>
            <a:r>
              <a:rPr lang="en-GB" altLang="en-US" sz="2400">
                <a:ea typeface="ＭＳ Ｐゴシック" pitchFamily="34" charset="-128"/>
              </a:rPr>
              <a:t>Weighting of tasks</a:t>
            </a:r>
          </a:p>
          <a:p>
            <a:pPr lvl="1"/>
            <a:r>
              <a:rPr lang="en-GB" altLang="en-US" sz="2400">
                <a:ea typeface="ＭＳ Ｐゴシック" pitchFamily="34" charset="-128"/>
              </a:rPr>
              <a:t>No action</a:t>
            </a:r>
          </a:p>
          <a:p>
            <a:pPr lvl="1"/>
            <a:r>
              <a:rPr lang="en-GB" altLang="en-US" sz="2400">
                <a:ea typeface="ＭＳ Ｐゴシック" pitchFamily="34" charset="-128"/>
              </a:rPr>
              <a:t>Null and void (new assessment) </a:t>
            </a:r>
            <a:endParaRPr lang="en-GB" altLang="en-US" sz="3467">
              <a:ea typeface="ＭＳ Ｐゴシック" pitchFamily="34" charset="-128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3349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sz="3200">
                <a:ea typeface="ＭＳ Ｐゴシック" pitchFamily="34" charset="-128"/>
                <a:cs typeface="Arial" charset="0"/>
              </a:rPr>
              <a:t>Assessment and Feedback Policy</a:t>
            </a:r>
            <a:endParaRPr lang="en-GB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sz="2400" dirty="0"/>
              <a:t>Quality processes related to assessment setting and marking will be found in  the  ‘</a:t>
            </a:r>
            <a:r>
              <a:rPr lang="en-GB" altLang="en-US" sz="2400" dirty="0">
                <a:hlinkClick r:id="rId3"/>
              </a:rPr>
              <a:t>Assessment and Feedback Policy</a:t>
            </a:r>
            <a:r>
              <a:rPr lang="en-GB" altLang="en-US" sz="2400" dirty="0">
                <a:hlinkClick r:id="rId4"/>
              </a:rPr>
              <a:t>’ </a:t>
            </a: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Separate Policy and Guidance Documents</a:t>
            </a:r>
          </a:p>
          <a:p>
            <a:pPr lvl="1">
              <a:defRPr/>
            </a:pPr>
            <a:r>
              <a:rPr lang="en-GB" altLang="en-US" sz="2400" dirty="0"/>
              <a:t>Principles</a:t>
            </a:r>
          </a:p>
          <a:p>
            <a:pPr lvl="1">
              <a:defRPr/>
            </a:pPr>
            <a:r>
              <a:rPr lang="en-GB" altLang="en-US" sz="2400" dirty="0"/>
              <a:t>Internal marking options</a:t>
            </a:r>
          </a:p>
          <a:p>
            <a:pPr lvl="1">
              <a:defRPr/>
            </a:pPr>
            <a:r>
              <a:rPr lang="en-GB" altLang="en-US" sz="2400" dirty="0"/>
              <a:t>Moderation requirements</a:t>
            </a:r>
          </a:p>
          <a:p>
            <a:pPr lvl="2">
              <a:defRPr/>
            </a:pPr>
            <a:r>
              <a:rPr lang="en-GB" altLang="en-US" dirty="0"/>
              <a:t>Guidance on sample selected</a:t>
            </a:r>
          </a:p>
          <a:p>
            <a:pPr lvl="1">
              <a:defRPr/>
            </a:pPr>
            <a:r>
              <a:rPr lang="en-GB" altLang="en-US" sz="2400" dirty="0"/>
              <a:t>Aggregate mark guidance</a:t>
            </a:r>
          </a:p>
          <a:p>
            <a:pPr lvl="1">
              <a:defRPr/>
            </a:pPr>
            <a:r>
              <a:rPr lang="en-GB" altLang="en-US" sz="2400" dirty="0"/>
              <a:t>Links to annual monitoring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3038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sz="3200">
                <a:ea typeface="ＭＳ Ｐゴシック" pitchFamily="34" charset="-128"/>
              </a:rPr>
              <a:t>Assessment and Feedback Policy External moderation summary;</a:t>
            </a:r>
            <a:endParaRPr lang="en-GB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r>
              <a:rPr lang="en-US" altLang="en-US" sz="2000" dirty="0">
                <a:ea typeface="ＭＳ Ｐゴシック" pitchFamily="34" charset="-128"/>
              </a:rPr>
              <a:t>EE sample moderation; 10% of cohort scripts; min 6 max 12.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US" altLang="en-US" sz="2000" dirty="0">
                <a:ea typeface="ＭＳ Ｐゴシック" pitchFamily="34" charset="-128"/>
              </a:rPr>
              <a:t>Where EE has oversight of collaborative provision they should also receive a sample as above, clearly identified as collaborative provision.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US" altLang="en-US" sz="2000" dirty="0">
                <a:ea typeface="ＭＳ Ｐゴシック" pitchFamily="34" charset="-128"/>
              </a:rPr>
              <a:t>EE provided with related documentation e.g. assessment brief, evidence of moderation, assessment, marking criteria, module report – prospective, retrospective. </a:t>
            </a:r>
          </a:p>
          <a:p>
            <a:pPr lvl="1"/>
            <a:r>
              <a:rPr lang="en-US" altLang="en-US" sz="2000" dirty="0">
                <a:ea typeface="ＭＳ Ｐゴシック" pitchFamily="34" charset="-128"/>
              </a:rPr>
              <a:t>External examiner blackboard tab/grade </a:t>
            </a:r>
            <a:r>
              <a:rPr lang="en-US" altLang="en-US" sz="2000">
                <a:ea typeface="ＭＳ Ｐゴシック" pitchFamily="34" charset="-128"/>
              </a:rPr>
              <a:t>centre. </a:t>
            </a:r>
            <a:endParaRPr lang="en-GB" altLang="en-US" sz="2000" dirty="0">
              <a:ea typeface="ＭＳ Ｐゴシック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86679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291F4C-9DF2-4414-8E7A-4B8D040D54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9F9BE6-52D6-4360-B0E4-9B4D06BAAA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/>
          </a:p>
          <a:p>
            <a:pPr marL="0" indent="0" algn="ctr">
              <a:buNone/>
            </a:pPr>
            <a:endParaRPr lang="en-GB" sz="3200"/>
          </a:p>
          <a:p>
            <a:pPr marL="0" indent="0" algn="ctr">
              <a:buNone/>
            </a:pPr>
            <a:r>
              <a:rPr lang="en-GB" sz="32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091883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83568" y="764704"/>
            <a:ext cx="6515621" cy="1366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External Examiners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99592" y="1916832"/>
            <a:ext cx="6515620" cy="4176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Chief EE appointed to a cognate group of </a:t>
            </a:r>
            <a:r>
              <a:rPr lang="en-US" altLang="en-US" sz="2000" dirty="0" err="1">
                <a:ea typeface="ＭＳ Ｐゴシック" charset="-128"/>
              </a:rPr>
              <a:t>programmes</a:t>
            </a:r>
            <a:r>
              <a:rPr lang="en-US" altLang="en-US" sz="2000" dirty="0">
                <a:ea typeface="ＭＳ Ｐゴシック" charset="-128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Field EE appointed with responsibility for a module or specified group of modules within a named field.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Field EE may also have responsibility for modules delivered at partner institutions in UK or overseas.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External examiners will have an academic and/or practice background.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All modules at FHEQ 5 and above require external examiner scrutiny.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charset="-128"/>
              </a:rPr>
              <a:t>Overview only below FHEQ 5, unless PSRB requires otherwise.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ea typeface="ＭＳ Ｐゴシック" charset="-128"/>
              </a:rPr>
              <a:t>Roles and responsibilities of the Chief EE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pPr>
              <a:defRPr/>
            </a:pPr>
            <a:r>
              <a:rPr lang="en-GB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Award Board Attendance</a:t>
            </a:r>
          </a:p>
          <a:p>
            <a:pPr lvl="1">
              <a:defRPr/>
            </a:pPr>
            <a:r>
              <a:rPr lang="en-GB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Progression and achievement </a:t>
            </a:r>
          </a:p>
          <a:p>
            <a:pPr lvl="1">
              <a:defRPr/>
            </a:pPr>
            <a:r>
              <a:rPr lang="en-GB" altLang="en-US" sz="2400">
                <a:ea typeface="ＭＳ Ｐゴシック" panose="020B0600070205080204" pitchFamily="34" charset="-128"/>
                <a:cs typeface="Arial" panose="020B0604020202020204" pitchFamily="34" charset="0"/>
              </a:rPr>
              <a:t>Conduct of award board</a:t>
            </a:r>
            <a:r>
              <a:rPr lang="en-GB" sz="2400"/>
              <a:t> </a:t>
            </a:r>
          </a:p>
          <a:p>
            <a:pPr lvl="1">
              <a:defRPr/>
            </a:pPr>
            <a:r>
              <a:rPr lang="en-US" sz="2400"/>
              <a:t>Overall assessment process and  parity of approach to assessment. </a:t>
            </a:r>
          </a:p>
          <a:p>
            <a:pPr>
              <a:defRPr/>
            </a:pPr>
            <a:r>
              <a:rPr lang="en-GB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Annual Reporting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/>
              <a:t>Roles and Responsibilities of the Field External Examiner</a:t>
            </a:r>
            <a:endParaRPr lang="en-GB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772816"/>
            <a:ext cx="6587628" cy="4248472"/>
          </a:xfrm>
        </p:spPr>
        <p:txBody>
          <a:bodyPr/>
          <a:lstStyle/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Ensure assessments are properly conducted (includes pre scrutiny*)</a:t>
            </a: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Ensure standards/levels are appropriate; consider comparative performance across range of cohorts both at UWE and at partner institutions. </a:t>
            </a: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Participate in Field Board decision-making e.g. consideration of any adverse cohort circumstances</a:t>
            </a: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R</a:t>
            </a:r>
            <a:r>
              <a:rPr lang="en-US" altLang="en-US" dirty="0" err="1">
                <a:ea typeface="ＭＳ Ｐゴシック" pitchFamily="34" charset="-128"/>
                <a:cs typeface="Arial" charset="0"/>
              </a:rPr>
              <a:t>eport</a:t>
            </a:r>
            <a:r>
              <a:rPr lang="en-US" altLang="en-US" dirty="0">
                <a:ea typeface="ＭＳ Ｐゴシック" pitchFamily="34" charset="-128"/>
                <a:cs typeface="Arial" charset="0"/>
              </a:rPr>
              <a:t> on the effectiveness of assessments 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dirty="0">
                <a:ea typeface="ＭＳ Ｐゴシック" pitchFamily="34" charset="-128"/>
                <a:cs typeface="Arial" charset="0"/>
              </a:rPr>
              <a:t>Report on the conduct of the examining board</a:t>
            </a:r>
          </a:p>
          <a:p>
            <a:pPr eaLnBrk="1" hangingPunct="1"/>
            <a:endParaRPr lang="en-US" altLang="en-US" dirty="0">
              <a:ea typeface="ＭＳ Ｐゴシック" pitchFamily="34" charset="-128"/>
              <a:cs typeface="Arial" charset="0"/>
            </a:endParaRPr>
          </a:p>
          <a:p>
            <a:r>
              <a:rPr lang="en-US" altLang="en-US" dirty="0">
                <a:ea typeface="ＭＳ Ｐゴシック" pitchFamily="34" charset="-128"/>
                <a:cs typeface="Arial" charset="0"/>
              </a:rPr>
              <a:t>Report any matters of serious concern arising from the assessments which put at risk the module standard</a:t>
            </a:r>
            <a:endParaRPr lang="en-GB" altLang="en-US" sz="1800" dirty="0"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0529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>
                <a:ea typeface="ＭＳ Ｐゴシック" pitchFamily="34" charset="-128"/>
                <a:cs typeface="Arial" charset="0"/>
              </a:rPr>
              <a:t>Field EEs are not permitted to;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2420888"/>
            <a:ext cx="6587628" cy="3600400"/>
          </a:xfrm>
        </p:spPr>
        <p:txBody>
          <a:bodyPr/>
          <a:lstStyle/>
          <a:p>
            <a:r>
              <a:rPr lang="en-GB" altLang="en-US" sz="2000">
                <a:ea typeface="ＭＳ Ｐゴシック" pitchFamily="34" charset="-128"/>
                <a:cs typeface="Arial" charset="0"/>
              </a:rPr>
              <a:t>Attend Award Boards (unless a PSRB requirement)</a:t>
            </a:r>
          </a:p>
          <a:p>
            <a:endParaRPr lang="en-GB" altLang="en-US" sz="2000">
              <a:ea typeface="ＭＳ Ｐゴシック" pitchFamily="34" charset="-128"/>
              <a:cs typeface="Arial" charset="0"/>
            </a:endParaRPr>
          </a:p>
          <a:p>
            <a:r>
              <a:rPr lang="en-GB" altLang="en-US" sz="2000">
                <a:ea typeface="ＭＳ Ｐゴシック" pitchFamily="34" charset="-128"/>
                <a:cs typeface="Arial" charset="0"/>
              </a:rPr>
              <a:t>Be involved in Award Board decisions regarding student progression and achievement </a:t>
            </a:r>
            <a:r>
              <a:rPr lang="en-US" altLang="en-US" sz="2000">
                <a:ea typeface="ＭＳ Ｐゴシック" pitchFamily="34" charset="-128"/>
                <a:cs typeface="Arial" charset="0"/>
              </a:rPr>
              <a:t>(unless a PSRB requirement/appointed as non-modular EE also)</a:t>
            </a:r>
          </a:p>
          <a:p>
            <a:endParaRPr lang="en-GB" altLang="en-US" sz="2000">
              <a:ea typeface="ＭＳ Ｐゴシック" pitchFamily="34" charset="-128"/>
              <a:cs typeface="Arial" charset="0"/>
            </a:endParaRPr>
          </a:p>
          <a:p>
            <a:r>
              <a:rPr lang="en-US" altLang="en-US" sz="2000">
                <a:ea typeface="ＭＳ Ｐゴシック" pitchFamily="34" charset="-128"/>
                <a:cs typeface="Arial" charset="0"/>
              </a:rPr>
              <a:t>Change marks for individual students</a:t>
            </a:r>
          </a:p>
          <a:p>
            <a:endParaRPr lang="en-US" altLang="en-US" sz="2000">
              <a:ea typeface="ＭＳ Ｐゴシック" pitchFamily="34" charset="-128"/>
              <a:cs typeface="Arial" charset="0"/>
            </a:endParaRPr>
          </a:p>
          <a:p>
            <a:r>
              <a:rPr lang="en-US" altLang="en-US" sz="2000">
                <a:ea typeface="ＭＳ Ｐゴシック" pitchFamily="34" charset="-128"/>
                <a:cs typeface="Arial" charset="0"/>
              </a:rPr>
              <a:t>Name individuals in their annual reports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046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Activities include: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3192" y="1340768"/>
            <a:ext cx="7986216" cy="4968130"/>
          </a:xfrm>
        </p:spPr>
        <p:txBody>
          <a:bodyPr/>
          <a:lstStyle/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Reviewing assessment tools / rubrics / tasks / briefs</a:t>
            </a:r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Sampling the marking of student work and assessing relative to national standards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Expected documentation</a:t>
            </a:r>
          </a:p>
          <a:p>
            <a:r>
              <a:rPr lang="en-GB" altLang="en-US" sz="2400" i="1" dirty="0">
                <a:ea typeface="ＭＳ Ｐゴシック" pitchFamily="34" charset="-128"/>
                <a:cs typeface="Arial" charset="0"/>
              </a:rPr>
              <a:t>Placement visits for professional practice modules 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Consider student feedback e.g. module reports/ student survey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Attending Examination Boards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Acting as a critical friend to the module / programme team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External reviewer (additional contract) </a:t>
            </a:r>
          </a:p>
          <a:p>
            <a:r>
              <a:rPr lang="en-GB" altLang="en-US" sz="2400" dirty="0">
                <a:ea typeface="ＭＳ Ｐゴシック" pitchFamily="34" charset="-128"/>
                <a:cs typeface="Arial" charset="0"/>
              </a:rPr>
              <a:t>Writing an Annual Report for the University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0476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Regulations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48 hour ‘late submission window’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Reasonable adjustments </a:t>
            </a:r>
            <a:r>
              <a:rPr lang="en-GB" altLang="en-US" sz="2800" dirty="0" err="1">
                <a:ea typeface="ＭＳ Ｐゴシック" pitchFamily="34" charset="-128"/>
                <a:cs typeface="Arial" charset="0"/>
              </a:rPr>
              <a:t>eg</a:t>
            </a:r>
            <a:r>
              <a:rPr lang="en-GB" altLang="en-US" sz="2800" dirty="0">
                <a:ea typeface="ＭＳ Ｐゴシック" pitchFamily="34" charset="-128"/>
                <a:cs typeface="Arial" charset="0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‘Extensions’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Alternative assessments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Adverse Group Circumstances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Assessment Offences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Other policies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4706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>
                <a:ea typeface="ＭＳ Ｐゴシック" pitchFamily="34" charset="-128"/>
                <a:cs typeface="Arial" charset="0"/>
              </a:rPr>
              <a:t>Case Study</a:t>
            </a:r>
            <a:endParaRPr lang="en-GB"/>
          </a:p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You are EE for a module that is delivered at UWE and at an FE college (collaborative provision).</a:t>
            </a:r>
          </a:p>
          <a:p>
            <a:pPr marL="0" indent="0"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During external moderation you are advised via the ML of the following statistics;</a:t>
            </a: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r>
              <a:rPr lang="en-GB" altLang="en-US" sz="2400" b="1" dirty="0">
                <a:ea typeface="ＭＳ Ｐゴシック" pitchFamily="34" charset="-128"/>
                <a:cs typeface="Arial" charset="0"/>
              </a:rPr>
              <a:t>What are your questions/considerations?</a:t>
            </a: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1EA493-776B-4B20-BC3C-9A8AD37FB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64438"/>
              </p:ext>
            </p:extLst>
          </p:nvPr>
        </p:nvGraphicFramePr>
        <p:xfrm>
          <a:off x="846952" y="3068960"/>
          <a:ext cx="6587627" cy="1306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632">
                  <a:extLst>
                    <a:ext uri="{9D8B030D-6E8A-4147-A177-3AD203B41FA5}">
                      <a16:colId xmlns:a16="http://schemas.microsoft.com/office/drawing/2014/main" val="3159841008"/>
                    </a:ext>
                  </a:extLst>
                </a:gridCol>
                <a:gridCol w="2195632">
                  <a:extLst>
                    <a:ext uri="{9D8B030D-6E8A-4147-A177-3AD203B41FA5}">
                      <a16:colId xmlns:a16="http://schemas.microsoft.com/office/drawing/2014/main" val="198598850"/>
                    </a:ext>
                  </a:extLst>
                </a:gridCol>
                <a:gridCol w="2196363">
                  <a:extLst>
                    <a:ext uri="{9D8B030D-6E8A-4147-A177-3AD203B41FA5}">
                      <a16:colId xmlns:a16="http://schemas.microsoft.com/office/drawing/2014/main" val="3895260719"/>
                    </a:ext>
                  </a:extLst>
                </a:gridCol>
              </a:tblGrid>
              <a:tr h="43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HE/FE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Average Mark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Pass Rate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141123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UWE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58.4%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698502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68.4%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2777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21887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66ACAF-4FD6-4128-BB16-AAD5A96B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62DB8-DCCD-4046-8596-2BA2D2A14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800"/>
              <a:t>All FE work must be re-marked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/>
              <a:t>Work marked at below 50% must be re marked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/>
              <a:t>Allow all marks to stand </a:t>
            </a:r>
          </a:p>
          <a:p>
            <a:pPr marL="342900" indent="-342900">
              <a:buFont typeface="+mj-lt"/>
              <a:buAutoNum type="arabicPeriod"/>
            </a:pPr>
            <a:endParaRPr lang="en-GB" sz="1800"/>
          </a:p>
          <a:p>
            <a:pPr marL="342900" indent="-342900">
              <a:buFont typeface="+mj-lt"/>
              <a:buAutoNum type="arabicPeriod"/>
            </a:pPr>
            <a:r>
              <a:rPr lang="en-GB" sz="1800"/>
              <a:t>Something else………………..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7334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b53f2f1-1926-4b71-8733-d74cd282317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59CC84D0EEC419BA71443C0177E20" ma:contentTypeVersion="17" ma:contentTypeDescription="Create a new document." ma:contentTypeScope="" ma:versionID="d7a2c086909bd0f39f9f6461f17cd5de">
  <xsd:schema xmlns:xsd="http://www.w3.org/2001/XMLSchema" xmlns:xs="http://www.w3.org/2001/XMLSchema" xmlns:p="http://schemas.microsoft.com/office/2006/metadata/properties" xmlns:ns3="01d52a66-1e75-49bf-82d4-ec695946b87e" xmlns:ns4="fb53f2f1-1926-4b71-8733-d74cd2823179" targetNamespace="http://schemas.microsoft.com/office/2006/metadata/properties" ma:root="true" ma:fieldsID="4ee413bb33d304e0376fb49548700142" ns3:_="" ns4:_="">
    <xsd:import namespace="01d52a66-1e75-49bf-82d4-ec695946b87e"/>
    <xsd:import namespace="fb53f2f1-1926-4b71-8733-d74cd28231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52a66-1e75-49bf-82d4-ec695946b8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3f2f1-1926-4b71-8733-d74cd2823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9EB50A-17D6-4F6F-B4B2-4480784B19B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1d52a66-1e75-49bf-82d4-ec695946b87e"/>
    <ds:schemaRef ds:uri="fb53f2f1-1926-4b71-8733-d74cd282317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772818-C5A7-424B-8E28-F7D85EBD7B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52a66-1e75-49bf-82d4-ec695946b87e"/>
    <ds:schemaRef ds:uri="fb53f2f1-1926-4b71-8733-d74cd2823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18F0A3-D78B-4829-80F4-8A3BB5A8D0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185</TotalTime>
  <Words>737</Words>
  <Application>Microsoft Office PowerPoint</Application>
  <PresentationFormat>On-screen Show (4:3)</PresentationFormat>
  <Paragraphs>137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Georgia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Jennifer Dye</cp:lastModifiedBy>
  <cp:revision>18</cp:revision>
  <cp:lastPrinted>2019-01-07T14:52:37Z</cp:lastPrinted>
  <dcterms:created xsi:type="dcterms:W3CDTF">2016-04-27T08:33:48Z</dcterms:created>
  <dcterms:modified xsi:type="dcterms:W3CDTF">2023-12-19T13:55:46Z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46c0ecb4-7f08-4cee-b264-fb019275afd9</vt:lpwstr>
  </property>
  <property fmtid="{D5CDD505-2E9C-101B-9397-08002B2CF9AE}" pid="3" name="ContentTypeId">
    <vt:lpwstr>0x01010099759CC84D0EEC419BA71443C0177E20</vt:lpwstr>
  </property>
</Properties>
</file>