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974" r:id="rId5"/>
  </p:sldMasterIdLst>
  <p:notesMasterIdLst>
    <p:notesMasterId r:id="rId19"/>
  </p:notesMasterIdLst>
  <p:handoutMasterIdLst>
    <p:handoutMasterId r:id="rId20"/>
  </p:handoutMasterIdLst>
  <p:sldIdLst>
    <p:sldId id="256" r:id="rId6"/>
    <p:sldId id="319" r:id="rId7"/>
    <p:sldId id="321" r:id="rId8"/>
    <p:sldId id="311" r:id="rId9"/>
    <p:sldId id="318" r:id="rId10"/>
    <p:sldId id="298" r:id="rId11"/>
    <p:sldId id="324" r:id="rId12"/>
    <p:sldId id="325" r:id="rId13"/>
    <p:sldId id="316" r:id="rId14"/>
    <p:sldId id="323" r:id="rId15"/>
    <p:sldId id="326" r:id="rId16"/>
    <p:sldId id="299" r:id="rId17"/>
    <p:sldId id="327" r:id="rId18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Coffey" initials="AC" lastIdx="4" clrIdx="0">
    <p:extLst>
      <p:ext uri="{19B8F6BF-5375-455C-9EA6-DF929625EA0E}">
        <p15:presenceInfo xmlns:p15="http://schemas.microsoft.com/office/powerpoint/2012/main" userId="Amanda Coff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AC"/>
    <a:srgbClr val="A65C45"/>
    <a:srgbClr val="CC7054"/>
    <a:srgbClr val="FFFFFF"/>
    <a:srgbClr val="D6A700"/>
    <a:srgbClr val="6DA463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7C190-6657-49AD-BC21-B32FB87BDD8B}" v="15" dt="2025-10-15T07:44:28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9"/>
    <p:restoredTop sz="73388" autoAdjust="0"/>
  </p:normalViewPr>
  <p:slideViewPr>
    <p:cSldViewPr showGuides="1">
      <p:cViewPr varScale="1">
        <p:scale>
          <a:sx n="54" d="100"/>
          <a:sy n="54" d="100"/>
        </p:scale>
        <p:origin x="1316" y="52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Castor Jeffery" userId="d1b7c4f5-c40d-4f97-9746-5f05da422819" providerId="ADAL" clId="{E6E41722-F57E-45FA-9FF9-CCCA5C486420}"/>
    <pc:docChg chg="custSel modSld">
      <pc:chgData name="Harriet Castor Jeffery" userId="d1b7c4f5-c40d-4f97-9746-5f05da422819" providerId="ADAL" clId="{E6E41722-F57E-45FA-9FF9-CCCA5C486420}" dt="2025-10-15T07:44:28.794" v="17" actId="20577"/>
      <pc:docMkLst>
        <pc:docMk/>
      </pc:docMkLst>
      <pc:sldChg chg="delSp modSp mod delAnim">
        <pc:chgData name="Harriet Castor Jeffery" userId="d1b7c4f5-c40d-4f97-9746-5f05da422819" providerId="ADAL" clId="{E6E41722-F57E-45FA-9FF9-CCCA5C486420}" dt="2025-10-14T21:25:26.215" v="2" actId="1076"/>
        <pc:sldMkLst>
          <pc:docMk/>
          <pc:sldMk cId="4150646639" sldId="299"/>
        </pc:sldMkLst>
        <pc:spChg chg="mod">
          <ac:chgData name="Harriet Castor Jeffery" userId="d1b7c4f5-c40d-4f97-9746-5f05da422819" providerId="ADAL" clId="{E6E41722-F57E-45FA-9FF9-CCCA5C486420}" dt="2025-10-14T21:25:26.215" v="2" actId="1076"/>
          <ac:spMkLst>
            <pc:docMk/>
            <pc:sldMk cId="4150646639" sldId="299"/>
            <ac:spMk id="2" creationId="{0EAB922D-FF99-1B13-2A8D-C2EE1732DF37}"/>
          </ac:spMkLst>
        </pc:spChg>
        <pc:picChg chg="del">
          <ac:chgData name="Harriet Castor Jeffery" userId="d1b7c4f5-c40d-4f97-9746-5f05da422819" providerId="ADAL" clId="{E6E41722-F57E-45FA-9FF9-CCCA5C486420}" dt="2025-10-14T21:25:15.720" v="0" actId="478"/>
          <ac:picMkLst>
            <pc:docMk/>
            <pc:sldMk cId="4150646639" sldId="299"/>
            <ac:picMk id="8" creationId="{63392C2D-4729-AAFE-DBE7-FADD675E678C}"/>
          </ac:picMkLst>
        </pc:picChg>
      </pc:sldChg>
      <pc:sldChg chg="modSp">
        <pc:chgData name="Harriet Castor Jeffery" userId="d1b7c4f5-c40d-4f97-9746-5f05da422819" providerId="ADAL" clId="{E6E41722-F57E-45FA-9FF9-CCCA5C486420}" dt="2025-10-15T07:44:28.794" v="17" actId="20577"/>
        <pc:sldMkLst>
          <pc:docMk/>
          <pc:sldMk cId="1110675832" sldId="323"/>
        </pc:sldMkLst>
        <pc:spChg chg="mod">
          <ac:chgData name="Harriet Castor Jeffery" userId="d1b7c4f5-c40d-4f97-9746-5f05da422819" providerId="ADAL" clId="{E6E41722-F57E-45FA-9FF9-CCCA5C486420}" dt="2025-10-15T07:44:28.794" v="17" actId="20577"/>
          <ac:spMkLst>
            <pc:docMk/>
            <pc:sldMk cId="1110675832" sldId="323"/>
            <ac:spMk id="5" creationId="{1BBCD813-8362-FE6C-BAEB-3FC92D3998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3" y="5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237E-5198-4996-BE88-CBE9889334EF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91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3" y="9428791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F8D1-5941-432D-ABD9-99FC5BED2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6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9"/>
            <a:ext cx="533527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6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5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4557-7A94-856C-ECF3-7B2D521A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661C6-4302-6500-8687-89FDA2C59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1908E-921F-C404-A250-CD866623F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0EF20-8CB6-3084-34A4-030D56290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67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069CC-6382-85C7-57A9-03FB1C35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1DB375-1269-AEF4-57F6-5161082AE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3F55B-1DC7-5661-9273-523A36A84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0D73-D384-48D3-E50D-3CE2858E6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5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2B3F-41C9-274F-AF33-976850B56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6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40D1-582C-0D05-6D75-37A880B8A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54DD5-122A-7B81-4F72-6133DAD91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7363D-3E64-3218-93A4-FEFDD1DD7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D2885-B1F9-B531-8791-E50D5DA28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2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591E-A0B1-A496-1E91-32EA7ADFC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4AB34C-4351-C87D-8388-07880FDC8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91B8A-983E-5AF9-5E3E-40AA79BCE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31764-6954-626C-C7B6-F7E7929C7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9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57C19-1001-F641-76DA-99A138A72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A07F8-3417-FD0C-C396-4C2CB5727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717379-A125-BF2A-9C7A-0816DD3DA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AB45F-637C-FBA7-80C9-270FE7707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BE25-07DB-3441-F493-5D4E74C6A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715EA-CF84-EE86-6CEF-71724D2FD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ABDDF-ED4D-3261-AF85-6031BEE6D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B7E6-C38A-0533-1755-507CE558E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0800" y="5517232"/>
            <a:ext cx="1219139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981075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B1D4-9541-3841-8982-0AA1ACF02398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A840-38C4-FA44-BAA0-46DD0F864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69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8804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7122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6551612" cy="46085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17730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89839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159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3961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352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2703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172372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906811"/>
            <a:ext cx="9144000" cy="59511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625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404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624735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38574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844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510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852936"/>
            <a:ext cx="4283969" cy="25922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870014"/>
            <a:ext cx="3601021" cy="2575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5661025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604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93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992-DFCE-904F-8CC7-2129EEB21CC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9F6-B5F8-C546-A69D-BE760C43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7584" y="1557214"/>
            <a:ext cx="6587628" cy="45360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824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91969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400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79073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we.ac.uk/about/values-vision-strategy/strategy-2030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cid:image001.png@01D259FB.E6BE9A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cid:image001.png@01D259FB.E6BE9A0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cid:image001.png@01D259FB.E6BE9A00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Welcome to UWE Bristol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2340880" y="3505624"/>
            <a:ext cx="5111440" cy="1003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Harriet Castor Jeffery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Head of Academic Quality and Partnership Enhancement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Education Services</a:t>
            </a:r>
          </a:p>
          <a:p>
            <a:pPr eaLnBrk="1" hangingPunct="1"/>
            <a:endParaRPr lang="en-US" altLang="en-US" b="0" dirty="0"/>
          </a:p>
          <a:p>
            <a:pPr eaLnBrk="1" hangingPunct="1"/>
            <a:endParaRPr lang="en-US" altLang="en-US" b="0" dirty="0"/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182953" y="5256038"/>
            <a:ext cx="1219139" cy="432048"/>
          </a:xfrm>
        </p:spPr>
        <p:txBody>
          <a:bodyPr/>
          <a:lstStyle/>
          <a:p>
            <a:r>
              <a:rPr lang="en-US" dirty="0"/>
              <a:t>15 October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ADB8-0CA0-EC07-26C3-D4B620BE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4FA0-D13C-4418-6568-3B056643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902E-03D9-EA5B-C7BD-CE14B135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B929A2-6C34-BB2C-860E-F5002E5CC466}"/>
              </a:ext>
            </a:extLst>
          </p:cNvPr>
          <p:cNvSpPr txBox="1">
            <a:spLocks/>
          </p:cNvSpPr>
          <p:nvPr/>
        </p:nvSpPr>
        <p:spPr>
          <a:xfrm>
            <a:off x="467544" y="761085"/>
            <a:ext cx="6696744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Some key operational contacts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4" descr="cid:image001.png@01D1CC87.60811AA0">
            <a:extLst>
              <a:ext uri="{FF2B5EF4-FFF2-40B4-BE49-F238E27FC236}">
                <a16:creationId xmlns:a16="http://schemas.microsoft.com/office/drawing/2014/main" id="{96575717-AF02-7543-B66E-133AAFE7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CD813-8362-FE6C-BAEB-3FC92D3998A1}"/>
              </a:ext>
            </a:extLst>
          </p:cNvPr>
          <p:cNvSpPr txBox="1"/>
          <p:nvPr/>
        </p:nvSpPr>
        <p:spPr>
          <a:xfrm>
            <a:off x="971600" y="2041102"/>
            <a:ext cx="3456384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&amp; Programme Support Teams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(School-based)</a:t>
            </a: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</a:p>
          <a:p>
            <a:pPr algn="ctr"/>
            <a:r>
              <a:rPr lang="en-GB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Partnerships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 Team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(central team)</a:t>
            </a:r>
          </a:p>
          <a:p>
            <a:pPr algn="ctr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e.g. support with assessments, exam boards, visit arrangements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DBDE3-1672-0702-C0F8-C33D7E77F338}"/>
              </a:ext>
            </a:extLst>
          </p:cNvPr>
          <p:cNvSpPr txBox="1"/>
          <p:nvPr/>
        </p:nvSpPr>
        <p:spPr>
          <a:xfrm>
            <a:off x="4788024" y="2348880"/>
            <a:ext cx="345638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Quality &amp; Partnership Enhancement Team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(central team) </a:t>
            </a:r>
          </a:p>
          <a:p>
            <a:pPr algn="ctr"/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e.g. external </a:t>
            </a: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examiner resources,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appointment</a:t>
            </a: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tenure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reporting processes</a:t>
            </a:r>
          </a:p>
        </p:txBody>
      </p:sp>
    </p:spTree>
    <p:extLst>
      <p:ext uri="{BB962C8B-B14F-4D97-AF65-F5344CB8AC3E}">
        <p14:creationId xmlns:p14="http://schemas.microsoft.com/office/powerpoint/2010/main" val="11106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1E61-D9BC-3297-4E14-F10CAB8E8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CA17-2E8C-8A0C-8DF6-B6C48081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75EC-4C8C-E13B-165B-35D4D84F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0FAA0B-9E12-8D37-3BD8-B7BCE6CEC7BE}"/>
              </a:ext>
            </a:extLst>
          </p:cNvPr>
          <p:cNvSpPr txBox="1">
            <a:spLocks/>
          </p:cNvSpPr>
          <p:nvPr/>
        </p:nvSpPr>
        <p:spPr>
          <a:xfrm>
            <a:off x="394708" y="476672"/>
            <a:ext cx="6696744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200" dirty="0">
                <a:solidFill>
                  <a:srgbClr val="1A9DAC"/>
                </a:solidFill>
                <a:latin typeface="Georgia" panose="02040502050405020303" pitchFamily="18" charset="0"/>
              </a:rPr>
              <a:t>Enhancement Framework for Academic Programmes and Practice 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4" descr="cid:image001.png@01D1CC87.60811AA0">
            <a:extLst>
              <a:ext uri="{FF2B5EF4-FFF2-40B4-BE49-F238E27FC236}">
                <a16:creationId xmlns:a16="http://schemas.microsoft.com/office/drawing/2014/main" id="{FFF1ED0B-E664-33F8-8BA6-46796699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CCCE7-44D9-BD44-3D8A-A37078631AA2}"/>
              </a:ext>
            </a:extLst>
          </p:cNvPr>
          <p:cNvSpPr txBox="1"/>
          <p:nvPr/>
        </p:nvSpPr>
        <p:spPr>
          <a:xfrm>
            <a:off x="827584" y="1700808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framework covers the design, development, approval and review of our programmes and our teaching, learning and assessment practices. 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EF guides the University's programmes and practice to be: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Strategically resonant 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reflecting the institution's strategic priorities but within the context of local areas, and in discipline-specific, practice- orientated and contextually meaningful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Enhancement-led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– ensuring that a forward-facing enhancement approach lies at the heart of all curriculum and pedagogic development and review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endeavours 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engaging students, academic and professional services staff, employers, professional, statutory and regulatory bodies (PSRBs) and other stakeholders in meaningful partnerships to co-create programmes of study and associated learning, teaching and assessment approaches.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1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1072605"/>
          </a:xfrm>
        </p:spPr>
        <p:txBody>
          <a:bodyPr anchor="t">
            <a:noAutofit/>
          </a:bodyPr>
          <a:lstStyle/>
          <a:p>
            <a:r>
              <a:rPr lang="en-GB" sz="3207" dirty="0">
                <a:solidFill>
                  <a:schemeClr val="bg1"/>
                </a:solidFill>
              </a:rPr>
              <a:t>Quality Management &amp; Enhancement Framework (QMEF)</a:t>
            </a:r>
            <a:br>
              <a:rPr lang="en-GB" sz="3207" dirty="0">
                <a:solidFill>
                  <a:schemeClr val="bg1"/>
                </a:solidFill>
              </a:rPr>
            </a:br>
            <a:endParaRPr lang="en-GB" sz="3207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1" y="331083"/>
            <a:ext cx="8212455" cy="1070370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UWE Programmes</a:t>
            </a:r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8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B922D-FF99-1B13-2A8D-C2EE1732DF37}"/>
              </a:ext>
            </a:extLst>
          </p:cNvPr>
          <p:cNvSpPr txBox="1"/>
          <p:nvPr/>
        </p:nvSpPr>
        <p:spPr>
          <a:xfrm>
            <a:off x="1503088" y="1764850"/>
            <a:ext cx="6120680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Whole-institution approach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Large-scale workshops across 2024-25 in all Schools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areas of focus included programmatic journey, assessment load and inclusivity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is ongoing, including with collaborative partners and PSRB accreditation processes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Continuing momentum through 2025-26 – including focus on delivery</a:t>
            </a:r>
          </a:p>
        </p:txBody>
      </p:sp>
    </p:spTree>
    <p:extLst>
      <p:ext uri="{BB962C8B-B14F-4D97-AF65-F5344CB8AC3E}">
        <p14:creationId xmlns:p14="http://schemas.microsoft.com/office/powerpoint/2010/main" val="41506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0D260-E148-8A64-5B4B-48ADE2E3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D3FC58-E634-99FA-D2D4-DC9A74F6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1072605"/>
          </a:xfrm>
        </p:spPr>
        <p:txBody>
          <a:bodyPr anchor="t">
            <a:noAutofit/>
          </a:bodyPr>
          <a:lstStyle/>
          <a:p>
            <a:r>
              <a:rPr lang="en-GB" sz="3207" dirty="0">
                <a:solidFill>
                  <a:schemeClr val="bg1"/>
                </a:solidFill>
              </a:rPr>
              <a:t>Quality Management &amp; Enhancement Framework (QMEF)</a:t>
            </a:r>
            <a:br>
              <a:rPr lang="en-GB" sz="3207" dirty="0">
                <a:solidFill>
                  <a:schemeClr val="bg1"/>
                </a:solidFill>
              </a:rPr>
            </a:br>
            <a:endParaRPr lang="en-GB" sz="3207" dirty="0">
              <a:solidFill>
                <a:schemeClr val="bg1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D1BD945-929F-E56C-5F26-D8EC7969BC13}"/>
              </a:ext>
            </a:extLst>
          </p:cNvPr>
          <p:cNvSpPr txBox="1">
            <a:spLocks/>
          </p:cNvSpPr>
          <p:nvPr/>
        </p:nvSpPr>
        <p:spPr>
          <a:xfrm>
            <a:off x="510385" y="2425046"/>
            <a:ext cx="8212455" cy="1070370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working with us</a:t>
            </a:r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>
            <a:extLst>
              <a:ext uri="{FF2B5EF4-FFF2-40B4-BE49-F238E27FC236}">
                <a16:creationId xmlns:a16="http://schemas.microsoft.com/office/drawing/2014/main" id="{36BCDB61-305C-4C0C-0C38-36118163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8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52F0B-9420-283E-915C-0C20B060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5" y="667561"/>
            <a:ext cx="9149605" cy="61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C2D6-24DB-6DDE-2477-6CA080495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8EA8-CA1F-28F3-790A-AE994CCF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ADB4-8430-4A9F-BF40-4DDFD5759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587B9F-4926-1EEC-07C8-6AE621649349}"/>
              </a:ext>
            </a:extLst>
          </p:cNvPr>
          <p:cNvSpPr txBox="1">
            <a:spLocks/>
          </p:cNvSpPr>
          <p:nvPr/>
        </p:nvSpPr>
        <p:spPr>
          <a:xfrm>
            <a:off x="475297" y="365042"/>
            <a:ext cx="8212455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Overview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4" descr="cid:image001.png@01D1CC87.60811AA0">
            <a:extLst>
              <a:ext uri="{FF2B5EF4-FFF2-40B4-BE49-F238E27FC236}">
                <a16:creationId xmlns:a16="http://schemas.microsoft.com/office/drawing/2014/main" id="{BA1A1B29-1C83-8738-CB82-3DD5EDEF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71300-043E-929E-0441-E0BB17FE4AB4}"/>
              </a:ext>
            </a:extLst>
          </p:cNvPr>
          <p:cNvSpPr txBox="1"/>
          <p:nvPr/>
        </p:nvSpPr>
        <p:spPr>
          <a:xfrm>
            <a:off x="2339752" y="1700808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introduction to: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strategy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structures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Enhancement Framework for Academic Programmes and Practice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600" y="4437112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 Bristol transforms futures: powering the future workforce, supporting local economic prosperity, shaping the health and sustainability of our communities and creating solutions to global challenges.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FDB14-59A2-0248-BC79-2057884E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787"/>
            <a:ext cx="9144000" cy="306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CE468-5C29-4CA8-971B-8910CD25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7"/>
            <a:ext cx="9144000" cy="3071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2A087-8C69-8C8E-5E1C-BDEC714716D6}"/>
              </a:ext>
            </a:extLst>
          </p:cNvPr>
          <p:cNvSpPr txBox="1"/>
          <p:nvPr/>
        </p:nvSpPr>
        <p:spPr>
          <a:xfrm>
            <a:off x="179512" y="1886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Strategy 2030 - Our values, vision and strategy | UWE Bristol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endParaRPr lang="en-GB" b="1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Purpose</a:t>
            </a:r>
            <a:r>
              <a:rPr lang="en-GB" sz="2000" dirty="0">
                <a:solidFill>
                  <a:srgbClr val="7A7392"/>
                </a:solidFill>
              </a:rPr>
              <a:t> – solving future challenges through outstanding learning, research and a culture of enterprise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People </a:t>
            </a:r>
            <a:r>
              <a:rPr lang="en-GB" sz="2000" dirty="0">
                <a:solidFill>
                  <a:srgbClr val="7A7392"/>
                </a:solidFill>
              </a:rPr>
              <a:t>– creating opportunities to thrive and flourish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Place </a:t>
            </a:r>
            <a:r>
              <a:rPr lang="en-GB" sz="2000" dirty="0">
                <a:solidFill>
                  <a:srgbClr val="7A7392"/>
                </a:solidFill>
              </a:rPr>
              <a:t>– creating an inspiring local and global gateway to the future</a:t>
            </a:r>
            <a:r>
              <a:rPr lang="en-GB" sz="2000" b="1" dirty="0">
                <a:solidFill>
                  <a:srgbClr val="7A739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5772" y="560869"/>
            <a:ext cx="8212455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Our campuses: Frenchay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4FA556-95A3-23C0-B084-0FE05AA90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035" y="1628800"/>
            <a:ext cx="9245275" cy="5229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521D77-1725-04FF-F1D4-D5ADB499BAD4}"/>
              </a:ext>
            </a:extLst>
          </p:cNvPr>
          <p:cNvSpPr txBox="1"/>
          <p:nvPr/>
        </p:nvSpPr>
        <p:spPr>
          <a:xfrm>
            <a:off x="4386585" y="1502687"/>
            <a:ext cx="4754299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Business &amp; Law (CBL)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 Business School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 Law School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Arts, Technology &amp; Environment (CATE)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Arts (Frenchay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City campus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Engineering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Architecture &amp; Environment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Creative Technologies	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pPr marL="0" indent="0">
              <a:buFont typeface="Arial" charset="0"/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Health , Science &amp; Society (CHSS)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Health &amp; Social Wellbeing (Glenside campus)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Social Sciences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Applied Sciences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Education &amp; Childhood	</a:t>
            </a:r>
          </a:p>
        </p:txBody>
      </p:sp>
    </p:spTree>
    <p:extLst>
      <p:ext uri="{BB962C8B-B14F-4D97-AF65-F5344CB8AC3E}">
        <p14:creationId xmlns:p14="http://schemas.microsoft.com/office/powerpoint/2010/main" val="25544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D1EF-759A-C110-A7FD-BC70D249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4796-530B-E6D8-DB4F-A3E384FF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CAC6-0778-EDC8-E7C3-B2E19340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92C1D9-51F3-8980-EE49-6E98E0349AA2}"/>
              </a:ext>
            </a:extLst>
          </p:cNvPr>
          <p:cNvSpPr txBox="1">
            <a:spLocks/>
          </p:cNvSpPr>
          <p:nvPr/>
        </p:nvSpPr>
        <p:spPr>
          <a:xfrm>
            <a:off x="465772" y="560869"/>
            <a:ext cx="8212455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Our campuses: Glenside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4" descr="cid:image001.png@01D1CC87.60811AA0">
            <a:extLst>
              <a:ext uri="{FF2B5EF4-FFF2-40B4-BE49-F238E27FC236}">
                <a16:creationId xmlns:a16="http://schemas.microsoft.com/office/drawing/2014/main" id="{22CF7B78-2E71-3D18-F069-728B3621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4269E-E76C-4F87-0193-32F9101DF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8055"/>
            <a:ext cx="4622532" cy="2592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61ABA-9B41-700D-3A5F-22C3F641C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3524306"/>
            <a:ext cx="5930784" cy="3333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E1B70-B796-32B7-C060-234F24AE8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809" y="1881282"/>
            <a:ext cx="4559534" cy="2940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54FC04-4EEB-665A-1943-C21E64AC29E8}"/>
              </a:ext>
            </a:extLst>
          </p:cNvPr>
          <p:cNvSpPr txBox="1"/>
          <p:nvPr/>
        </p:nvSpPr>
        <p:spPr>
          <a:xfrm>
            <a:off x="4348044" y="1502687"/>
            <a:ext cx="4754299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Business &amp; Law (CBL)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 Business School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 Law School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Arts, Technology &amp; Environment (CATE)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Arts (Frenchay and City campus)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Engineering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Architecture &amp; Environment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Creative Technologies	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pPr marL="0" indent="0">
              <a:buFont typeface="Arial" charset="0"/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Health, Science &amp; Society (CHSS)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Health &amp; Social Wellbeing (Glenside campus)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Social Sciences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Applied Sciences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Education &amp; Childhood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13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0187C-55AC-B56D-8438-7E9D2645C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4521-5850-6B9B-5D78-51AB12FC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E1B9-4546-10E1-8FE6-2C230F1B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8ED958-97D9-AA84-AD0E-83F6E3A8B953}"/>
              </a:ext>
            </a:extLst>
          </p:cNvPr>
          <p:cNvSpPr txBox="1">
            <a:spLocks/>
          </p:cNvSpPr>
          <p:nvPr/>
        </p:nvSpPr>
        <p:spPr>
          <a:xfrm>
            <a:off x="465772" y="560869"/>
            <a:ext cx="8212455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Our campuses: City campus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4" descr="cid:image001.png@01D1CC87.60811AA0">
            <a:extLst>
              <a:ext uri="{FF2B5EF4-FFF2-40B4-BE49-F238E27FC236}">
                <a16:creationId xmlns:a16="http://schemas.microsoft.com/office/drawing/2014/main" id="{F7BDBE73-C792-C044-EB47-59D21EF8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8F931-41AC-9217-449F-A6D613E3F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849" y="2033752"/>
            <a:ext cx="2804219" cy="1474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4BC43-0A26-980B-AE59-46E24892F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270" y="3823925"/>
            <a:ext cx="3306854" cy="1576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7089C1-B8B6-F669-3388-0D94AEB4A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631" y="2350900"/>
            <a:ext cx="2920504" cy="1724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91CF6F-D6A2-64BA-5F54-47135A94F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226" y="4346279"/>
            <a:ext cx="2920504" cy="13192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61B913-3724-41CA-A0B3-7AF305DCB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1407785"/>
            <a:ext cx="9143999" cy="5776519"/>
          </a:xfrm>
          <a:prstGeom prst="rect">
            <a:avLst/>
          </a:prstGeom>
          <a:ln w="1905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1383AA-6B69-47CA-FEF8-ECF8D01E094F}"/>
              </a:ext>
            </a:extLst>
          </p:cNvPr>
          <p:cNvSpPr txBox="1"/>
          <p:nvPr/>
        </p:nvSpPr>
        <p:spPr>
          <a:xfrm>
            <a:off x="4389699" y="1320572"/>
            <a:ext cx="4754299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Business &amp; Law (CBL)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 Business School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 Law School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Arts, Technology &amp; Environment (CATE)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Arts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 and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campus)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Engineering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Architecture &amp; Environment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Creative Technologies	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pPr marL="0" indent="0">
              <a:buFont typeface="Arial" charset="0"/>
              <a:buNone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Health , Science &amp; Society (CHSS)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Health &amp; Social Wellbeing (Glenside campus)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Social Sciences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Applied Sciences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Education &amp; Childhood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26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bg1"/>
                </a:solidFill>
              </a:rPr>
              <a:t>Our Values</a:t>
            </a:r>
          </a:p>
          <a:p>
            <a:pPr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A199CA"/>
                </a:solidFill>
              </a:rPr>
              <a:t>Ambitious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are not afraid to shape, challenge and tackle the big issues, to take the initiative and pave the way.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A199CA"/>
                </a:solidFill>
              </a:rPr>
              <a:t>Inclusive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make UWE Bristol a supportive and inspiring place to learn and work – somewhere where diversity of experience and perspective is encouraged, and learning and research is shared and accessible.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A199CA"/>
                </a:solidFill>
              </a:rPr>
              <a:t>Innovative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create new opportunities for the people who work and study with us. We embrace different ideas and pioneer new and sustainable ways of doing things.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A199CA"/>
                </a:solidFill>
              </a:rPr>
              <a:t>Collaborative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have strong connections locally and globally. We help people and organisations be the best they can, building trust throughout our university community and beyond.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A199CA"/>
                </a:solidFill>
              </a:rPr>
              <a:t>Enterprising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instil a thirst for new knowledge, its creation and application, empowering our students and staff to demonstrate a creative questioning approach, a ‘can-do’ confidence, and ability to navigate uncertainty.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E50C1A27B1A46BC3B2944FE3B4C03" ma:contentTypeVersion="8" ma:contentTypeDescription="Create a new document." ma:contentTypeScope="" ma:versionID="6cd70dcc77418c9fea42ae05e9b34b75">
  <xsd:schema xmlns:xsd="http://www.w3.org/2001/XMLSchema" xmlns:xs="http://www.w3.org/2001/XMLSchema" xmlns:p="http://schemas.microsoft.com/office/2006/metadata/properties" xmlns:ns2="58a86827-977b-45fe-9a5e-9b1758ab062f" targetNamespace="http://schemas.microsoft.com/office/2006/metadata/properties" ma:root="true" ma:fieldsID="6acef6081bbc7d369c0b19011e63e8fa" ns2:_="">
    <xsd:import namespace="58a86827-977b-45fe-9a5e-9b1758ab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86827-977b-45fe-9a5e-9b1758ab0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1D39C7-004C-4E9B-8CE7-EB95F2021609}"/>
</file>

<file path=customXml/itemProps2.xml><?xml version="1.0" encoding="utf-8"?>
<ds:datastoreItem xmlns:ds="http://schemas.openxmlformats.org/officeDocument/2006/customXml" ds:itemID="{85CA7FAC-517E-4A78-A977-5A96ED3F04F1}">
  <ds:schemaRefs>
    <ds:schemaRef ds:uri="http://purl.org/dc/terms/"/>
    <ds:schemaRef ds:uri="6dd8038a-96d0-44a5-b2b6-b2258811ff72"/>
    <ds:schemaRef ds:uri="5c8e93e2-952e-47ad-bd02-e88586feb0d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FB1A7E-A32B-4825-9D7A-CEC29144B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2176</TotalTime>
  <Words>1037</Words>
  <Application>Microsoft Office PowerPoint</Application>
  <PresentationFormat>On-screen Show (4:3)</PresentationFormat>
  <Paragraphs>159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Georgia</vt:lpstr>
      <vt:lpstr>Open Sans</vt:lpstr>
      <vt:lpstr>Tahoma</vt:lpstr>
      <vt:lpstr>Custom Design</vt:lpstr>
      <vt:lpstr>1_Custom Design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 </vt:lpstr>
      <vt:lpstr> </vt:lpstr>
      <vt:lpstr>PowerPoint Presentation</vt:lpstr>
      <vt:lpstr> </vt:lpstr>
      <vt:lpstr> </vt:lpstr>
      <vt:lpstr>Quality Management &amp; Enhancement Framework (QMEF) </vt:lpstr>
      <vt:lpstr>Quality Management &amp; Enhancement Framework (QMEF)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Harriet Castor Jeffery</cp:lastModifiedBy>
  <cp:revision>94</cp:revision>
  <cp:lastPrinted>2025-10-14T18:32:21Z</cp:lastPrinted>
  <dcterms:created xsi:type="dcterms:W3CDTF">2016-04-27T08:32:31Z</dcterms:created>
  <dcterms:modified xsi:type="dcterms:W3CDTF">2025-10-15T07:44:32Z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0x010100B37E50C1A27B1A46BC3B2944FE3B4C03</vt:lpwstr>
  </property>
</Properties>
</file>