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8"/>
  </p:notesMasterIdLst>
  <p:handoutMasterIdLst>
    <p:handoutMasterId r:id="rId49"/>
  </p:handoutMasterIdLst>
  <p:sldIdLst>
    <p:sldId id="256" r:id="rId5"/>
    <p:sldId id="311" r:id="rId6"/>
    <p:sldId id="312" r:id="rId7"/>
    <p:sldId id="259" r:id="rId8"/>
    <p:sldId id="261" r:id="rId9"/>
    <p:sldId id="262" r:id="rId10"/>
    <p:sldId id="263" r:id="rId11"/>
    <p:sldId id="264" r:id="rId12"/>
    <p:sldId id="265" r:id="rId13"/>
    <p:sldId id="266" r:id="rId14"/>
    <p:sldId id="267" r:id="rId15"/>
    <p:sldId id="268" r:id="rId16"/>
    <p:sldId id="273" r:id="rId17"/>
    <p:sldId id="270" r:id="rId18"/>
    <p:sldId id="269" r:id="rId19"/>
    <p:sldId id="271" r:id="rId20"/>
    <p:sldId id="272" r:id="rId21"/>
    <p:sldId id="274" r:id="rId22"/>
    <p:sldId id="275" r:id="rId23"/>
    <p:sldId id="276" r:id="rId24"/>
    <p:sldId id="277" r:id="rId25"/>
    <p:sldId id="278" r:id="rId26"/>
    <p:sldId id="279" r:id="rId27"/>
    <p:sldId id="280" r:id="rId28"/>
    <p:sldId id="282" r:id="rId29"/>
    <p:sldId id="281" r:id="rId30"/>
    <p:sldId id="284" r:id="rId31"/>
    <p:sldId id="285" r:id="rId32"/>
    <p:sldId id="286" r:id="rId33"/>
    <p:sldId id="283" r:id="rId34"/>
    <p:sldId id="287" r:id="rId35"/>
    <p:sldId id="304" r:id="rId36"/>
    <p:sldId id="305" r:id="rId37"/>
    <p:sldId id="300" r:id="rId38"/>
    <p:sldId id="301" r:id="rId39"/>
    <p:sldId id="302" r:id="rId40"/>
    <p:sldId id="306" r:id="rId41"/>
    <p:sldId id="309" r:id="rId42"/>
    <p:sldId id="310" r:id="rId43"/>
    <p:sldId id="303" r:id="rId44"/>
    <p:sldId id="313" r:id="rId45"/>
    <p:sldId id="308" r:id="rId46"/>
    <p:sldId id="293"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2" autoAdjust="0"/>
    <p:restoredTop sz="78912" autoAdjust="0"/>
  </p:normalViewPr>
  <p:slideViewPr>
    <p:cSldViewPr>
      <p:cViewPr varScale="1">
        <p:scale>
          <a:sx n="90" d="100"/>
          <a:sy n="90" d="100"/>
        </p:scale>
        <p:origin x="196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DADB02-5FA8-4C06-AB51-7055CB60DCC0}" type="datetimeFigureOut">
              <a:rPr lang="en-GB" smtClean="0"/>
              <a:pPr/>
              <a:t>05/11/2020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029DEB-43A7-45E2-B90F-D98E8858F381}" type="slidenum">
              <a:rPr lang="en-GB" smtClean="0"/>
              <a:pPr/>
              <a:t>‹#›</a:t>
            </a:fld>
            <a:endParaRPr lang="en-GB"/>
          </a:p>
        </p:txBody>
      </p:sp>
    </p:spTree>
    <p:extLst>
      <p:ext uri="{BB962C8B-B14F-4D97-AF65-F5344CB8AC3E}">
        <p14:creationId xmlns:p14="http://schemas.microsoft.com/office/powerpoint/2010/main" val="4640141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ADF0BC-D1AD-4716-BD81-4B903A6C80E4}" type="datetimeFigureOut">
              <a:rPr lang="en-GB" smtClean="0"/>
              <a:pPr/>
              <a:t>05/11/2020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386887-C0CD-4C9C-9CDA-1FFBBF46897D}" type="slidenum">
              <a:rPr lang="en-GB" smtClean="0"/>
              <a:pPr/>
              <a:t>‹#›</a:t>
            </a:fld>
            <a:endParaRPr lang="en-GB"/>
          </a:p>
        </p:txBody>
      </p:sp>
    </p:spTree>
    <p:extLst>
      <p:ext uri="{BB962C8B-B14F-4D97-AF65-F5344CB8AC3E}">
        <p14:creationId xmlns:p14="http://schemas.microsoft.com/office/powerpoint/2010/main" val="912685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"In order to enhance the dignity of Songun (military-first) Chosun (Korea) and to accomplish the task of building a strong and prosperous socialist country, we have to make every effort to reinforce the people's armed forces," Kim said. (Reuters)</a:t>
            </a:r>
          </a:p>
          <a:p>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2</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At the extreme, a</a:t>
            </a:r>
            <a:r>
              <a:rPr lang="en-GB" baseline="0" dirty="0"/>
              <a:t> racist might see his own dignity and the ‘dignity of his “race”’ as being affronted by being cared for by a Black worker.</a:t>
            </a:r>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16</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Comments from</a:t>
            </a:r>
            <a:r>
              <a:rPr lang="en-GB" baseline="0" dirty="0"/>
              <a:t> the two main contenders with Deontology for a theory of ethics: </a:t>
            </a:r>
            <a:r>
              <a:rPr lang="en-GB" dirty="0"/>
              <a:t>Consequentialism</a:t>
            </a:r>
            <a:r>
              <a:rPr lang="en-GB" baseline="0" dirty="0"/>
              <a:t> and Virtue Ethics</a:t>
            </a:r>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18</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r>
              <a:rPr lang="en-GB" dirty="0"/>
              <a:t>In Lear’s terms a ‘poor, bare, forked animal’</a:t>
            </a:r>
          </a:p>
          <a:p>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21</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 shared, if not equal</a:t>
            </a:r>
            <a:r>
              <a:rPr lang="en-GB" baseline="0" dirty="0"/>
              <a:t>, interest in a minimum of dignity</a:t>
            </a:r>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22</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‘It seems empty to say that all men are equal as moral agents, when the question, for instance of men’s responsibility</a:t>
            </a:r>
            <a:r>
              <a:rPr lang="en-GB" baseline="0" dirty="0"/>
              <a:t> for their actions is one to which empirical consideration clearly are relevant’</a:t>
            </a:r>
            <a:endParaRPr lang="en-GB" dirty="0"/>
          </a:p>
        </p:txBody>
      </p:sp>
      <p:sp>
        <p:nvSpPr>
          <p:cNvPr id="4" name="Slide Number Placeholder 3"/>
          <p:cNvSpPr>
            <a:spLocks noGrp="1"/>
          </p:cNvSpPr>
          <p:nvPr>
            <p:ph type="sldNum" sz="quarter" idx="10"/>
          </p:nvPr>
        </p:nvSpPr>
        <p:spPr/>
        <p:txBody>
          <a:bodyPr/>
          <a:lstStyle/>
          <a:p>
            <a:fld id="{295A0B40-2E88-43D4-BF2F-2E531867B821}" type="slidenum">
              <a:rPr lang="en-GB" smtClean="0"/>
              <a:pPr/>
              <a:t>27</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Cf my frustration with Corneille’s El Cid – and my sense of its cultural strangeness.</a:t>
            </a:r>
          </a:p>
        </p:txBody>
      </p:sp>
      <p:sp>
        <p:nvSpPr>
          <p:cNvPr id="4" name="Slide Number Placeholder 3"/>
          <p:cNvSpPr>
            <a:spLocks noGrp="1"/>
          </p:cNvSpPr>
          <p:nvPr>
            <p:ph type="sldNum" sz="quarter" idx="10"/>
          </p:nvPr>
        </p:nvSpPr>
        <p:spPr/>
        <p:txBody>
          <a:bodyPr/>
          <a:lstStyle/>
          <a:p>
            <a:fld id="{90386887-C0CD-4C9C-9CDA-1FFBBF46897D}" type="slidenum">
              <a:rPr lang="en-GB" smtClean="0"/>
              <a:pPr/>
              <a:t>30</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34</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Ignatieff was writing in 1983</a:t>
            </a:r>
            <a:r>
              <a:rPr lang="en-GB" baseline="0" dirty="0"/>
              <a:t> when a top down state-centred system was only just passing</a:t>
            </a:r>
            <a:endParaRPr lang="en-GB" dirty="0"/>
          </a:p>
          <a:p>
            <a:endParaRPr lang="en-GB" dirty="0"/>
          </a:p>
          <a:p>
            <a:r>
              <a:rPr lang="en-GB" dirty="0"/>
              <a:t>Cf also ‘dignity’, ‘honour’ and ‘face’ codes</a:t>
            </a:r>
          </a:p>
        </p:txBody>
      </p:sp>
      <p:sp>
        <p:nvSpPr>
          <p:cNvPr id="4" name="Slide Number Placeholder 3"/>
          <p:cNvSpPr>
            <a:spLocks noGrp="1"/>
          </p:cNvSpPr>
          <p:nvPr>
            <p:ph type="sldNum" sz="quarter" idx="10"/>
          </p:nvPr>
        </p:nvSpPr>
        <p:spPr/>
        <p:txBody>
          <a:bodyPr/>
          <a:lstStyle/>
          <a:p>
            <a:fld id="{90386887-C0CD-4C9C-9CDA-1FFBBF46897D}" type="slidenum">
              <a:rPr lang="en-GB" smtClean="0"/>
              <a:pPr/>
              <a:t>35</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36</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Quotes from Mary Warnock</a:t>
            </a:r>
          </a:p>
          <a:p>
            <a:endParaRPr lang="en-GB" dirty="0"/>
          </a:p>
          <a:p>
            <a:r>
              <a:rPr lang="en-GB" dirty="0"/>
              <a:t>Cf Nordenfelt on self-confidence</a:t>
            </a:r>
            <a:r>
              <a:rPr lang="en-GB" baseline="0" dirty="0"/>
              <a:t>, self-respect and self-esteem</a:t>
            </a:r>
          </a:p>
          <a:p>
            <a:endParaRPr lang="en-GB" baseline="0" dirty="0"/>
          </a:p>
          <a:p>
            <a:r>
              <a:rPr lang="en-GB" baseline="0" dirty="0"/>
              <a:t>Cf Kant on ‘autonomy’ and ‘self-control’</a:t>
            </a:r>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39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Francis</a:t>
            </a:r>
            <a:r>
              <a:rPr lang="en-GB" baseline="0" dirty="0"/>
              <a:t> report on Mid Staffs: </a:t>
            </a:r>
            <a:r>
              <a:rPr lang="en-GB" sz="1200" kern="1200" baseline="0" dirty="0">
                <a:solidFill>
                  <a:schemeClr val="tx1"/>
                </a:solidFill>
                <a:latin typeface="+mn-lt"/>
                <a:ea typeface="+mn-ea"/>
                <a:cs typeface="+mn-cs"/>
              </a:rPr>
              <a:t>Respect for dignity must be a priority of care and must be at the forefront of clinicians’ minds. </a:t>
            </a:r>
            <a:endParaRPr lang="en-GB" dirty="0"/>
          </a:p>
          <a:p>
            <a:endParaRPr lang="en-GB" dirty="0"/>
          </a:p>
          <a:p>
            <a:r>
              <a:rPr lang="en-GB" dirty="0"/>
              <a:t>Haven’t seen</a:t>
            </a:r>
            <a:r>
              <a:rPr lang="en-GB" baseline="0" dirty="0"/>
              <a:t> Winterbourne View as a matter of dignity, so much as one of active abuse </a:t>
            </a:r>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3</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The Alan</a:t>
            </a:r>
            <a:r>
              <a:rPr lang="en-GB" baseline="0" dirty="0"/>
              <a:t> Bennett problem</a:t>
            </a:r>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40</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And</a:t>
            </a:r>
            <a:r>
              <a:rPr lang="en-GB" baseline="0" dirty="0"/>
              <a:t> also the first 2 clauses of Article 1 of the Basic Law of the Federal Republic of Germany:</a:t>
            </a:r>
          </a:p>
          <a:p>
            <a:r>
              <a:rPr lang="en-GB" baseline="0" dirty="0"/>
              <a:t>(1) Human dignity is inviolable.  To respect it and protect it is the duty of all state power.</a:t>
            </a:r>
          </a:p>
          <a:p>
            <a:r>
              <a:rPr lang="en-GB" baseline="0" dirty="0"/>
              <a:t>(2) The German people therefore acknowledge inviolable and inalienable human rights as the basis of every community, of peace and of justice in the world.</a:t>
            </a:r>
          </a:p>
          <a:p>
            <a:endParaRPr lang="en-GB" baseline="0" dirty="0"/>
          </a:p>
          <a:p>
            <a:r>
              <a:rPr lang="en-GB" baseline="0" dirty="0"/>
              <a:t>Not part of the European Convention on Human Rights – one reference in protocol 13 concerning the abolition of the death penalty: </a:t>
            </a:r>
          </a:p>
          <a:p>
            <a:endParaRPr lang="en-GB" baseline="0" dirty="0"/>
          </a:p>
          <a:p>
            <a:r>
              <a:rPr lang="en-GB" sz="1200" kern="1200" baseline="0" dirty="0">
                <a:solidFill>
                  <a:schemeClr val="tx1"/>
                </a:solidFill>
                <a:latin typeface="+mn-lt"/>
                <a:ea typeface="+mn-ea"/>
                <a:cs typeface="+mn-cs"/>
              </a:rPr>
              <a:t>‘Convinced that everyone’s right to life is a basic value in a democratic society and that the abolition of the death penalty is essential for the protection of this right and for the full recognition of the inherent dignity of all human beings…’</a:t>
            </a:r>
          </a:p>
          <a:p>
            <a:endParaRPr lang="en-GB" sz="1200" kern="1200" baseline="0" dirty="0">
              <a:solidFill>
                <a:schemeClr val="tx1"/>
              </a:solidFill>
              <a:latin typeface="+mn-lt"/>
              <a:ea typeface="+mn-ea"/>
              <a:cs typeface="+mn-cs"/>
            </a:endParaRPr>
          </a:p>
          <a:p>
            <a:r>
              <a:rPr lang="en-GB" sz="1200" kern="1200" baseline="0" dirty="0">
                <a:solidFill>
                  <a:schemeClr val="tx1"/>
                </a:solidFill>
                <a:latin typeface="+mn-lt"/>
                <a:ea typeface="+mn-ea"/>
                <a:cs typeface="+mn-cs"/>
              </a:rPr>
              <a:t>But is aimed at securing the rights set out in the UN Declaration.</a:t>
            </a:r>
          </a:p>
          <a:p>
            <a:endParaRPr lang="en-GB" sz="1200" kern="1200" baseline="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a:t>McCrudden discusses how dignity was the ‘placeholder’ term</a:t>
            </a:r>
            <a:r>
              <a:rPr lang="en-GB" baseline="0" dirty="0"/>
              <a:t> which provided a foundation for a claim of the existence of human rights to which parties with very different ethical conceptions of the world could sign up to in joining the UNHCR</a:t>
            </a:r>
            <a:endParaRPr lang="en-GB" dirty="0"/>
          </a:p>
          <a:p>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7</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Cf discussions with L1 students </a:t>
            </a:r>
          </a:p>
        </p:txBody>
      </p:sp>
      <p:sp>
        <p:nvSpPr>
          <p:cNvPr id="4" name="Slide Number Placeholder 3"/>
          <p:cNvSpPr>
            <a:spLocks noGrp="1"/>
          </p:cNvSpPr>
          <p:nvPr>
            <p:ph type="sldNum" sz="quarter" idx="10"/>
          </p:nvPr>
        </p:nvSpPr>
        <p:spPr/>
        <p:txBody>
          <a:bodyPr/>
          <a:lstStyle/>
          <a:p>
            <a:fld id="{90386887-C0CD-4C9C-9CDA-1FFBBF46897D}" type="slidenum">
              <a:rPr lang="en-GB" smtClean="0"/>
              <a:pPr/>
              <a:t>8</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The British</a:t>
            </a:r>
            <a:r>
              <a:rPr lang="en-GB" baseline="0" dirty="0"/>
              <a:t> Crown; the </a:t>
            </a:r>
            <a:r>
              <a:rPr lang="en-GB" dirty="0"/>
              <a:t>flag of the United States</a:t>
            </a:r>
          </a:p>
          <a:p>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9</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Compare</a:t>
            </a:r>
            <a:r>
              <a:rPr lang="en-GB" baseline="0" dirty="0"/>
              <a:t> references to ‘dignified treatment’ / ‘treating with dignity’.</a:t>
            </a:r>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10</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Cf Nordenfelt:</a:t>
            </a:r>
            <a:r>
              <a:rPr lang="en-GB" baseline="0" dirty="0"/>
              <a:t> dignity of moral status; dignity of identity / </a:t>
            </a:r>
            <a:r>
              <a:rPr lang="en-GB" dirty="0"/>
              <a:t>self-respect</a:t>
            </a:r>
            <a:r>
              <a:rPr lang="en-GB" baseline="0" dirty="0"/>
              <a:t> and self-esteem; </a:t>
            </a:r>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11</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Cf </a:t>
            </a:r>
          </a:p>
          <a:p>
            <a:r>
              <a:rPr lang="en-GB" dirty="0"/>
              <a:t>Americans and ‘Sir’.</a:t>
            </a:r>
          </a:p>
          <a:p>
            <a:r>
              <a:rPr lang="en-GB" dirty="0"/>
              <a:t>British</a:t>
            </a:r>
            <a:r>
              <a:rPr lang="en-GB" baseline="0" dirty="0"/>
              <a:t> Crown</a:t>
            </a:r>
          </a:p>
          <a:p>
            <a:r>
              <a:rPr lang="en-GB" baseline="0" dirty="0"/>
              <a:t>Flag of the United States</a:t>
            </a:r>
            <a:endParaRPr lang="en-GB" dirty="0"/>
          </a:p>
        </p:txBody>
      </p:sp>
      <p:sp>
        <p:nvSpPr>
          <p:cNvPr id="4" name="Slide Number Placeholder 3"/>
          <p:cNvSpPr>
            <a:spLocks noGrp="1"/>
          </p:cNvSpPr>
          <p:nvPr>
            <p:ph type="sldNum" sz="quarter" idx="10"/>
          </p:nvPr>
        </p:nvSpPr>
        <p:spPr/>
        <p:txBody>
          <a:bodyPr/>
          <a:lstStyle/>
          <a:p>
            <a:fld id="{90386887-C0CD-4C9C-9CDA-1FFBBF46897D}" type="slidenum">
              <a:rPr lang="en-GB" smtClean="0"/>
              <a:pPr/>
              <a:t>12</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Few are concerned with whether they have 32,</a:t>
            </a:r>
            <a:r>
              <a:rPr lang="en-GB" baseline="0" dirty="0"/>
              <a:t> 48 </a:t>
            </a:r>
            <a:r>
              <a:rPr lang="en-GB" dirty="0"/>
              <a:t>or 64 quarterings to their coat of arms</a:t>
            </a:r>
          </a:p>
        </p:txBody>
      </p:sp>
      <p:sp>
        <p:nvSpPr>
          <p:cNvPr id="4" name="Slide Number Placeholder 3"/>
          <p:cNvSpPr>
            <a:spLocks noGrp="1"/>
          </p:cNvSpPr>
          <p:nvPr>
            <p:ph type="sldNum" sz="quarter" idx="10"/>
          </p:nvPr>
        </p:nvSpPr>
        <p:spPr/>
        <p:txBody>
          <a:bodyPr/>
          <a:lstStyle/>
          <a:p>
            <a:fld id="{90386887-C0CD-4C9C-9CDA-1FFBBF46897D}" type="slidenum">
              <a:rPr lang="en-GB" smtClean="0"/>
              <a:pPr/>
              <a:t>13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409694-EFB3-45E6-A960-2997A53D3A8C}" type="datetimeFigureOut">
              <a:rPr lang="en-GB" smtClean="0"/>
              <a:pPr/>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EDFB1F-CCE4-4B9E-8EE6-AC0E34CC9A4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09694-EFB3-45E6-A960-2997A53D3A8C}" type="datetimeFigureOut">
              <a:rPr lang="en-GB" smtClean="0"/>
              <a:pPr/>
              <a:t>05/11/2020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DFB1F-CCE4-4B9E-8EE6-AC0E34CC9A4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Three views of dignity</a:t>
            </a:r>
          </a:p>
        </p:txBody>
      </p:sp>
      <p:sp>
        <p:nvSpPr>
          <p:cNvPr id="3" name="Subtitle 2"/>
          <p:cNvSpPr>
            <a:spLocks noGrp="1"/>
          </p:cNvSpPr>
          <p:nvPr>
            <p:ph type="subTitle" idx="1"/>
          </p:nvPr>
        </p:nvSpPr>
        <p:spPr/>
        <p:txBody>
          <a:bodyPr/>
          <a:lstStyle/>
          <a:p>
            <a:r>
              <a:rPr lang="en-GB" dirty="0"/>
              <a:t>Social Science in the City</a:t>
            </a:r>
          </a:p>
          <a:p>
            <a:r>
              <a:rPr lang="en-GB" dirty="0"/>
              <a:t>19 April 2012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An account of dignity and its uses </a:t>
            </a:r>
          </a:p>
        </p:txBody>
      </p:sp>
      <p:sp>
        <p:nvSpPr>
          <p:cNvPr id="3" name="Content Placeholder 2"/>
          <p:cNvSpPr>
            <a:spLocks noGrp="1"/>
          </p:cNvSpPr>
          <p:nvPr>
            <p:ph idx="1"/>
          </p:nvPr>
        </p:nvSpPr>
        <p:spPr>
          <a:xfrm>
            <a:off x="457200" y="1600200"/>
            <a:ext cx="8229600" cy="4853136"/>
          </a:xfrm>
        </p:spPr>
        <p:txBody>
          <a:bodyPr>
            <a:normAutofit lnSpcReduction="10000"/>
          </a:bodyPr>
          <a:lstStyle/>
          <a:p>
            <a:r>
              <a:rPr lang="en-GB" dirty="0"/>
              <a:t>Whether of all, of each or of a community, dignity is a quality of the possessor that when asserted, is asserted as the basis for a claim to</a:t>
            </a:r>
          </a:p>
          <a:p>
            <a:pPr lvl="1"/>
            <a:r>
              <a:rPr lang="en-GB" dirty="0"/>
              <a:t>Recognition</a:t>
            </a:r>
          </a:p>
          <a:p>
            <a:pPr lvl="1"/>
            <a:r>
              <a:rPr lang="en-GB" dirty="0"/>
              <a:t>Respect</a:t>
            </a:r>
          </a:p>
          <a:p>
            <a:pPr lvl="1"/>
            <a:r>
              <a:rPr lang="en-GB" dirty="0"/>
              <a:t>Honour</a:t>
            </a:r>
          </a:p>
          <a:p>
            <a:pPr lvl="1"/>
            <a:r>
              <a:rPr lang="en-GB" dirty="0"/>
              <a:t>Deference</a:t>
            </a:r>
          </a:p>
          <a:p>
            <a:r>
              <a:rPr lang="en-GB" dirty="0"/>
              <a:t>It is </a:t>
            </a:r>
            <a:r>
              <a:rPr lang="en-GB" i="1" dirty="0"/>
              <a:t>not</a:t>
            </a:r>
            <a:r>
              <a:rPr lang="en-GB" dirty="0"/>
              <a:t> a quality of the</a:t>
            </a:r>
            <a:r>
              <a:rPr lang="en-GB" baseline="0" dirty="0"/>
              <a:t> treatment offered to another (ie it is not respect, it is what is respected)</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An account of dignity and its uses </a:t>
            </a:r>
          </a:p>
        </p:txBody>
      </p:sp>
      <p:sp>
        <p:nvSpPr>
          <p:cNvPr id="3" name="Content Placeholder 2"/>
          <p:cNvSpPr>
            <a:spLocks noGrp="1"/>
          </p:cNvSpPr>
          <p:nvPr>
            <p:ph idx="1"/>
          </p:nvPr>
        </p:nvSpPr>
        <p:spPr>
          <a:xfrm>
            <a:off x="457200" y="1600200"/>
            <a:ext cx="8229600" cy="4853136"/>
          </a:xfrm>
        </p:spPr>
        <p:txBody>
          <a:bodyPr>
            <a:normAutofit/>
          </a:bodyPr>
          <a:lstStyle/>
          <a:p>
            <a:pPr>
              <a:buNone/>
            </a:pPr>
            <a:r>
              <a:rPr lang="en-GB" dirty="0"/>
              <a:t>	Pride associated with holding status, or occupation of a rank.  For someone’s sense of their own dignity not to be recognised is </a:t>
            </a:r>
          </a:p>
          <a:p>
            <a:pPr lvl="1"/>
            <a:r>
              <a:rPr lang="en-GB" dirty="0"/>
              <a:t>a dishonour, and an occasion for anger or resentment,</a:t>
            </a:r>
          </a:p>
          <a:p>
            <a:pPr lvl="1"/>
            <a:r>
              <a:rPr lang="en-GB" dirty="0"/>
              <a:t>and to the extent that others have an interest in one’s assertion of dignity, potentially a source of shame</a:t>
            </a:r>
          </a:p>
          <a:p>
            <a:pPr lvl="1"/>
            <a:r>
              <a:rPr lang="en-GB" dirty="0"/>
              <a:t>which requires apology, restitution or revenge</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account of dignity and its uses </a:t>
            </a:r>
          </a:p>
        </p:txBody>
      </p:sp>
      <p:sp>
        <p:nvSpPr>
          <p:cNvPr id="3" name="Content Placeholder 2"/>
          <p:cNvSpPr>
            <a:spLocks noGrp="1"/>
          </p:cNvSpPr>
          <p:nvPr>
            <p:ph idx="1"/>
          </p:nvPr>
        </p:nvSpPr>
        <p:spPr/>
        <p:txBody>
          <a:bodyPr/>
          <a:lstStyle/>
          <a:p>
            <a:pPr>
              <a:buNone/>
            </a:pPr>
            <a:r>
              <a:rPr lang="en-GB" dirty="0"/>
              <a:t>	Many and complex symbols of dignity. E.g:</a:t>
            </a:r>
          </a:p>
          <a:p>
            <a:pPr>
              <a:buNone/>
            </a:pPr>
            <a:endParaRPr lang="en-GB" dirty="0"/>
          </a:p>
          <a:p>
            <a:pPr marL="285750" lvl="1">
              <a:buFont typeface="Arial" pitchFamily="34" charset="0"/>
              <a:buChar char="•"/>
            </a:pPr>
            <a:r>
              <a:rPr lang="en-GB" sz="3200" dirty="0"/>
              <a:t>Title</a:t>
            </a:r>
          </a:p>
          <a:p>
            <a:pPr marL="285750" lvl="1">
              <a:buFont typeface="Arial" pitchFamily="34" charset="0"/>
              <a:buChar char="•"/>
            </a:pPr>
            <a:r>
              <a:rPr lang="en-GB" sz="3200" dirty="0"/>
              <a:t>Forms of address</a:t>
            </a:r>
          </a:p>
          <a:p>
            <a:pPr marL="285750" lvl="1">
              <a:buFont typeface="Arial" pitchFamily="34" charset="0"/>
              <a:buChar char="•"/>
            </a:pPr>
            <a:r>
              <a:rPr lang="en-GB" sz="3200" dirty="0"/>
              <a:t>Insignia</a:t>
            </a:r>
          </a:p>
          <a:p>
            <a:pPr marL="285750" lvl="1">
              <a:buFont typeface="Arial" pitchFamily="34" charset="0"/>
              <a:buChar char="•"/>
            </a:pPr>
            <a:r>
              <a:rPr lang="en-GB" sz="3200" dirty="0"/>
              <a:t>Clothing</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account of dignity and its uses </a:t>
            </a:r>
          </a:p>
        </p:txBody>
      </p:sp>
      <p:sp>
        <p:nvSpPr>
          <p:cNvPr id="3" name="Content Placeholder 2"/>
          <p:cNvSpPr>
            <a:spLocks noGrp="1"/>
          </p:cNvSpPr>
          <p:nvPr>
            <p:ph idx="1"/>
          </p:nvPr>
        </p:nvSpPr>
        <p:spPr>
          <a:xfrm>
            <a:off x="457200" y="1600200"/>
            <a:ext cx="8229600" cy="4781128"/>
          </a:xfrm>
        </p:spPr>
        <p:txBody>
          <a:bodyPr>
            <a:normAutofit/>
          </a:bodyPr>
          <a:lstStyle/>
          <a:p>
            <a:pPr>
              <a:buNone/>
            </a:pPr>
            <a:r>
              <a:rPr lang="en-GB" dirty="0"/>
              <a:t>	</a:t>
            </a:r>
          </a:p>
          <a:p>
            <a:pPr>
              <a:buNone/>
            </a:pPr>
            <a:r>
              <a:rPr lang="en-GB" dirty="0"/>
              <a:t>	Concern with rank and social differentiation seemingly much diminished in West over last two centuries</a:t>
            </a:r>
          </a:p>
          <a:p>
            <a:pPr>
              <a:buNone/>
            </a:pPr>
            <a:endParaRPr lang="en-GB" dirty="0"/>
          </a:p>
          <a:p>
            <a:pPr lvl="1"/>
            <a:r>
              <a:rPr lang="en-GB" dirty="0"/>
              <a:t>duels are rarely fought </a:t>
            </a:r>
          </a:p>
          <a:p>
            <a:pPr lvl="1"/>
            <a:r>
              <a:rPr lang="en-GB" dirty="0"/>
              <a:t>symbols of rank are less ostentatious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account of dignity and its uses </a:t>
            </a:r>
          </a:p>
        </p:txBody>
      </p:sp>
      <p:sp>
        <p:nvSpPr>
          <p:cNvPr id="3" name="Content Placeholder 2"/>
          <p:cNvSpPr>
            <a:spLocks noGrp="1"/>
          </p:cNvSpPr>
          <p:nvPr>
            <p:ph idx="1"/>
          </p:nvPr>
        </p:nvSpPr>
        <p:spPr/>
        <p:txBody>
          <a:bodyPr>
            <a:normAutofit/>
          </a:bodyPr>
          <a:lstStyle/>
          <a:p>
            <a:r>
              <a:rPr lang="en-GB" dirty="0"/>
              <a:t>Related to the fact that rank and status are more open to be acquired and can rarely be asserted across the range of one’s social encounters</a:t>
            </a:r>
          </a:p>
          <a:p>
            <a:pPr>
              <a:buNone/>
            </a:pPr>
            <a:endParaRPr lang="en-GB" dirty="0"/>
          </a:p>
          <a:p>
            <a:r>
              <a:rPr lang="en-GB" dirty="0"/>
              <a:t>So a person’s sense of what their dignity requires is not likely to be as publicly readable as it once was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Dignity in health and social care </a:t>
            </a:r>
          </a:p>
        </p:txBody>
      </p:sp>
      <p:sp>
        <p:nvSpPr>
          <p:cNvPr id="3" name="Content Placeholder 2"/>
          <p:cNvSpPr>
            <a:spLocks noGrp="1"/>
          </p:cNvSpPr>
          <p:nvPr>
            <p:ph idx="1"/>
          </p:nvPr>
        </p:nvSpPr>
        <p:spPr/>
        <p:txBody>
          <a:bodyPr>
            <a:normAutofit lnSpcReduction="10000"/>
          </a:bodyPr>
          <a:lstStyle/>
          <a:p>
            <a:r>
              <a:rPr lang="en-GB" dirty="0"/>
              <a:t>Likely to emerge as an issue when someone, for whatever reason, has reduced capacity to insist on respect for their dignity, or sense of personal worth</a:t>
            </a:r>
          </a:p>
          <a:p>
            <a:endParaRPr lang="en-GB" dirty="0"/>
          </a:p>
          <a:p>
            <a:r>
              <a:rPr lang="en-GB" dirty="0"/>
              <a:t>Appeals to dignity are appeals to others to treat that person as they (the person themselves not the others) might expect to be treated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Dignity in health and social care </a:t>
            </a:r>
          </a:p>
        </p:txBody>
      </p:sp>
      <p:sp>
        <p:nvSpPr>
          <p:cNvPr id="3" name="Content Placeholder 2"/>
          <p:cNvSpPr>
            <a:spLocks noGrp="1"/>
          </p:cNvSpPr>
          <p:nvPr>
            <p:ph idx="1"/>
          </p:nvPr>
        </p:nvSpPr>
        <p:spPr/>
        <p:txBody>
          <a:bodyPr/>
          <a:lstStyle/>
          <a:p>
            <a:r>
              <a:rPr lang="en-GB" dirty="0"/>
              <a:t>But since a person’s estimation of what their dignity requires is no longer so publicly readable, how are we to know how to act?</a:t>
            </a:r>
          </a:p>
          <a:p>
            <a:endParaRPr lang="en-GB" dirty="0"/>
          </a:p>
          <a:p>
            <a:r>
              <a:rPr lang="en-GB" dirty="0"/>
              <a:t>And in any case, how comfortable is it for someone working in the public service to treat people differentially?</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all</a:t>
            </a:r>
          </a:p>
        </p:txBody>
      </p:sp>
      <p:sp>
        <p:nvSpPr>
          <p:cNvPr id="3" name="Content Placeholder 2"/>
          <p:cNvSpPr>
            <a:spLocks noGrp="1"/>
          </p:cNvSpPr>
          <p:nvPr>
            <p:ph idx="1"/>
          </p:nvPr>
        </p:nvSpPr>
        <p:spPr/>
        <p:txBody>
          <a:bodyPr/>
          <a:lstStyle/>
          <a:p>
            <a:endParaRPr lang="en-GB" dirty="0"/>
          </a:p>
          <a:p>
            <a:r>
              <a:rPr lang="en-GB" dirty="0"/>
              <a:t>Is there some core of respect which should be offered to all regardless of social status?</a:t>
            </a:r>
          </a:p>
          <a:p>
            <a:endParaRPr lang="en-GB" dirty="0"/>
          </a:p>
          <a:p>
            <a:r>
              <a:rPr lang="en-GB" dirty="0"/>
              <a:t>If so, what is the ground for this?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problem of human rights</a:t>
            </a:r>
          </a:p>
        </p:txBody>
      </p:sp>
      <p:sp>
        <p:nvSpPr>
          <p:cNvPr id="3" name="Content Placeholder 2"/>
          <p:cNvSpPr>
            <a:spLocks noGrp="1"/>
          </p:cNvSpPr>
          <p:nvPr>
            <p:ph idx="1"/>
          </p:nvPr>
        </p:nvSpPr>
        <p:spPr/>
        <p:txBody>
          <a:bodyPr>
            <a:normAutofit/>
          </a:bodyPr>
          <a:lstStyle/>
          <a:p>
            <a:endParaRPr lang="en-GB" dirty="0"/>
          </a:p>
          <a:p>
            <a:r>
              <a:rPr lang="en-GB" dirty="0"/>
              <a:t>‘… natural rights is simple nonsense: natural and imprescriptible rights, rhetorical nonsense - nonsense upon stilts…’ (Bentham)</a:t>
            </a:r>
          </a:p>
          <a:p>
            <a:endParaRPr lang="en-GB" dirty="0"/>
          </a:p>
          <a:p>
            <a:r>
              <a:rPr lang="en-GB" dirty="0"/>
              <a:t>‘Belief in the existence of [natural or human rights] is one with the belief in witches and in unicorns’(MacIntyre 1982:67)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all</a:t>
            </a:r>
          </a:p>
        </p:txBody>
      </p:sp>
      <p:sp>
        <p:nvSpPr>
          <p:cNvPr id="3" name="Content Placeholder 2"/>
          <p:cNvSpPr>
            <a:spLocks noGrp="1"/>
          </p:cNvSpPr>
          <p:nvPr>
            <p:ph idx="1"/>
          </p:nvPr>
        </p:nvSpPr>
        <p:spPr/>
        <p:txBody>
          <a:bodyPr/>
          <a:lstStyle/>
          <a:p>
            <a:pPr>
              <a:buNone/>
            </a:pPr>
            <a:r>
              <a:rPr lang="en-GB" dirty="0"/>
              <a:t>	Some extreme examples of situations giving rise to appeals to respect for dignity:</a:t>
            </a:r>
          </a:p>
          <a:p>
            <a:pPr>
              <a:buNone/>
            </a:pPr>
            <a:endParaRPr lang="en-GB" dirty="0"/>
          </a:p>
          <a:p>
            <a:r>
              <a:rPr lang="en-GB" dirty="0"/>
              <a:t>The body on the mortuary table</a:t>
            </a:r>
          </a:p>
          <a:p>
            <a:endParaRPr lang="en-GB" dirty="0"/>
          </a:p>
          <a:p>
            <a:r>
              <a:rPr lang="en-GB" dirty="0"/>
              <a:t>The deportee to an extermination camp</a:t>
            </a:r>
          </a:p>
          <a:p>
            <a:endParaRPr lang="en-GB" dirty="0"/>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I got here</a:t>
            </a:r>
          </a:p>
        </p:txBody>
      </p:sp>
      <p:sp>
        <p:nvSpPr>
          <p:cNvPr id="3" name="Content Placeholder 2"/>
          <p:cNvSpPr>
            <a:spLocks noGrp="1"/>
          </p:cNvSpPr>
          <p:nvPr>
            <p:ph idx="1"/>
          </p:nvPr>
        </p:nvSpPr>
        <p:spPr>
          <a:xfrm>
            <a:off x="457200" y="1600200"/>
            <a:ext cx="8229600" cy="4997152"/>
          </a:xfrm>
        </p:spPr>
        <p:txBody>
          <a:bodyPr>
            <a:normAutofit/>
          </a:bodyPr>
          <a:lstStyle/>
          <a:p>
            <a:r>
              <a:rPr lang="en-GB" dirty="0"/>
              <a:t>Teaching </a:t>
            </a:r>
          </a:p>
          <a:p>
            <a:r>
              <a:rPr lang="en-GB" dirty="0"/>
              <a:t>Conference</a:t>
            </a:r>
          </a:p>
          <a:p>
            <a:r>
              <a:rPr lang="en-GB" dirty="0"/>
              <a:t>Awareness of many and varied occasions of use</a:t>
            </a:r>
          </a:p>
          <a:p>
            <a:pPr lvl="1"/>
            <a:r>
              <a:rPr lang="en-GB" dirty="0"/>
              <a:t>Obama on Syria and the ‘Arab spring’</a:t>
            </a:r>
          </a:p>
          <a:p>
            <a:pPr lvl="1"/>
            <a:r>
              <a:rPr lang="en-GB" dirty="0"/>
              <a:t>Dignity of the care worker</a:t>
            </a:r>
          </a:p>
          <a:p>
            <a:pPr lvl="1"/>
            <a:r>
              <a:rPr lang="en-GB" dirty="0"/>
              <a:t>Dignity of the bereaved or assaulted</a:t>
            </a:r>
          </a:p>
          <a:p>
            <a:pPr lvl="1"/>
            <a:r>
              <a:rPr lang="en-GB" dirty="0"/>
              <a:t>Dominique Strauss Kahn</a:t>
            </a:r>
          </a:p>
          <a:p>
            <a:pPr lvl="1"/>
            <a:r>
              <a:rPr lang="en-GB" dirty="0"/>
              <a:t>Kim Jong-un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each and of all</a:t>
            </a:r>
          </a:p>
        </p:txBody>
      </p:sp>
      <p:sp>
        <p:nvSpPr>
          <p:cNvPr id="3" name="Content Placeholder 2"/>
          <p:cNvSpPr>
            <a:spLocks noGrp="1"/>
          </p:cNvSpPr>
          <p:nvPr>
            <p:ph idx="1"/>
          </p:nvPr>
        </p:nvSpPr>
        <p:spPr>
          <a:xfrm>
            <a:off x="457200" y="1600200"/>
            <a:ext cx="8229600" cy="4925144"/>
          </a:xfrm>
        </p:spPr>
        <p:txBody>
          <a:bodyPr>
            <a:normAutofit lnSpcReduction="10000"/>
          </a:bodyPr>
          <a:lstStyle/>
          <a:p>
            <a:pPr>
              <a:buNone/>
            </a:pPr>
            <a:r>
              <a:rPr lang="en-GB" dirty="0"/>
              <a:t>	The first is interesting because it shows that the person for whose dignity respect can be demanded is in some degree independent of there being a living body to link it to.  While the body in question no longer has purposes of its own, we who remain have purposes for it either as </a:t>
            </a:r>
          </a:p>
          <a:p>
            <a:pPr lvl="1"/>
            <a:r>
              <a:rPr lang="en-GB" dirty="0"/>
              <a:t>the physical site of the social person that  we are intimately connected with or have feelings for</a:t>
            </a:r>
          </a:p>
          <a:p>
            <a:pPr lvl="1"/>
            <a:r>
              <a:rPr lang="en-GB" dirty="0"/>
              <a:t>or as representative of how any </a:t>
            </a:r>
            <a:r>
              <a:rPr lang="en-GB" i="1" dirty="0"/>
              <a:t>body </a:t>
            </a:r>
            <a:r>
              <a:rPr lang="en-GB" dirty="0"/>
              <a:t>(living or otherwise) can be treated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each and of all</a:t>
            </a:r>
          </a:p>
        </p:txBody>
      </p:sp>
      <p:sp>
        <p:nvSpPr>
          <p:cNvPr id="3" name="Content Placeholder 2"/>
          <p:cNvSpPr>
            <a:spLocks noGrp="1"/>
          </p:cNvSpPr>
          <p:nvPr>
            <p:ph idx="1"/>
          </p:nvPr>
        </p:nvSpPr>
        <p:spPr>
          <a:xfrm>
            <a:off x="457200" y="1600200"/>
            <a:ext cx="8229600" cy="4853136"/>
          </a:xfrm>
        </p:spPr>
        <p:txBody>
          <a:bodyPr>
            <a:normAutofit lnSpcReduction="10000"/>
          </a:bodyPr>
          <a:lstStyle/>
          <a:p>
            <a:r>
              <a:rPr lang="en-GB" dirty="0"/>
              <a:t>Since the person is intimately connected to the body, if a body is treated as no more than a collection of biological matter (cf Alder Hey) then our sense of what makes us persons is exposed as extraordinarily fragile</a:t>
            </a:r>
          </a:p>
          <a:p>
            <a:endParaRPr lang="en-GB" sz="1500" dirty="0"/>
          </a:p>
          <a:p>
            <a:r>
              <a:rPr lang="en-GB" dirty="0"/>
              <a:t>Without confidence in how others will treat us physically, our faith in how other will treat us socially – in what value and personhood they are prepared to accord to us – is reduced almost to nothing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each and of all</a:t>
            </a:r>
          </a:p>
        </p:txBody>
      </p:sp>
      <p:sp>
        <p:nvSpPr>
          <p:cNvPr id="3" name="Content Placeholder 2"/>
          <p:cNvSpPr>
            <a:spLocks noGrp="1"/>
          </p:cNvSpPr>
          <p:nvPr>
            <p:ph idx="1"/>
          </p:nvPr>
        </p:nvSpPr>
        <p:spPr>
          <a:xfrm>
            <a:off x="323528" y="1600200"/>
            <a:ext cx="8496944" cy="4525963"/>
          </a:xfrm>
        </p:spPr>
        <p:txBody>
          <a:bodyPr>
            <a:normAutofit fontScale="92500"/>
          </a:bodyPr>
          <a:lstStyle/>
          <a:p>
            <a:r>
              <a:rPr lang="en-GB" dirty="0"/>
              <a:t>We all then become ashamed in the demonstration of the worthlessness of our bare physical being, and need reassurance that the dignity and worth we assert as living social persons will be respected.</a:t>
            </a:r>
          </a:p>
          <a:p>
            <a:pPr>
              <a:buNone/>
            </a:pPr>
            <a:endParaRPr lang="en-GB" sz="1500" dirty="0"/>
          </a:p>
          <a:p>
            <a:r>
              <a:rPr lang="en-GB" dirty="0"/>
              <a:t>So while dignity might point to social differentiation we are </a:t>
            </a:r>
            <a:r>
              <a:rPr lang="en-GB" i="1" dirty="0"/>
              <a:t>all</a:t>
            </a:r>
            <a:r>
              <a:rPr lang="en-GB" dirty="0"/>
              <a:t> interested in participating in that system of social differentiation (and so of connectedness) and in having it sustained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each</a:t>
            </a:r>
          </a:p>
        </p:txBody>
      </p:sp>
      <p:sp>
        <p:nvSpPr>
          <p:cNvPr id="3" name="Content Placeholder 2"/>
          <p:cNvSpPr>
            <a:spLocks noGrp="1"/>
          </p:cNvSpPr>
          <p:nvPr>
            <p:ph idx="1"/>
          </p:nvPr>
        </p:nvSpPr>
        <p:spPr/>
        <p:txBody>
          <a:bodyPr/>
          <a:lstStyle/>
          <a:p>
            <a:r>
              <a:rPr lang="en-GB" dirty="0"/>
              <a:t>Note again how dignity (and indignity) are powerfully linked to clothing.  The naked body is the human person stripped of all pretention.</a:t>
            </a:r>
          </a:p>
          <a:p>
            <a:endParaRPr lang="en-GB" dirty="0"/>
          </a:p>
          <a:p>
            <a:r>
              <a:rPr lang="en-GB" dirty="0"/>
              <a:t>Only in the most intimate relationships can that lack of pretension become something – a source of personal affirmation.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all</a:t>
            </a:r>
          </a:p>
        </p:txBody>
      </p:sp>
      <p:sp>
        <p:nvSpPr>
          <p:cNvPr id="3" name="Content Placeholder 2"/>
          <p:cNvSpPr>
            <a:spLocks noGrp="1"/>
          </p:cNvSpPr>
          <p:nvPr>
            <p:ph idx="1"/>
          </p:nvPr>
        </p:nvSpPr>
        <p:spPr/>
        <p:txBody>
          <a:bodyPr>
            <a:normAutofit/>
          </a:bodyPr>
          <a:lstStyle/>
          <a:p>
            <a:endParaRPr lang="en-GB" dirty="0"/>
          </a:p>
          <a:p>
            <a:r>
              <a:rPr lang="en-GB" dirty="0"/>
              <a:t>The deportee in the extermination camp is the type case of the failure of a claim that there are such things as human rights (or more particularly that those rights were inalienable)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all</a:t>
            </a:r>
          </a:p>
        </p:txBody>
      </p:sp>
      <p:sp>
        <p:nvSpPr>
          <p:cNvPr id="3" name="Content Placeholder 2"/>
          <p:cNvSpPr>
            <a:spLocks noGrp="1"/>
          </p:cNvSpPr>
          <p:nvPr>
            <p:ph idx="1"/>
          </p:nvPr>
        </p:nvSpPr>
        <p:spPr/>
        <p:txBody>
          <a:bodyPr/>
          <a:lstStyle/>
          <a:p>
            <a:r>
              <a:rPr lang="en-GB" dirty="0"/>
              <a:t>Humans were herded into cattle trucks, stripped of all marks of personhood and physical identity – including hair, teeth and glasses – treated as absolutely the bare human, and killed in their millions.</a:t>
            </a:r>
          </a:p>
          <a:p>
            <a:pPr>
              <a:buNone/>
            </a:pPr>
            <a:endParaRPr lang="en-GB" dirty="0"/>
          </a:p>
          <a:p>
            <a:r>
              <a:rPr lang="en-GB" dirty="0"/>
              <a:t>Reduced to their bare humanity there was nothing left to protect them.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all</a:t>
            </a:r>
          </a:p>
        </p:txBody>
      </p:sp>
      <p:sp>
        <p:nvSpPr>
          <p:cNvPr id="3" name="Content Placeholder 2"/>
          <p:cNvSpPr>
            <a:spLocks noGrp="1"/>
          </p:cNvSpPr>
          <p:nvPr>
            <p:ph idx="1"/>
          </p:nvPr>
        </p:nvSpPr>
        <p:spPr/>
        <p:txBody>
          <a:bodyPr>
            <a:normAutofit fontScale="92500"/>
          </a:bodyPr>
          <a:lstStyle/>
          <a:p>
            <a:r>
              <a:rPr lang="en-GB" dirty="0"/>
              <a:t>On the other hand the extermination camps have been pointed to as showing the absolute necessity of establishing the existence of a dignity and a claim to respect which depends only on being human, and is independent of social status.</a:t>
            </a:r>
          </a:p>
          <a:p>
            <a:endParaRPr lang="en-GB" dirty="0"/>
          </a:p>
          <a:p>
            <a:r>
              <a:rPr lang="en-GB" dirty="0"/>
              <a:t>The urgency of such a claim is evident, but the question remains – what grounds are there to accept it?</a:t>
            </a:r>
          </a:p>
          <a:p>
            <a:endParaRPr lang="en-GB" dirty="0"/>
          </a:p>
          <a:p>
            <a:endParaRPr lang="en-GB" dirty="0"/>
          </a:p>
          <a:p>
            <a:pPr>
              <a:buNone/>
            </a:pP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Dignity and respect for persons</a:t>
            </a:r>
          </a:p>
        </p:txBody>
      </p:sp>
      <p:sp>
        <p:nvSpPr>
          <p:cNvPr id="3" name="Content Placeholder 2"/>
          <p:cNvSpPr>
            <a:spLocks noGrp="1"/>
          </p:cNvSpPr>
          <p:nvPr>
            <p:ph idx="1"/>
          </p:nvPr>
        </p:nvSpPr>
        <p:spPr>
          <a:xfrm>
            <a:off x="457200" y="1600200"/>
            <a:ext cx="8229600" cy="4853136"/>
          </a:xfrm>
        </p:spPr>
        <p:txBody>
          <a:bodyPr>
            <a:normAutofit fontScale="92500" lnSpcReduction="20000"/>
          </a:bodyPr>
          <a:lstStyle/>
          <a:p>
            <a:pPr>
              <a:buNone/>
            </a:pPr>
            <a:r>
              <a:rPr lang="en-GB" dirty="0"/>
              <a:t>	Bernard Williams discusses Kant’s notion of respect for persons as owed equally to all as rational moral agents independently of ‘any empirical capacities which men [sic] may possess unequally…[there is nothing] empirical </a:t>
            </a:r>
            <a:r>
              <a:rPr lang="en-GB" i="1" dirty="0"/>
              <a:t>about </a:t>
            </a:r>
            <a:r>
              <a:rPr lang="en-GB" dirty="0"/>
              <a:t>men that constitutes the ground of equal respect…’</a:t>
            </a:r>
          </a:p>
          <a:p>
            <a:pPr>
              <a:buNone/>
            </a:pPr>
            <a:r>
              <a:rPr lang="en-GB" dirty="0"/>
              <a:t> 	and says</a:t>
            </a:r>
          </a:p>
          <a:p>
            <a:pPr>
              <a:buNone/>
            </a:pPr>
            <a:r>
              <a:rPr lang="en-GB" dirty="0"/>
              <a:t>	This… cannot provide any solid foundation for the notions of equality among men or of equality of respect owed to them’</a:t>
            </a:r>
            <a:endParaRPr lang="en-GB" sz="1600" dirty="0"/>
          </a:p>
          <a:p>
            <a:pPr>
              <a:buNone/>
            </a:pPr>
            <a:r>
              <a:rPr lang="en-GB" sz="1600" dirty="0"/>
              <a:t>	[Williams 1973: 235]</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Dignity and respect for persons</a:t>
            </a:r>
          </a:p>
        </p:txBody>
      </p:sp>
      <p:sp>
        <p:nvSpPr>
          <p:cNvPr id="3" name="Content Placeholder 2"/>
          <p:cNvSpPr>
            <a:spLocks noGrp="1"/>
          </p:cNvSpPr>
          <p:nvPr>
            <p:ph idx="1"/>
          </p:nvPr>
        </p:nvSpPr>
        <p:spPr>
          <a:xfrm>
            <a:off x="457200" y="1600200"/>
            <a:ext cx="8229600" cy="4925144"/>
          </a:xfrm>
        </p:spPr>
        <p:txBody>
          <a:bodyPr>
            <a:normAutofit/>
          </a:bodyPr>
          <a:lstStyle/>
          <a:p>
            <a:pPr>
              <a:buNone/>
            </a:pPr>
            <a:r>
              <a:rPr lang="en-GB" dirty="0"/>
              <a:t>	But Williams argues that notion of respect for persons is still important in requiring us to think about people – independently of their differing abilities, achievements or social roles – as people with</a:t>
            </a:r>
          </a:p>
          <a:p>
            <a:r>
              <a:rPr lang="en-GB" dirty="0"/>
              <a:t>capacity to suffer, feel pain, seek attachments</a:t>
            </a:r>
          </a:p>
          <a:p>
            <a:r>
              <a:rPr lang="en-GB" dirty="0"/>
              <a:t>desires to be identified with own purposes, and not just as an instrument of others’ purposes</a:t>
            </a:r>
          </a:p>
          <a:p>
            <a:pPr>
              <a:buNone/>
            </a:pPr>
            <a:endParaRPr lang="en-GB" dirty="0"/>
          </a:p>
          <a:p>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Dignity and respect for persons</a:t>
            </a:r>
          </a:p>
        </p:txBody>
      </p:sp>
      <p:sp>
        <p:nvSpPr>
          <p:cNvPr id="3" name="Content Placeholder 2"/>
          <p:cNvSpPr>
            <a:spLocks noGrp="1"/>
          </p:cNvSpPr>
          <p:nvPr>
            <p:ph idx="1"/>
          </p:nvPr>
        </p:nvSpPr>
        <p:spPr/>
        <p:txBody>
          <a:bodyPr>
            <a:normAutofit fontScale="92500"/>
          </a:bodyPr>
          <a:lstStyle/>
          <a:p>
            <a:pPr>
              <a:buNone/>
            </a:pPr>
            <a:r>
              <a:rPr lang="en-GB" dirty="0"/>
              <a:t>	This does not provide strong grounds for treating people </a:t>
            </a:r>
            <a:r>
              <a:rPr lang="en-GB" i="1" dirty="0"/>
              <a:t>equally</a:t>
            </a:r>
            <a:r>
              <a:rPr lang="en-GB" dirty="0"/>
              <a:t> but does require that we should </a:t>
            </a:r>
          </a:p>
          <a:p>
            <a:r>
              <a:rPr lang="en-GB" dirty="0"/>
              <a:t>try to see the world from the other’s point of view (independently of their particular roles and abilities) </a:t>
            </a:r>
          </a:p>
          <a:p>
            <a:r>
              <a:rPr lang="en-GB" dirty="0"/>
              <a:t>give relevant reasons for how we treat them in regard to these (ie not just arbitrarily) and</a:t>
            </a:r>
          </a:p>
          <a:p>
            <a:r>
              <a:rPr lang="en-GB" i="1" dirty="0"/>
              <a:t>not</a:t>
            </a:r>
            <a:r>
              <a:rPr lang="en-GB" dirty="0"/>
              <a:t> collude in crushing people’s capacity to develop needs, wants or purposes of their own</a:t>
            </a:r>
            <a:endParaRPr lang="en-GB"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Appeals to dignity</a:t>
            </a:r>
            <a:br>
              <a:rPr lang="en-GB" dirty="0"/>
            </a:br>
            <a:r>
              <a:rPr lang="en-GB" dirty="0"/>
              <a:t>in health and social care</a:t>
            </a:r>
          </a:p>
        </p:txBody>
      </p:sp>
      <p:sp>
        <p:nvSpPr>
          <p:cNvPr id="3" name="Content Placeholder 2"/>
          <p:cNvSpPr>
            <a:spLocks noGrp="1"/>
          </p:cNvSpPr>
          <p:nvPr>
            <p:ph idx="1"/>
          </p:nvPr>
        </p:nvSpPr>
        <p:spPr>
          <a:xfrm>
            <a:off x="457200" y="1600200"/>
            <a:ext cx="8229600" cy="5069160"/>
          </a:xfrm>
        </p:spPr>
        <p:txBody>
          <a:bodyPr>
            <a:normAutofit fontScale="85000" lnSpcReduction="10000"/>
          </a:bodyPr>
          <a:lstStyle/>
          <a:p>
            <a:r>
              <a:rPr lang="en-GB" dirty="0"/>
              <a:t>2006:	Dignity in Care Campaign</a:t>
            </a:r>
          </a:p>
          <a:p>
            <a:r>
              <a:rPr lang="en-GB" dirty="0"/>
              <a:t>2009:	National Dignity Council</a:t>
            </a:r>
          </a:p>
          <a:p>
            <a:r>
              <a:rPr lang="en-GB" dirty="0"/>
              <a:t>Feb 2010:	Francis Report: Mid-Staffs Hosp</a:t>
            </a:r>
          </a:p>
          <a:p>
            <a:r>
              <a:rPr lang="en-GB" dirty="0"/>
              <a:t>Feb 2011:	Health Service Ombudsman:</a:t>
            </a:r>
          </a:p>
          <a:p>
            <a:pPr>
              <a:buNone/>
            </a:pPr>
            <a:r>
              <a:rPr lang="en-GB" dirty="0"/>
              <a:t>			‘Care and Compassion’ Report</a:t>
            </a:r>
          </a:p>
          <a:p>
            <a:r>
              <a:rPr lang="en-GB" dirty="0"/>
              <a:t>Oct 2011:	CQC: Dignity and nutrition for older people</a:t>
            </a:r>
          </a:p>
          <a:p>
            <a:r>
              <a:rPr lang="en-GB" dirty="0"/>
              <a:t>Nov 2011:	Francis enquiry re-opened.	</a:t>
            </a:r>
          </a:p>
          <a:p>
            <a:r>
              <a:rPr lang="en-GB" dirty="0"/>
              <a:t>Nov 2011:	EHRC: Inquiry into Home Care</a:t>
            </a:r>
          </a:p>
          <a:p>
            <a:r>
              <a:rPr lang="en-GB" dirty="0"/>
              <a:t>Feb 2012:	Cmn on Dignity in Care: ‘Delivering Dignity’ </a:t>
            </a:r>
          </a:p>
          <a:p>
            <a:endParaRPr lang="en-GB" dirty="0"/>
          </a:p>
          <a:p>
            <a:r>
              <a:rPr lang="en-GB" dirty="0"/>
              <a:t>Winterbourne View?</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all</a:t>
            </a:r>
          </a:p>
        </p:txBody>
      </p:sp>
      <p:sp>
        <p:nvSpPr>
          <p:cNvPr id="3" name="Content Placeholder 2"/>
          <p:cNvSpPr>
            <a:spLocks noGrp="1"/>
          </p:cNvSpPr>
          <p:nvPr>
            <p:ph idx="1"/>
          </p:nvPr>
        </p:nvSpPr>
        <p:spPr/>
        <p:txBody>
          <a:bodyPr>
            <a:normAutofit fontScale="92500" lnSpcReduction="10000"/>
          </a:bodyPr>
          <a:lstStyle/>
          <a:p>
            <a:r>
              <a:rPr lang="en-GB" dirty="0"/>
              <a:t>I think it is in this last point that the notion of a dignity possessed by all has most purchase.</a:t>
            </a:r>
          </a:p>
          <a:p>
            <a:endParaRPr lang="en-GB" dirty="0"/>
          </a:p>
          <a:p>
            <a:r>
              <a:rPr lang="en-GB" dirty="0"/>
              <a:t>Though a given human being may lack any mark of specific rank, status or social identity (eg the abandoned infant, the stateless refugee) they  do still bear the capacity for joy and suffering, love and happiness, flourishing and the fulfilment of their own purposes – for being </a:t>
            </a:r>
            <a:r>
              <a:rPr lang="en-GB" i="1" dirty="0"/>
              <a:t>or becoming </a:t>
            </a:r>
            <a:r>
              <a:rPr lang="en-GB" dirty="0"/>
              <a:t>persons.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all</a:t>
            </a:r>
          </a:p>
        </p:txBody>
      </p:sp>
      <p:sp>
        <p:nvSpPr>
          <p:cNvPr id="3" name="Content Placeholder 2"/>
          <p:cNvSpPr>
            <a:spLocks noGrp="1"/>
          </p:cNvSpPr>
          <p:nvPr>
            <p:ph idx="1"/>
          </p:nvPr>
        </p:nvSpPr>
        <p:spPr>
          <a:xfrm>
            <a:off x="457200" y="1600200"/>
            <a:ext cx="8229600" cy="5069160"/>
          </a:xfrm>
        </p:spPr>
        <p:txBody>
          <a:bodyPr>
            <a:normAutofit fontScale="92500" lnSpcReduction="20000"/>
          </a:bodyPr>
          <a:lstStyle/>
          <a:p>
            <a:r>
              <a:rPr lang="en-GB" dirty="0"/>
              <a:t>And even if they do not (as with the case of the body on the mortuary table) we still have some collective interest in behaving as if they do.</a:t>
            </a:r>
          </a:p>
          <a:p>
            <a:endParaRPr lang="en-GB" dirty="0"/>
          </a:p>
          <a:p>
            <a:r>
              <a:rPr lang="en-GB" dirty="0"/>
              <a:t>This is not to provide a claim of rights with a solid foundation, but…</a:t>
            </a:r>
          </a:p>
          <a:p>
            <a:endParaRPr lang="en-GB" dirty="0"/>
          </a:p>
          <a:p>
            <a:r>
              <a:rPr lang="en-GB" dirty="0"/>
              <a:t>‘Either we can work out our anxiety and vulnerability by seeking to demean and oppress others, or we can seek to develop arrangements that assure the security and freedom of all’</a:t>
            </a:r>
          </a:p>
          <a:p>
            <a:pPr>
              <a:buNone/>
            </a:pPr>
            <a:r>
              <a:rPr lang="en-GB" sz="1200" dirty="0"/>
              <a:t>	(</a:t>
            </a:r>
            <a:r>
              <a:rPr lang="en-US" sz="1400" dirty="0"/>
              <a:t>Isaac, G. C. 1996:66)</a:t>
            </a:r>
            <a:endParaRPr lang="en-GB" sz="13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all</a:t>
            </a:r>
          </a:p>
        </p:txBody>
      </p:sp>
      <p:sp>
        <p:nvSpPr>
          <p:cNvPr id="3" name="Content Placeholder 2"/>
          <p:cNvSpPr>
            <a:spLocks noGrp="1"/>
          </p:cNvSpPr>
          <p:nvPr>
            <p:ph idx="1"/>
          </p:nvPr>
        </p:nvSpPr>
        <p:spPr>
          <a:xfrm>
            <a:off x="457200" y="1600200"/>
            <a:ext cx="8229600" cy="4853136"/>
          </a:xfrm>
        </p:spPr>
        <p:txBody>
          <a:bodyPr>
            <a:normAutofit lnSpcReduction="10000"/>
          </a:bodyPr>
          <a:lstStyle/>
          <a:p>
            <a:r>
              <a:rPr lang="en-GB" dirty="0"/>
              <a:t>What this account suggests is that if there can be any agreement on common human worth it is to be found in the willingness of us all to offer it to each other.</a:t>
            </a:r>
          </a:p>
          <a:p>
            <a:endParaRPr lang="en-GB" sz="1500" dirty="0"/>
          </a:p>
          <a:p>
            <a:r>
              <a:rPr lang="en-GB" dirty="0"/>
              <a:t>But while in an increasingly mobile, socially fragmented and multi-cultural world, we have growing incentive to reach one, we are at the same time brought into confrontation with the challenges of agreeing what this might consist in.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Thinking beyond dignity </a:t>
            </a:r>
            <a:br>
              <a:rPr lang="en-GB" dirty="0"/>
            </a:br>
            <a:r>
              <a:rPr lang="en-GB" dirty="0"/>
              <a:t>in health and social care</a:t>
            </a:r>
          </a:p>
        </p:txBody>
      </p:sp>
      <p:sp>
        <p:nvSpPr>
          <p:cNvPr id="3" name="Content Placeholder 2"/>
          <p:cNvSpPr>
            <a:spLocks noGrp="1"/>
          </p:cNvSpPr>
          <p:nvPr>
            <p:ph idx="1"/>
          </p:nvPr>
        </p:nvSpPr>
        <p:spPr/>
        <p:txBody>
          <a:bodyPr/>
          <a:lstStyle/>
          <a:p>
            <a:r>
              <a:rPr lang="en-GB" dirty="0"/>
              <a:t>My reference to Bernard Williams concluded by suggesting what respect for persons would require us </a:t>
            </a:r>
            <a:r>
              <a:rPr lang="en-GB" i="1" dirty="0"/>
              <a:t>not</a:t>
            </a:r>
            <a:r>
              <a:rPr lang="en-GB" dirty="0"/>
              <a:t> to do (collude in crushing people’s capacity to develop needs, wants or purposes of their own)</a:t>
            </a:r>
          </a:p>
          <a:p>
            <a:pPr>
              <a:buNone/>
            </a:pPr>
            <a:endParaRPr lang="en-GB" dirty="0"/>
          </a:p>
          <a:p>
            <a:r>
              <a:rPr lang="en-GB" dirty="0"/>
              <a:t>But do appeals to dignity tell us anything very specific about what we </a:t>
            </a:r>
            <a:r>
              <a:rPr lang="en-GB" i="1" dirty="0"/>
              <a:t>should </a:t>
            </a:r>
            <a:r>
              <a:rPr lang="en-GB" dirty="0"/>
              <a:t>do?</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dignity of all</a:t>
            </a:r>
          </a:p>
        </p:txBody>
      </p:sp>
      <p:sp>
        <p:nvSpPr>
          <p:cNvPr id="3" name="Content Placeholder 2"/>
          <p:cNvSpPr>
            <a:spLocks noGrp="1"/>
          </p:cNvSpPr>
          <p:nvPr>
            <p:ph idx="1"/>
          </p:nvPr>
        </p:nvSpPr>
        <p:spPr>
          <a:xfrm>
            <a:off x="457200" y="1600200"/>
            <a:ext cx="8229600" cy="5069160"/>
          </a:xfrm>
        </p:spPr>
        <p:txBody>
          <a:bodyPr>
            <a:normAutofit/>
          </a:bodyPr>
          <a:lstStyle/>
          <a:p>
            <a:r>
              <a:rPr lang="en-GB" dirty="0"/>
              <a:t>Different conceptions (eg Catholic, Kantian, Social democratic, Islamic, Jewish etc) may require different responses in the same situation</a:t>
            </a:r>
          </a:p>
          <a:p>
            <a:endParaRPr lang="en-GB" dirty="0"/>
          </a:p>
          <a:p>
            <a:r>
              <a:rPr lang="en-GB" dirty="0"/>
              <a:t>A problem in international law as well as in health and social care </a:t>
            </a:r>
            <a:r>
              <a:rPr lang="en-GB" sz="1200" dirty="0"/>
              <a:t>( McCrudden 2008)</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GB" dirty="0"/>
              <a:t>The dignity of all and of each</a:t>
            </a:r>
          </a:p>
        </p:txBody>
      </p:sp>
      <p:sp>
        <p:nvSpPr>
          <p:cNvPr id="3" name="Content Placeholder 2"/>
          <p:cNvSpPr>
            <a:spLocks noGrp="1"/>
          </p:cNvSpPr>
          <p:nvPr>
            <p:ph idx="1"/>
          </p:nvPr>
        </p:nvSpPr>
        <p:spPr>
          <a:xfrm>
            <a:off x="457200" y="1600200"/>
            <a:ext cx="8229600" cy="5257800"/>
          </a:xfrm>
        </p:spPr>
        <p:txBody>
          <a:bodyPr>
            <a:normAutofit fontScale="85000" lnSpcReduction="10000"/>
          </a:bodyPr>
          <a:lstStyle/>
          <a:p>
            <a:r>
              <a:rPr lang="en-GB" dirty="0"/>
              <a:t>It should also be clear that Williams’ account of a ground for asserting the dignity of all does not entail equality of treatment, and avoids the problems of accounts which do:</a:t>
            </a:r>
          </a:p>
          <a:p>
            <a:pPr>
              <a:buNone/>
            </a:pPr>
            <a:r>
              <a:rPr lang="en-GB" dirty="0"/>
              <a:t>	‘There is a contradiction, at the heart of the welfare state, between the respect we owe persons as individuals and as fellow human beings… What respect means to you may not be what respect</a:t>
            </a:r>
            <a:r>
              <a:rPr lang="en-GB" baseline="0" dirty="0"/>
              <a:t> means to me.  Besides, all individuals are not due the same kind of respect as individuals</a:t>
            </a:r>
            <a:r>
              <a:rPr lang="en-GB" dirty="0"/>
              <a:t>…  </a:t>
            </a:r>
            <a:r>
              <a:rPr lang="en-GB" i="1" dirty="0"/>
              <a:t>The most common criticism of modern welfare is precisely that in treating everyone the same it ends up treating everyone like a thing</a:t>
            </a:r>
            <a:r>
              <a:rPr lang="en-GB" dirty="0"/>
              <a:t>’ </a:t>
            </a:r>
            <a:r>
              <a:rPr lang="en-GB" sz="1500" dirty="0"/>
              <a:t>	(Ignatieff, M.  1984:16-17 my italics)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Developing dignity </a:t>
            </a:r>
          </a:p>
        </p:txBody>
      </p:sp>
      <p:sp>
        <p:nvSpPr>
          <p:cNvPr id="3" name="Content Placeholder 2"/>
          <p:cNvSpPr>
            <a:spLocks noGrp="1"/>
          </p:cNvSpPr>
          <p:nvPr>
            <p:ph idx="1"/>
          </p:nvPr>
        </p:nvSpPr>
        <p:spPr>
          <a:xfrm>
            <a:off x="457200" y="1600200"/>
            <a:ext cx="8229600" cy="4781128"/>
          </a:xfrm>
        </p:spPr>
        <p:txBody>
          <a:bodyPr>
            <a:normAutofit/>
          </a:bodyPr>
          <a:lstStyle/>
          <a:p>
            <a:r>
              <a:rPr lang="en-GB" dirty="0"/>
              <a:t>In so far as an equality of human dignity is asserted, and human rights legislation does, this contradication may not be resolvable.  </a:t>
            </a:r>
          </a:p>
          <a:p>
            <a:r>
              <a:rPr lang="en-GB" dirty="0"/>
              <a:t>If it is, one way to do so may be to place less emphasis on a dignity which presents the person as a fixed and immutable object of respect – and more on dignity as formed in relationship.</a:t>
            </a:r>
          </a:p>
          <a:p>
            <a:endParaRPr lang="en-GB" dirty="0"/>
          </a:p>
          <a:p>
            <a:pPr>
              <a:buNone/>
            </a:pP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Developing dignity </a:t>
            </a:r>
            <a:br>
              <a:rPr lang="en-GB" dirty="0"/>
            </a:br>
            <a:r>
              <a:rPr lang="en-GB" dirty="0"/>
              <a:t>in health and social care</a:t>
            </a:r>
          </a:p>
        </p:txBody>
      </p:sp>
      <p:sp>
        <p:nvSpPr>
          <p:cNvPr id="3" name="Content Placeholder 2"/>
          <p:cNvSpPr>
            <a:spLocks noGrp="1"/>
          </p:cNvSpPr>
          <p:nvPr>
            <p:ph idx="1"/>
          </p:nvPr>
        </p:nvSpPr>
        <p:spPr/>
        <p:txBody>
          <a:bodyPr>
            <a:normAutofit fontScale="92500" lnSpcReduction="10000"/>
          </a:bodyPr>
          <a:lstStyle/>
          <a:p>
            <a:r>
              <a:rPr lang="en-GB" dirty="0"/>
              <a:t>In health and social care what this entails is a shift from  references to ‘dignfied care’, to the notion of dignify</a:t>
            </a:r>
            <a:r>
              <a:rPr lang="en-GB" i="1" u="sng" dirty="0"/>
              <a:t>ing</a:t>
            </a:r>
            <a:r>
              <a:rPr lang="en-GB" dirty="0"/>
              <a:t> care</a:t>
            </a:r>
          </a:p>
          <a:p>
            <a:r>
              <a:rPr lang="en-GB" dirty="0"/>
              <a:t>What this requires is not just acts of respect by individual workers, but the development of an entire culture in which those cared for are offered not just care, but the opportunity to participate in and develop that culture, and to develop as much of a life of their own as they both can and want.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Developing dignity </a:t>
            </a:r>
            <a:br>
              <a:rPr lang="en-GB" dirty="0"/>
            </a:br>
            <a:r>
              <a:rPr lang="en-GB" dirty="0"/>
              <a:t>and the limits of respect</a:t>
            </a:r>
          </a:p>
        </p:txBody>
      </p:sp>
      <p:sp>
        <p:nvSpPr>
          <p:cNvPr id="3" name="Content Placeholder 2"/>
          <p:cNvSpPr>
            <a:spLocks noGrp="1"/>
          </p:cNvSpPr>
          <p:nvPr>
            <p:ph idx="1"/>
          </p:nvPr>
        </p:nvSpPr>
        <p:spPr/>
        <p:txBody>
          <a:bodyPr>
            <a:normAutofit fontScale="92500"/>
          </a:bodyPr>
          <a:lstStyle/>
          <a:p>
            <a:pPr>
              <a:buNone/>
            </a:pPr>
            <a:r>
              <a:rPr lang="en-GB" dirty="0"/>
              <a:t>	Cf Christina Patterson on cruelty and kindness in nursing care</a:t>
            </a:r>
          </a:p>
          <a:p>
            <a:r>
              <a:rPr lang="en-GB" dirty="0"/>
              <a:t>Those who were cross about being called to help, or who treated her roughly, appeared to believe that acts of kindness were ‘beneath their dignity’.</a:t>
            </a:r>
          </a:p>
          <a:p>
            <a:r>
              <a:rPr lang="en-GB" dirty="0"/>
              <a:t>She contrasts this with the kindness of the nurse who spent time with her when she was sobbing with despair and exhaustion – when her vulnerability was beyond sheilding.</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Dignity, vulnerability and kindness</a:t>
            </a:r>
          </a:p>
        </p:txBody>
      </p:sp>
      <p:sp>
        <p:nvSpPr>
          <p:cNvPr id="3" name="Content Placeholder 2"/>
          <p:cNvSpPr>
            <a:spLocks noGrp="1"/>
          </p:cNvSpPr>
          <p:nvPr>
            <p:ph idx="1"/>
          </p:nvPr>
        </p:nvSpPr>
        <p:spPr/>
        <p:txBody>
          <a:bodyPr>
            <a:normAutofit lnSpcReduction="10000"/>
          </a:bodyPr>
          <a:lstStyle/>
          <a:p>
            <a:r>
              <a:rPr lang="en-GB" dirty="0"/>
              <a:t>These seem to me to be accurate uses of the term dignity</a:t>
            </a:r>
          </a:p>
          <a:p>
            <a:r>
              <a:rPr lang="en-GB" dirty="0"/>
              <a:t>When we are unable or can no longer do things for ourselves, when we are ‘at someone else’s mercy’, when there is ‘very little of onself left that one can respect’, when hope is ebbing away, then what we require is not so much respect for our dignity (though it were good to get it back) as kindness and attention.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Defining dignity</a:t>
            </a:r>
          </a:p>
        </p:txBody>
      </p:sp>
      <p:sp>
        <p:nvSpPr>
          <p:cNvPr id="3" name="Content Placeholder 2"/>
          <p:cNvSpPr>
            <a:spLocks noGrp="1"/>
          </p:cNvSpPr>
          <p:nvPr>
            <p:ph idx="1"/>
          </p:nvPr>
        </p:nvSpPr>
        <p:spPr/>
        <p:txBody>
          <a:bodyPr>
            <a:normAutofit fontScale="92500" lnSpcReduction="10000"/>
          </a:bodyPr>
          <a:lstStyle/>
          <a:p>
            <a:r>
              <a:rPr lang="en-GB" dirty="0"/>
              <a:t>‘...dignity itself has proved very difficult to define. For more than a decade, researchers have struggled to pin down what is in essence an ethical concept that varies according to the cultural, historical and philosophical contexts in which it is discussed…some …have taken the view that difficulties of definition made an emphasis on dignity in care, at best, of limited use in practice…’</a:t>
            </a:r>
          </a:p>
          <a:p>
            <a:pPr>
              <a:buNone/>
            </a:pPr>
            <a:r>
              <a:rPr lang="en-GB" dirty="0"/>
              <a:t>	</a:t>
            </a:r>
            <a:r>
              <a:rPr lang="en-GB" sz="1200" dirty="0"/>
              <a:t>(SCIE 2010)</a:t>
            </a:r>
            <a:endParaRPr lang="en-GB" dirty="0"/>
          </a:p>
          <a:p>
            <a:endParaRPr lang="en-GB" dirty="0"/>
          </a:p>
          <a:p>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Developing dignity </a:t>
            </a:r>
            <a:br>
              <a:rPr lang="en-GB" dirty="0"/>
            </a:br>
            <a:r>
              <a:rPr lang="en-GB" dirty="0"/>
              <a:t>in health and social care</a:t>
            </a:r>
          </a:p>
        </p:txBody>
      </p:sp>
      <p:sp>
        <p:nvSpPr>
          <p:cNvPr id="3" name="Content Placeholder 2"/>
          <p:cNvSpPr>
            <a:spLocks noGrp="1"/>
          </p:cNvSpPr>
          <p:nvPr>
            <p:ph idx="1"/>
          </p:nvPr>
        </p:nvSpPr>
        <p:spPr>
          <a:xfrm>
            <a:off x="457200" y="1600200"/>
            <a:ext cx="8229600" cy="4853136"/>
          </a:xfrm>
        </p:spPr>
        <p:txBody>
          <a:bodyPr>
            <a:normAutofit fontScale="92500" lnSpcReduction="20000"/>
          </a:bodyPr>
          <a:lstStyle/>
          <a:p>
            <a:r>
              <a:rPr lang="en-GB" dirty="0"/>
              <a:t>This returns us to the point that dignity is likely to emerge as an issue when someone, for whatever reason, has reduced capacity to insist on respect for their own sense of dignity</a:t>
            </a:r>
          </a:p>
          <a:p>
            <a:endParaRPr lang="en-GB" dirty="0"/>
          </a:p>
          <a:p>
            <a:r>
              <a:rPr lang="en-GB" dirty="0"/>
              <a:t>Emphasising kindness and dignifying care draws attention to the vulnerability of the cared for</a:t>
            </a:r>
          </a:p>
          <a:p>
            <a:endParaRPr lang="en-GB" dirty="0"/>
          </a:p>
          <a:p>
            <a:r>
              <a:rPr lang="en-GB" dirty="0"/>
              <a:t>But more than this it calls on professionals to go beyond a distant and unengaged professionalism and give of themselves.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Developing dignity </a:t>
            </a:r>
            <a:br>
              <a:rPr lang="en-GB" dirty="0"/>
            </a:br>
            <a:r>
              <a:rPr lang="en-GB" dirty="0"/>
              <a:t>in health and social care</a:t>
            </a:r>
          </a:p>
        </p:txBody>
      </p:sp>
      <p:sp>
        <p:nvSpPr>
          <p:cNvPr id="3" name="Content Placeholder 2"/>
          <p:cNvSpPr>
            <a:spLocks noGrp="1"/>
          </p:cNvSpPr>
          <p:nvPr>
            <p:ph idx="1"/>
          </p:nvPr>
        </p:nvSpPr>
        <p:spPr/>
        <p:txBody>
          <a:bodyPr/>
          <a:lstStyle/>
          <a:p>
            <a:r>
              <a:rPr lang="en-GB" dirty="0"/>
              <a:t>Without offering the opportunity to be more than a passive recipient of acts of care, any care, however well intentioned it is, will never be dignifying.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Developing dignity </a:t>
            </a:r>
            <a:br>
              <a:rPr lang="en-GB" dirty="0"/>
            </a:br>
            <a:r>
              <a:rPr lang="en-GB" dirty="0"/>
              <a:t>in health and social care</a:t>
            </a:r>
          </a:p>
        </p:txBody>
      </p:sp>
      <p:sp>
        <p:nvSpPr>
          <p:cNvPr id="3" name="Content Placeholder 2"/>
          <p:cNvSpPr>
            <a:spLocks noGrp="1"/>
          </p:cNvSpPr>
          <p:nvPr>
            <p:ph idx="1"/>
          </p:nvPr>
        </p:nvSpPr>
        <p:spPr/>
        <p:txBody>
          <a:bodyPr/>
          <a:lstStyle/>
          <a:p>
            <a:r>
              <a:rPr lang="en-GB" dirty="0"/>
              <a:t>To achieve this, workers will need not only respect, kindness and compassion.  Interest, creativity, and liveliness could provide a much stronger focus on the positive possibilities of a person’s life.  Kindness and compassion alone may draw attention primarily to deficits.</a:t>
            </a:r>
          </a:p>
          <a:p>
            <a:endParaRPr lang="en-GB"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 and </a:t>
            </a:r>
            <a:r>
              <a:rPr lang="en-GB" u="sng" dirty="0"/>
              <a:t>bibliography</a:t>
            </a:r>
          </a:p>
        </p:txBody>
      </p:sp>
      <p:sp>
        <p:nvSpPr>
          <p:cNvPr id="3" name="Content Placeholder 2"/>
          <p:cNvSpPr>
            <a:spLocks noGrp="1"/>
          </p:cNvSpPr>
          <p:nvPr>
            <p:ph idx="1"/>
          </p:nvPr>
        </p:nvSpPr>
        <p:spPr>
          <a:xfrm>
            <a:off x="457200" y="1196752"/>
            <a:ext cx="8229600" cy="5256584"/>
          </a:xfrm>
        </p:spPr>
        <p:txBody>
          <a:bodyPr>
            <a:normAutofit fontScale="62500" lnSpcReduction="20000"/>
          </a:bodyPr>
          <a:lstStyle/>
          <a:p>
            <a:r>
              <a:rPr lang="en-US" sz="2400" dirty="0" err="1"/>
              <a:t>Ignatieff</a:t>
            </a:r>
            <a:r>
              <a:rPr lang="en-US" sz="2400" dirty="0"/>
              <a:t>, M (1984) </a:t>
            </a:r>
            <a:r>
              <a:rPr lang="en-US" sz="2400" i="1" dirty="0"/>
              <a:t>The Needs of Strangers</a:t>
            </a:r>
            <a:r>
              <a:rPr lang="en-US" sz="2400" dirty="0"/>
              <a:t> London, </a:t>
            </a:r>
            <a:r>
              <a:rPr lang="en-US" sz="2400" dirty="0" err="1"/>
              <a:t>Chatto</a:t>
            </a:r>
            <a:r>
              <a:rPr lang="en-US" sz="2400" dirty="0"/>
              <a:t> and </a:t>
            </a:r>
            <a:r>
              <a:rPr lang="en-US" sz="2400" dirty="0" err="1"/>
              <a:t>Windus</a:t>
            </a:r>
            <a:endParaRPr lang="en-US" sz="2400" dirty="0"/>
          </a:p>
          <a:p>
            <a:endParaRPr lang="en-US" sz="2400" dirty="0"/>
          </a:p>
          <a:p>
            <a:r>
              <a:rPr lang="en-US" sz="2400" dirty="0"/>
              <a:t>Isaac, G. C. (1996) </a:t>
            </a:r>
            <a:r>
              <a:rPr lang="en-US" sz="2400" i="1" dirty="0"/>
              <a:t>A New Guarantee on Earth: Hannah Arendt on Human Dignity and the Politics of Human Rights </a:t>
            </a:r>
            <a:r>
              <a:rPr lang="en-US" sz="2400" dirty="0"/>
              <a:t>in Am Pol Sci Rev  90: 1 (Mar 1996 pp61-73</a:t>
            </a:r>
          </a:p>
          <a:p>
            <a:endParaRPr lang="en-US" sz="2400" dirty="0"/>
          </a:p>
          <a:p>
            <a:r>
              <a:rPr lang="en-US" sz="2400" dirty="0"/>
              <a:t>McCrudden, C (2008) </a:t>
            </a:r>
            <a:r>
              <a:rPr lang="en-US" sz="2400" i="1" dirty="0"/>
              <a:t>Human Dignity and Judicial Interpretation of Human Rights </a:t>
            </a:r>
            <a:r>
              <a:rPr lang="en-US" sz="2400" dirty="0"/>
              <a:t> in Eur J Internat Law V19 No 4 655-724</a:t>
            </a:r>
          </a:p>
          <a:p>
            <a:endParaRPr lang="en-US" sz="2400" dirty="0"/>
          </a:p>
          <a:p>
            <a:r>
              <a:rPr lang="en-US" sz="2400" dirty="0"/>
              <a:t>MacIntyre, A (1982) </a:t>
            </a:r>
            <a:r>
              <a:rPr lang="en-US" sz="2400" i="1" dirty="0"/>
              <a:t>After Virtue: A Study in Moral Theory</a:t>
            </a:r>
            <a:r>
              <a:rPr lang="en-US" sz="2400" dirty="0"/>
              <a:t> London, Duckworth</a:t>
            </a:r>
          </a:p>
          <a:p>
            <a:endParaRPr lang="en-US" sz="2400" dirty="0"/>
          </a:p>
          <a:p>
            <a:r>
              <a:rPr lang="en-US" sz="2400" u="sng" dirty="0"/>
              <a:t>Nordenfelt, L (ed) (2009) </a:t>
            </a:r>
            <a:r>
              <a:rPr lang="en-US" sz="2400" i="1" u="sng" dirty="0"/>
              <a:t>Dignity in Care for Older People</a:t>
            </a:r>
            <a:r>
              <a:rPr lang="en-US" sz="2400" u="sng" dirty="0"/>
              <a:t> Chichester, Blackwell</a:t>
            </a:r>
          </a:p>
          <a:p>
            <a:endParaRPr lang="en-US" sz="2400" u="sng" dirty="0"/>
          </a:p>
          <a:p>
            <a:r>
              <a:rPr lang="en-US" sz="2400" u="sng" dirty="0"/>
              <a:t>Rosen, M (2012) </a:t>
            </a:r>
            <a:r>
              <a:rPr lang="en-US" sz="2400" i="1" u="sng" dirty="0"/>
              <a:t>Dignity: Its History and Meaning</a:t>
            </a:r>
            <a:r>
              <a:rPr lang="en-US" sz="2400" u="sng" dirty="0"/>
              <a:t>  London, Harvard Universtiy Press</a:t>
            </a:r>
          </a:p>
          <a:p>
            <a:endParaRPr lang="en-US" sz="2400" i="1" dirty="0"/>
          </a:p>
          <a:p>
            <a:r>
              <a:rPr lang="en-US" sz="2400" dirty="0"/>
              <a:t>SCIE (2010) </a:t>
            </a:r>
            <a:r>
              <a:rPr lang="en-US" sz="2400" i="1" dirty="0"/>
              <a:t>Dignity in Care: Care that supports and promotes a person’s self-respect </a:t>
            </a:r>
            <a:r>
              <a:rPr lang="en-US" sz="2400" dirty="0"/>
              <a:t>London, Social Care Institutue for Excellence http://www.scie.org.uk/publications/guides/guide15/index.asp</a:t>
            </a:r>
          </a:p>
          <a:p>
            <a:endParaRPr lang="en-US" sz="2400" dirty="0"/>
          </a:p>
          <a:p>
            <a:r>
              <a:rPr lang="en-US" sz="2400" dirty="0"/>
              <a:t>Williams, B (1973) The idea of equality in Williams, B (1973) </a:t>
            </a:r>
            <a:r>
              <a:rPr lang="en-US" sz="2400" i="1" dirty="0"/>
              <a:t>Problems of the Self</a:t>
            </a:r>
            <a:r>
              <a:rPr lang="en-US" sz="2400" dirty="0"/>
              <a:t>  Cambridge, Cambridge University Press</a:t>
            </a:r>
          </a:p>
          <a:p>
            <a:endParaRPr lang="en-US" sz="2400" dirty="0"/>
          </a:p>
          <a:p>
            <a:r>
              <a:rPr lang="en-US" sz="2400" u="sng" dirty="0"/>
              <a:t>Yeung A. K-Y, and Cohen, D (2011) Within- and Between-Culture Variation: Individual Differencese and the Cultural Logics of Honor, Face and Dignity Cultures </a:t>
            </a:r>
            <a:r>
              <a:rPr lang="en-US" sz="2400" i="1" u="sng" dirty="0"/>
              <a:t>J Personality and Soicial Psychology </a:t>
            </a:r>
            <a:r>
              <a:rPr lang="en-US" sz="2400" u="sng" dirty="0"/>
              <a:t>Vol 100 (No3) 507-526</a:t>
            </a:r>
            <a:endParaRPr lang="en-GB" sz="2400"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Aims</a:t>
            </a:r>
          </a:p>
        </p:txBody>
      </p:sp>
      <p:sp>
        <p:nvSpPr>
          <p:cNvPr id="3" name="Content Placeholder 2"/>
          <p:cNvSpPr>
            <a:spLocks noGrp="1"/>
          </p:cNvSpPr>
          <p:nvPr>
            <p:ph idx="1"/>
          </p:nvPr>
        </p:nvSpPr>
        <p:spPr>
          <a:xfrm>
            <a:off x="457200" y="1600200"/>
            <a:ext cx="8229600" cy="4781128"/>
          </a:xfrm>
        </p:spPr>
        <p:txBody>
          <a:bodyPr>
            <a:normAutofit/>
          </a:bodyPr>
          <a:lstStyle/>
          <a:p>
            <a:r>
              <a:rPr lang="en-GB" dirty="0"/>
              <a:t>To set out some ideas about how the concept can be understood - particularly through how it is used</a:t>
            </a:r>
          </a:p>
          <a:p>
            <a:pPr>
              <a:buNone/>
            </a:pPr>
            <a:endParaRPr lang="en-GB" sz="2400" dirty="0"/>
          </a:p>
          <a:p>
            <a:r>
              <a:rPr lang="en-GB" dirty="0"/>
              <a:t>To consider its strengths and limitations in thinking about how failures and abuses in practice can be addressed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Three views of dignity</a:t>
            </a:r>
          </a:p>
        </p:txBody>
      </p:sp>
      <p:sp>
        <p:nvSpPr>
          <p:cNvPr id="3" name="Content Placeholder 2"/>
          <p:cNvSpPr>
            <a:spLocks noGrp="1"/>
          </p:cNvSpPr>
          <p:nvPr>
            <p:ph idx="1"/>
          </p:nvPr>
        </p:nvSpPr>
        <p:spPr/>
        <p:txBody>
          <a:bodyPr/>
          <a:lstStyle/>
          <a:p>
            <a:r>
              <a:rPr lang="en-GB" dirty="0"/>
              <a:t>Of all - as something shared equally by human beings as such</a:t>
            </a:r>
          </a:p>
          <a:p>
            <a:pPr>
              <a:buNone/>
            </a:pPr>
            <a:endParaRPr lang="en-GB" dirty="0"/>
          </a:p>
          <a:p>
            <a:r>
              <a:rPr lang="en-GB" dirty="0"/>
              <a:t>Of each - as something associated with a particular status or rank</a:t>
            </a:r>
          </a:p>
          <a:p>
            <a:pPr>
              <a:buNone/>
            </a:pPr>
            <a:endParaRPr lang="en-GB" dirty="0"/>
          </a:p>
          <a:p>
            <a:r>
              <a:rPr lang="en-GB" dirty="0"/>
              <a:t>Of a community - as something which marks out how we think of ourselves collectively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all</a:t>
            </a:r>
          </a:p>
        </p:txBody>
      </p:sp>
      <p:sp>
        <p:nvSpPr>
          <p:cNvPr id="3" name="Content Placeholder 2"/>
          <p:cNvSpPr>
            <a:spLocks noGrp="1"/>
          </p:cNvSpPr>
          <p:nvPr>
            <p:ph idx="1"/>
          </p:nvPr>
        </p:nvSpPr>
        <p:spPr/>
        <p:txBody>
          <a:bodyPr>
            <a:normAutofit fontScale="92500" lnSpcReduction="20000"/>
          </a:bodyPr>
          <a:lstStyle/>
          <a:p>
            <a:r>
              <a:rPr lang="en-GB" dirty="0"/>
              <a:t>In the West we are much more likely to acknowledge concern with the dignity of all, than the dignity of each</a:t>
            </a:r>
          </a:p>
          <a:p>
            <a:endParaRPr lang="en-GB" dirty="0"/>
          </a:p>
          <a:p>
            <a:r>
              <a:rPr lang="en-GB" dirty="0"/>
              <a:t>Written into the Universal Declaration of Human Rights as the basis for asserting them, but is unexplored:</a:t>
            </a:r>
          </a:p>
          <a:p>
            <a:pPr>
              <a:buNone/>
            </a:pPr>
            <a:r>
              <a:rPr lang="en-GB" dirty="0"/>
              <a:t>	‘All human beings are born free, equal in dignity and human rights.  They are endowed with reason and conscience and should act towards one another in a spirit of brotherhood’ </a:t>
            </a:r>
            <a:r>
              <a:rPr lang="en-GB" sz="1200" dirty="0"/>
              <a:t>(UN 1948: Article 1)</a:t>
            </a:r>
            <a:endParaRPr lang="en-GB" dirty="0"/>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each</a:t>
            </a:r>
          </a:p>
        </p:txBody>
      </p:sp>
      <p:sp>
        <p:nvSpPr>
          <p:cNvPr id="3" name="Content Placeholder 2"/>
          <p:cNvSpPr>
            <a:spLocks noGrp="1"/>
          </p:cNvSpPr>
          <p:nvPr>
            <p:ph idx="1"/>
          </p:nvPr>
        </p:nvSpPr>
        <p:spPr>
          <a:xfrm>
            <a:off x="457200" y="1600200"/>
            <a:ext cx="8229600" cy="4925144"/>
          </a:xfrm>
        </p:spPr>
        <p:txBody>
          <a:bodyPr>
            <a:normAutofit fontScale="92500" lnSpcReduction="20000"/>
          </a:bodyPr>
          <a:lstStyle/>
          <a:p>
            <a:r>
              <a:rPr lang="en-GB" dirty="0"/>
              <a:t>Dignity of each entails hierarchy and differential status – the assertion of inequality rather than equality</a:t>
            </a:r>
          </a:p>
          <a:p>
            <a:endParaRPr lang="en-GB" dirty="0"/>
          </a:p>
          <a:p>
            <a:r>
              <a:rPr lang="en-GB" dirty="0"/>
              <a:t>If we are prepared to acknowledge a sense of our own status, rank and honour we will usually accept that not everyone will see it in the same way  (Eg position in a professional hierarchy)</a:t>
            </a:r>
          </a:p>
          <a:p>
            <a:endParaRPr lang="en-GB" dirty="0"/>
          </a:p>
          <a:p>
            <a:r>
              <a:rPr lang="en-GB" dirty="0"/>
              <a:t>Too public assertions of status and rank provoke at best mixed reactions (eg academic dress)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dignity of a community</a:t>
            </a:r>
          </a:p>
        </p:txBody>
      </p:sp>
      <p:sp>
        <p:nvSpPr>
          <p:cNvPr id="3" name="Content Placeholder 2"/>
          <p:cNvSpPr>
            <a:spLocks noGrp="1"/>
          </p:cNvSpPr>
          <p:nvPr>
            <p:ph idx="1"/>
          </p:nvPr>
        </p:nvSpPr>
        <p:spPr/>
        <p:txBody>
          <a:bodyPr>
            <a:normAutofit/>
          </a:bodyPr>
          <a:lstStyle/>
          <a:p>
            <a:pPr>
              <a:buNone/>
            </a:pPr>
            <a:r>
              <a:rPr lang="en-GB" dirty="0"/>
              <a:t>	Examples</a:t>
            </a:r>
          </a:p>
          <a:p>
            <a:pPr>
              <a:buNone/>
            </a:pPr>
            <a:endParaRPr lang="en-GB" dirty="0"/>
          </a:p>
          <a:p>
            <a:r>
              <a:rPr lang="en-GB" dirty="0"/>
              <a:t>Ranking between professions</a:t>
            </a:r>
          </a:p>
          <a:p>
            <a:endParaRPr lang="en-GB" dirty="0"/>
          </a:p>
          <a:p>
            <a:r>
              <a:rPr lang="en-GB" dirty="0"/>
              <a:t>Dress indicative of religious community</a:t>
            </a:r>
          </a:p>
          <a:p>
            <a:endParaRPr lang="en-GB" dirty="0"/>
          </a:p>
          <a:p>
            <a:r>
              <a:rPr lang="en-GB" dirty="0"/>
              <a:t>Dignity of an office rather than a person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E6D4CCBEA15444DA8D2EEC975615D5D" ma:contentTypeVersion="12" ma:contentTypeDescription="Create a new document." ma:contentTypeScope="" ma:versionID="c0fda65fa732fe0524ed047c9c3309c6">
  <xsd:schema xmlns:xsd="http://www.w3.org/2001/XMLSchema" xmlns:xs="http://www.w3.org/2001/XMLSchema" xmlns:p="http://schemas.microsoft.com/office/2006/metadata/properties" xmlns:ns3="d3736444-8fca-4c11-8dc8-8865c49873b8" xmlns:ns4="ca7f06e8-4059-4c8a-b971-bd0f6d05e0de" targetNamespace="http://schemas.microsoft.com/office/2006/metadata/properties" ma:root="true" ma:fieldsID="6e487ba4dfdda248f02c469938358cb6" ns3:_="" ns4:_="">
    <xsd:import namespace="d3736444-8fca-4c11-8dc8-8865c49873b8"/>
    <xsd:import namespace="ca7f06e8-4059-4c8a-b971-bd0f6d05e0d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36444-8fca-4c11-8dc8-8865c49873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7f06e8-4059-4c8a-b971-bd0f6d05e0d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C94A64-CA79-4A26-8EAC-1AB9BA8B8E5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a7f06e8-4059-4c8a-b971-bd0f6d05e0de"/>
    <ds:schemaRef ds:uri="d3736444-8fca-4c11-8dc8-8865c49873b8"/>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73435EB8-7C92-4EE7-8003-D0E5EE6DC2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36444-8fca-4c11-8dc8-8865c49873b8"/>
    <ds:schemaRef ds:uri="ca7f06e8-4059-4c8a-b971-bd0f6d05e0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55D132-5D7A-457B-B0F0-50DEA33882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769</TotalTime>
  <Words>3463</Words>
  <Application>Microsoft Office PowerPoint</Application>
  <PresentationFormat>On-screen Show (4:3)</PresentationFormat>
  <Paragraphs>278</Paragraphs>
  <Slides>43</Slides>
  <Notes>20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43</vt:i4>
      </vt:variant>
    </vt:vector>
  </HeadingPairs>
  <TitlesOfParts>
    <vt:vector size="46" baseType="lpstr">
      <vt:lpstr>Arial</vt:lpstr>
      <vt:lpstr>Calibri</vt:lpstr>
      <vt:lpstr>Office Theme</vt:lpstr>
      <vt:lpstr>Three views of dignity</vt:lpstr>
      <vt:lpstr>How I got here</vt:lpstr>
      <vt:lpstr>Appeals to dignity in health and social care</vt:lpstr>
      <vt:lpstr>Defining dignity</vt:lpstr>
      <vt:lpstr>Aims</vt:lpstr>
      <vt:lpstr>Three views of dignity</vt:lpstr>
      <vt:lpstr>The dignity of all</vt:lpstr>
      <vt:lpstr>The dignity of each</vt:lpstr>
      <vt:lpstr>The dignity of a community</vt:lpstr>
      <vt:lpstr>An account of dignity and its uses </vt:lpstr>
      <vt:lpstr>An account of dignity and its uses </vt:lpstr>
      <vt:lpstr>An account of dignity and its uses </vt:lpstr>
      <vt:lpstr>An account of dignity and its uses </vt:lpstr>
      <vt:lpstr>An account of dignity and its uses </vt:lpstr>
      <vt:lpstr>Dignity in health and social care </vt:lpstr>
      <vt:lpstr>Dignity in health and social care </vt:lpstr>
      <vt:lpstr>The dignity of all</vt:lpstr>
      <vt:lpstr>The problem of human rights</vt:lpstr>
      <vt:lpstr>The dignity of all</vt:lpstr>
      <vt:lpstr>The dignity of each and of all</vt:lpstr>
      <vt:lpstr>The dignity of each and of all</vt:lpstr>
      <vt:lpstr>The dignity of each and of all</vt:lpstr>
      <vt:lpstr>The dignity of each</vt:lpstr>
      <vt:lpstr>The dignity of all</vt:lpstr>
      <vt:lpstr>The dignity of all</vt:lpstr>
      <vt:lpstr>The dignity of all</vt:lpstr>
      <vt:lpstr>Dignity and respect for persons</vt:lpstr>
      <vt:lpstr>Dignity and respect for persons</vt:lpstr>
      <vt:lpstr>Dignity and respect for persons</vt:lpstr>
      <vt:lpstr>The dignity of all</vt:lpstr>
      <vt:lpstr>The dignity of all</vt:lpstr>
      <vt:lpstr>The dignity of all</vt:lpstr>
      <vt:lpstr>Thinking beyond dignity  in health and social care</vt:lpstr>
      <vt:lpstr>The dignity of all</vt:lpstr>
      <vt:lpstr>The dignity of all and of each</vt:lpstr>
      <vt:lpstr>Developing dignity </vt:lpstr>
      <vt:lpstr>Developing dignity  in health and social care</vt:lpstr>
      <vt:lpstr>Developing dignity  and the limits of respect</vt:lpstr>
      <vt:lpstr>Dignity, vulnerability and kindness</vt:lpstr>
      <vt:lpstr>Developing dignity  in health and social care</vt:lpstr>
      <vt:lpstr>Developing dignity  in health and social care</vt:lpstr>
      <vt:lpstr>Developing dignity  in health and social care</vt:lpstr>
      <vt:lpstr>References and bibliography</vt:lpstr>
    </vt:vector>
  </TitlesOfParts>
  <Company>University of the West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Three views of dignity</dc:title>
  <dc:creator>Adrian Vatcher</dc:creator>
  <cp:lastModifiedBy>Key Blazier</cp:lastModifiedBy>
  <cp:revision>83</cp:revision>
  <dcterms:created xsi:type="dcterms:W3CDTF">2011-10-18T08:59:53Z</dcterms:created>
  <dcterms:modified xsi:type="dcterms:W3CDTF">2020-11-05T17:04:00Z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0x0101009E6D4CCBEA15444DA8D2EEC975615D5D</vt:lpwstr>
  </property>
</Properties>
</file>