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5"/>
  </p:notesMasterIdLst>
  <p:handoutMasterIdLst>
    <p:handoutMasterId r:id="rId16"/>
  </p:handoutMasterIdLst>
  <p:sldIdLst>
    <p:sldId id="259" r:id="rId5"/>
    <p:sldId id="261" r:id="rId6"/>
    <p:sldId id="258" r:id="rId7"/>
    <p:sldId id="269" r:id="rId8"/>
    <p:sldId id="266" r:id="rId9"/>
    <p:sldId id="265" r:id="rId10"/>
    <p:sldId id="267" r:id="rId11"/>
    <p:sldId id="270" r:id="rId12"/>
    <p:sldId id="268" r:id="rId13"/>
    <p:sldId id="260" r:id="rId14"/>
  </p:sldIdLst>
  <p:sldSz cx="12192000" cy="6858000"/>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343" autoAdjust="0"/>
  </p:normalViewPr>
  <p:slideViewPr>
    <p:cSldViewPr snapToGrid="0">
      <p:cViewPr varScale="1">
        <p:scale>
          <a:sx n="108" d="100"/>
          <a:sy n="108" d="100"/>
        </p:scale>
        <p:origin x="426" y="102"/>
      </p:cViewPr>
      <p:guideLst/>
    </p:cSldViewPr>
  </p:slideViewPr>
  <p:outlineViewPr>
    <p:cViewPr>
      <p:scale>
        <a:sx n="33" d="100"/>
        <a:sy n="33" d="100"/>
      </p:scale>
      <p:origin x="0" y="-9084"/>
    </p:cViewPr>
  </p:outlineViewPr>
  <p:notesTextViewPr>
    <p:cViewPr>
      <p:scale>
        <a:sx n="1" d="1"/>
        <a:sy n="1" d="1"/>
      </p:scale>
      <p:origin x="0" y="0"/>
    </p:cViewPr>
  </p:notesTextViewPr>
  <p:sorterViewPr>
    <p:cViewPr>
      <p:scale>
        <a:sx n="100" d="100"/>
        <a:sy n="100" d="100"/>
      </p:scale>
      <p:origin x="0" y="-1032"/>
    </p:cViewPr>
  </p:sorterViewPr>
  <p:notesViewPr>
    <p:cSldViewPr snapToGrid="0">
      <p:cViewPr varScale="1">
        <p:scale>
          <a:sx n="56" d="100"/>
          <a:sy n="56" d="100"/>
        </p:scale>
        <p:origin x="285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5348"/>
          </a:xfrm>
          <a:prstGeom prst="rect">
            <a:avLst/>
          </a:prstGeom>
        </p:spPr>
        <p:txBody>
          <a:bodyPr vert="horz" lIns="91440" tIns="45720" rIns="91440" bIns="45720" rtlCol="0"/>
          <a:lstStyle>
            <a:lvl1pPr algn="r">
              <a:defRPr sz="1200"/>
            </a:lvl1pPr>
          </a:lstStyle>
          <a:p>
            <a:fld id="{25CD4739-E140-4164-B5C8-8E9BF1D68F50}" type="datetimeFigureOut">
              <a:rPr lang="en-GB" smtClean="0"/>
              <a:t>05/11/2020</a:t>
            </a:fld>
            <a:endParaRPr lang="en-GB"/>
          </a:p>
        </p:txBody>
      </p:sp>
      <p:sp>
        <p:nvSpPr>
          <p:cNvPr id="4" name="Footer Placeholder 3"/>
          <p:cNvSpPr>
            <a:spLocks noGrp="1"/>
          </p:cNvSpPr>
          <p:nvPr>
            <p:ph type="ftr" sz="quarter" idx="2"/>
          </p:nvPr>
        </p:nvSpPr>
        <p:spPr>
          <a:xfrm>
            <a:off x="0" y="9377317"/>
            <a:ext cx="2945659" cy="49534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377317"/>
            <a:ext cx="2945659" cy="495347"/>
          </a:xfrm>
          <a:prstGeom prst="rect">
            <a:avLst/>
          </a:prstGeom>
        </p:spPr>
        <p:txBody>
          <a:bodyPr vert="horz" lIns="91440" tIns="45720" rIns="91440" bIns="45720" rtlCol="0" anchor="b"/>
          <a:lstStyle>
            <a:lvl1pPr algn="r">
              <a:defRPr sz="1200"/>
            </a:lvl1pPr>
          </a:lstStyle>
          <a:p>
            <a:fld id="{B4D3026E-7224-422E-A836-EB33635E1F69}" type="slidenum">
              <a:rPr lang="en-GB" smtClean="0"/>
              <a:t>‹#›</a:t>
            </a:fld>
            <a:endParaRPr lang="en-GB"/>
          </a:p>
        </p:txBody>
      </p:sp>
    </p:spTree>
    <p:extLst>
      <p:ext uri="{BB962C8B-B14F-4D97-AF65-F5344CB8AC3E}">
        <p14:creationId xmlns:p14="http://schemas.microsoft.com/office/powerpoint/2010/main" val="13806241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7BAC4E70-655D-4A01-87D7-727F55AC8299}" type="datetimeFigureOut">
              <a:rPr lang="en-GB" smtClean="0"/>
              <a:t>05/11/2020</a:t>
            </a:fld>
            <a:endParaRPr lang="en-GB"/>
          </a:p>
        </p:txBody>
      </p:sp>
      <p:sp>
        <p:nvSpPr>
          <p:cNvPr id="4" name="Slide Image Placeholder 3"/>
          <p:cNvSpPr>
            <a:spLocks noGrp="1" noRot="1" noChangeAspect="1"/>
          </p:cNvSpPr>
          <p:nvPr>
            <p:ph type="sldImg" idx="2"/>
          </p:nvPr>
        </p:nvSpPr>
        <p:spPr>
          <a:xfrm>
            <a:off x="438150" y="1233488"/>
            <a:ext cx="5921375" cy="3332162"/>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17"/>
            <a:ext cx="2945659" cy="49534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377317"/>
            <a:ext cx="2945659" cy="495347"/>
          </a:xfrm>
          <a:prstGeom prst="rect">
            <a:avLst/>
          </a:prstGeom>
        </p:spPr>
        <p:txBody>
          <a:bodyPr vert="horz" lIns="91440" tIns="45720" rIns="91440" bIns="45720" rtlCol="0" anchor="b"/>
          <a:lstStyle>
            <a:lvl1pPr algn="r">
              <a:defRPr sz="1200"/>
            </a:lvl1pPr>
          </a:lstStyle>
          <a:p>
            <a:fld id="{9F0184FA-7728-4EEF-824F-458AD80FE278}" type="slidenum">
              <a:rPr lang="en-GB" smtClean="0"/>
              <a:t>‹#›</a:t>
            </a:fld>
            <a:endParaRPr lang="en-GB"/>
          </a:p>
        </p:txBody>
      </p:sp>
    </p:spTree>
    <p:extLst>
      <p:ext uri="{BB962C8B-B14F-4D97-AF65-F5344CB8AC3E}">
        <p14:creationId xmlns:p14="http://schemas.microsoft.com/office/powerpoint/2010/main" val="1516262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9F0184FA-7728-4EEF-824F-458AD80FE278}" type="slidenum">
              <a:rPr lang="en-GB" smtClean="0"/>
              <a:t>9</a:t>
            </a:fld>
            <a:endParaRPr lang="en-GB"/>
          </a:p>
        </p:txBody>
      </p:sp>
    </p:spTree>
    <p:extLst>
      <p:ext uri="{BB962C8B-B14F-4D97-AF65-F5344CB8AC3E}">
        <p14:creationId xmlns:p14="http://schemas.microsoft.com/office/powerpoint/2010/main" val="2244390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11/5/2020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11/5/2020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11/5/2020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Aga.Kowalska@uwe.ac.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Inclusion versus Integration. Mainstreaming ASD. </a:t>
            </a:r>
          </a:p>
        </p:txBody>
      </p:sp>
      <p:sp>
        <p:nvSpPr>
          <p:cNvPr id="3" name="Subtitle 2"/>
          <p:cNvSpPr>
            <a:spLocks noGrp="1"/>
          </p:cNvSpPr>
          <p:nvPr>
            <p:ph type="subTitle" idx="1"/>
          </p:nvPr>
        </p:nvSpPr>
        <p:spPr>
          <a:xfrm>
            <a:off x="810001" y="5280847"/>
            <a:ext cx="10572000" cy="1315896"/>
          </a:xfrm>
        </p:spPr>
        <p:txBody>
          <a:bodyPr>
            <a:normAutofit fontScale="92500" lnSpcReduction="10000"/>
          </a:bodyPr>
          <a:lstStyle/>
          <a:p>
            <a:r>
              <a:rPr lang="en-GB" dirty="0"/>
              <a:t>   </a:t>
            </a:r>
            <a:r>
              <a:rPr lang="en-GB" sz="2400" b="1" u="sng" dirty="0">
                <a:solidFill>
                  <a:srgbClr val="FFFF00"/>
                </a:solidFill>
              </a:rPr>
              <a:t>Aga Kowalska</a:t>
            </a:r>
          </a:p>
          <a:p>
            <a:r>
              <a:rPr lang="en-GB" sz="2400" b="1" dirty="0">
                <a:solidFill>
                  <a:srgbClr val="FFFF00"/>
                </a:solidFill>
              </a:rPr>
              <a:t>  </a:t>
            </a:r>
            <a:r>
              <a:rPr lang="en-GB" sz="2400" b="1" u="sng" dirty="0">
                <a:solidFill>
                  <a:srgbClr val="FFFF00"/>
                </a:solidFill>
              </a:rPr>
              <a:t>University of the West of England</a:t>
            </a:r>
          </a:p>
          <a:p>
            <a:r>
              <a:rPr lang="en-GB" sz="2400" b="1" u="sng" dirty="0">
                <a:solidFill>
                  <a:srgbClr val="FFFF00"/>
                </a:solidFill>
                <a:hlinkClick r:id="rId2"/>
              </a:rPr>
              <a:t>  Aga.Kowalska@uwe.ac.uk</a:t>
            </a:r>
            <a:endParaRPr lang="en-GB" sz="2400" b="1" u="sng" dirty="0">
              <a:solidFill>
                <a:srgbClr val="FFFF00"/>
              </a:solidFill>
            </a:endParaRPr>
          </a:p>
        </p:txBody>
      </p:sp>
      <p:pic>
        <p:nvPicPr>
          <p:cNvPr id="4" name="Picture 3"/>
          <p:cNvPicPr>
            <a:picLocks noChangeAspect="1"/>
          </p:cNvPicPr>
          <p:nvPr/>
        </p:nvPicPr>
        <p:blipFill>
          <a:blip r:embed="rId3"/>
          <a:stretch>
            <a:fillRect/>
          </a:stretch>
        </p:blipFill>
        <p:spPr>
          <a:xfrm>
            <a:off x="9015748" y="627687"/>
            <a:ext cx="2060627" cy="1012024"/>
          </a:xfrm>
          <a:prstGeom prst="rect">
            <a:avLst/>
          </a:prstGeom>
        </p:spPr>
      </p:pic>
    </p:spTree>
    <p:extLst>
      <p:ext uri="{BB962C8B-B14F-4D97-AF65-F5344CB8AC3E}">
        <p14:creationId xmlns:p14="http://schemas.microsoft.com/office/powerpoint/2010/main" val="427527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766300" y="301927"/>
            <a:ext cx="2060627" cy="1012024"/>
          </a:xfrm>
          <a:prstGeom prst="rect">
            <a:avLst/>
          </a:prstGeom>
        </p:spPr>
      </p:pic>
      <p:sp>
        <p:nvSpPr>
          <p:cNvPr id="2" name="Title 1"/>
          <p:cNvSpPr>
            <a:spLocks noGrp="1"/>
          </p:cNvSpPr>
          <p:nvPr>
            <p:ph type="title"/>
          </p:nvPr>
        </p:nvSpPr>
        <p:spPr/>
        <p:txBody>
          <a:bodyPr/>
          <a:lstStyle/>
          <a:p>
            <a:r>
              <a:rPr lang="en-GB" dirty="0"/>
              <a:t>Is full-inclusion a possibility, at all? </a:t>
            </a:r>
          </a:p>
        </p:txBody>
      </p:sp>
      <p:sp>
        <p:nvSpPr>
          <p:cNvPr id="3" name="Content Placeholder 2"/>
          <p:cNvSpPr>
            <a:spLocks noGrp="1"/>
          </p:cNvSpPr>
          <p:nvPr>
            <p:ph idx="1"/>
          </p:nvPr>
        </p:nvSpPr>
        <p:spPr/>
        <p:txBody>
          <a:bodyPr>
            <a:normAutofit/>
          </a:bodyPr>
          <a:lstStyle/>
          <a:p>
            <a:r>
              <a:rPr lang="en-GB" sz="2400" b="1" dirty="0"/>
              <a:t>“Requiring schools to compete as if they are supermarket chains treats children as commodities and leads to pressure on schools to select their intake and increase pupil exclusions,” said Kevin Courtney, joint general secretary of the National Education Union (Guardian). </a:t>
            </a:r>
          </a:p>
        </p:txBody>
      </p:sp>
    </p:spTree>
    <p:extLst>
      <p:ext uri="{BB962C8B-B14F-4D97-AF65-F5344CB8AC3E}">
        <p14:creationId xmlns:p14="http://schemas.microsoft.com/office/powerpoint/2010/main" val="38184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Inclusion ‘vs’ Integration? </a:t>
            </a:r>
          </a:p>
        </p:txBody>
      </p:sp>
      <p:sp>
        <p:nvSpPr>
          <p:cNvPr id="3" name="Content Placeholder 2"/>
          <p:cNvSpPr>
            <a:spLocks noGrp="1"/>
          </p:cNvSpPr>
          <p:nvPr>
            <p:ph sz="half" idx="1"/>
          </p:nvPr>
        </p:nvSpPr>
        <p:spPr/>
        <p:txBody>
          <a:bodyPr>
            <a:normAutofit fontScale="85000" lnSpcReduction="10000"/>
          </a:bodyPr>
          <a:lstStyle/>
          <a:p>
            <a:r>
              <a:rPr lang="en-GB" b="1" u="sng" dirty="0">
                <a:solidFill>
                  <a:srgbClr val="FFFF00"/>
                </a:solidFill>
              </a:rPr>
              <a:t>Inclusion</a:t>
            </a:r>
            <a:r>
              <a:rPr lang="en-GB" dirty="0"/>
              <a:t> (Loxley, 2001)</a:t>
            </a:r>
          </a:p>
          <a:p>
            <a:r>
              <a:rPr lang="en-GB" dirty="0"/>
              <a:t>For the inclusion agenda, the problem is </a:t>
            </a:r>
            <a:r>
              <a:rPr lang="en-GB"/>
              <a:t>understood as an </a:t>
            </a:r>
            <a:r>
              <a:rPr lang="en-GB" dirty="0"/>
              <a:t>excluding social context</a:t>
            </a:r>
          </a:p>
          <a:p>
            <a:r>
              <a:rPr lang="en-GB" dirty="0"/>
              <a:t>An ongoing, never ended process</a:t>
            </a:r>
          </a:p>
          <a:p>
            <a:r>
              <a:rPr lang="en-GB" dirty="0"/>
              <a:t> Collective sense of belonging </a:t>
            </a:r>
          </a:p>
          <a:p>
            <a:r>
              <a:rPr lang="en-GB" dirty="0"/>
              <a:t>Equal opportunities to participate in social and professional arenas of life</a:t>
            </a:r>
          </a:p>
          <a:p>
            <a:r>
              <a:rPr lang="en-GB" dirty="0"/>
              <a:t>Removal of the physical, psychological and social barriers to a fully-fledged participation in life</a:t>
            </a:r>
          </a:p>
          <a:p>
            <a:r>
              <a:rPr lang="en-GB" dirty="0"/>
              <a:t>Successful inclusion depends on the ongoing adjustments provided by a mainstream setting to meet the needs of a child</a:t>
            </a:r>
          </a:p>
        </p:txBody>
      </p:sp>
      <p:sp>
        <p:nvSpPr>
          <p:cNvPr id="4" name="Content Placeholder 3"/>
          <p:cNvSpPr>
            <a:spLocks noGrp="1"/>
          </p:cNvSpPr>
          <p:nvPr>
            <p:ph sz="half" idx="2"/>
          </p:nvPr>
        </p:nvSpPr>
        <p:spPr/>
        <p:txBody>
          <a:bodyPr>
            <a:normAutofit fontScale="85000" lnSpcReduction="10000"/>
          </a:bodyPr>
          <a:lstStyle/>
          <a:p>
            <a:r>
              <a:rPr lang="en-GB" b="1" u="sng" dirty="0">
                <a:solidFill>
                  <a:srgbClr val="FFFF00"/>
                </a:solidFill>
              </a:rPr>
              <a:t>Integration</a:t>
            </a:r>
            <a:r>
              <a:rPr lang="en-GB" dirty="0"/>
              <a:t> (Warnock Report, 1978).</a:t>
            </a:r>
          </a:p>
          <a:p>
            <a:r>
              <a:rPr lang="en-GB" dirty="0"/>
              <a:t>For the integration agenda, the problem is understood as the ‘non-fitting’ child</a:t>
            </a:r>
          </a:p>
          <a:p>
            <a:r>
              <a:rPr lang="en-GB" dirty="0"/>
              <a:t>Physical placement of a child in a mainstream setting </a:t>
            </a:r>
          </a:p>
          <a:p>
            <a:r>
              <a:rPr lang="en-GB" dirty="0"/>
              <a:t>Exposure of SEN children to social interaction </a:t>
            </a:r>
          </a:p>
          <a:p>
            <a:r>
              <a:rPr lang="en-GB" dirty="0"/>
              <a:t>Practical measures associated with participation in selective activities </a:t>
            </a:r>
          </a:p>
          <a:p>
            <a:r>
              <a:rPr lang="en-GB" dirty="0"/>
              <a:t>Placing in less restrictive environments </a:t>
            </a:r>
          </a:p>
          <a:p>
            <a:r>
              <a:rPr lang="en-GB" dirty="0"/>
              <a:t>Successful integration depends on children’s capacity to </a:t>
            </a:r>
            <a:r>
              <a:rPr lang="en-GB" b="1" u="sng" dirty="0"/>
              <a:t>fit in </a:t>
            </a:r>
            <a:r>
              <a:rPr lang="en-GB" dirty="0"/>
              <a:t>within a mainstream context</a:t>
            </a:r>
          </a:p>
        </p:txBody>
      </p:sp>
      <p:pic>
        <p:nvPicPr>
          <p:cNvPr id="5" name="Picture 4"/>
          <p:cNvPicPr>
            <a:picLocks noChangeAspect="1"/>
          </p:cNvPicPr>
          <p:nvPr/>
        </p:nvPicPr>
        <p:blipFill>
          <a:blip r:embed="rId2"/>
          <a:stretch>
            <a:fillRect/>
          </a:stretch>
        </p:blipFill>
        <p:spPr>
          <a:xfrm>
            <a:off x="9955186" y="301927"/>
            <a:ext cx="2060627" cy="1012024"/>
          </a:xfrm>
          <a:prstGeom prst="rect">
            <a:avLst/>
          </a:prstGeom>
        </p:spPr>
      </p:pic>
    </p:spTree>
    <p:extLst>
      <p:ext uri="{BB962C8B-B14F-4D97-AF65-F5344CB8AC3E}">
        <p14:creationId xmlns:p14="http://schemas.microsoft.com/office/powerpoint/2010/main" val="2418628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906000" y="301927"/>
            <a:ext cx="2060627" cy="1012024"/>
          </a:xfrm>
          <a:prstGeom prst="rect">
            <a:avLst/>
          </a:prstGeom>
        </p:spPr>
      </p:pic>
      <p:sp>
        <p:nvSpPr>
          <p:cNvPr id="2" name="Title 1"/>
          <p:cNvSpPr>
            <a:spLocks noGrp="1"/>
          </p:cNvSpPr>
          <p:nvPr>
            <p:ph type="title"/>
          </p:nvPr>
        </p:nvSpPr>
        <p:spPr/>
        <p:txBody>
          <a:bodyPr/>
          <a:lstStyle/>
          <a:p>
            <a:r>
              <a:rPr lang="en-GB" dirty="0"/>
              <a:t>The benefits of inclusive practices. </a:t>
            </a:r>
          </a:p>
        </p:txBody>
      </p:sp>
      <p:sp>
        <p:nvSpPr>
          <p:cNvPr id="3" name="Content Placeholder 2"/>
          <p:cNvSpPr>
            <a:spLocks noGrp="1"/>
          </p:cNvSpPr>
          <p:nvPr>
            <p:ph idx="1"/>
          </p:nvPr>
        </p:nvSpPr>
        <p:spPr/>
        <p:txBody>
          <a:bodyPr/>
          <a:lstStyle/>
          <a:p>
            <a:pPr>
              <a:spcBef>
                <a:spcPts val="0"/>
              </a:spcBef>
            </a:pPr>
            <a:r>
              <a:rPr lang="en-GB" dirty="0"/>
              <a:t>‘ Advocates of inclusive education argue that the social inclusion of students with SEN increases when they are educated with typically developing peers’ (De </a:t>
            </a:r>
            <a:r>
              <a:rPr lang="en-GB" dirty="0" err="1"/>
              <a:t>Leeuw</a:t>
            </a:r>
            <a:r>
              <a:rPr lang="en-GB" dirty="0"/>
              <a:t>, R.R, at al, 2018). </a:t>
            </a:r>
          </a:p>
          <a:p>
            <a:pPr>
              <a:spcBef>
                <a:spcPts val="0"/>
              </a:spcBef>
            </a:pPr>
            <a:r>
              <a:rPr lang="en-GB" dirty="0"/>
              <a:t>The ‘normalisation’ of a ‘difference’. </a:t>
            </a:r>
          </a:p>
          <a:p>
            <a:pPr>
              <a:spcBef>
                <a:spcPts val="0"/>
              </a:spcBef>
            </a:pPr>
            <a:r>
              <a:rPr lang="en-GB" b="1" u="sng" dirty="0"/>
              <a:t>Words matter! </a:t>
            </a:r>
            <a:r>
              <a:rPr lang="en-GB" dirty="0"/>
              <a:t>The key stakeholders responsible for inclusive education, policy and practice must embrace inclusive language. These policies have a direct influence on students’ everyday lives. </a:t>
            </a:r>
          </a:p>
          <a:p>
            <a:pPr>
              <a:spcBef>
                <a:spcPts val="0"/>
              </a:spcBef>
            </a:pPr>
            <a:endParaRPr lang="en-GB" dirty="0"/>
          </a:p>
          <a:p>
            <a:pPr>
              <a:spcBef>
                <a:spcPts val="0"/>
              </a:spcBef>
            </a:pPr>
            <a:r>
              <a:rPr lang="en-GB" dirty="0"/>
              <a:t>Inclusive education – reciprocal relationships, interactions and mutually shared awareness of needs, impact and understandings. </a:t>
            </a:r>
          </a:p>
        </p:txBody>
      </p:sp>
    </p:spTree>
    <p:extLst>
      <p:ext uri="{BB962C8B-B14F-4D97-AF65-F5344CB8AC3E}">
        <p14:creationId xmlns:p14="http://schemas.microsoft.com/office/powerpoint/2010/main" val="1104942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Students with ASD and their </a:t>
            </a:r>
            <a:br>
              <a:rPr lang="en-GB" dirty="0"/>
            </a:br>
            <a:r>
              <a:rPr lang="en-GB" dirty="0"/>
              <a:t>experiences.                         </a:t>
            </a:r>
          </a:p>
        </p:txBody>
      </p:sp>
      <p:sp>
        <p:nvSpPr>
          <p:cNvPr id="3" name="Content Placeholder 2"/>
          <p:cNvSpPr>
            <a:spLocks noGrp="1"/>
          </p:cNvSpPr>
          <p:nvPr>
            <p:ph idx="1"/>
          </p:nvPr>
        </p:nvSpPr>
        <p:spPr/>
        <p:txBody>
          <a:bodyPr/>
          <a:lstStyle/>
          <a:p>
            <a:r>
              <a:rPr lang="en-GB" b="1" dirty="0"/>
              <a:t>On average 20 times more likely to be excluded from school than their peers: one in five (21%) are excluded at least once (NAS, 2003).</a:t>
            </a:r>
          </a:p>
          <a:p>
            <a:r>
              <a:rPr lang="en-GB" b="1" dirty="0"/>
              <a:t>Labelled as ‘autistic’ : ‘trouble, different, misunderstood’. </a:t>
            </a:r>
          </a:p>
          <a:p>
            <a:r>
              <a:rPr lang="en-GB" b="1" dirty="0"/>
              <a:t>Bullied and abused- easy target. </a:t>
            </a:r>
          </a:p>
          <a:p>
            <a:r>
              <a:rPr lang="en-GB" b="1" dirty="0"/>
              <a:t>Additional support at school inadvertently makes difference hyper-visible! TA’s responsible for delivering the lessons, not enough teacher-time. </a:t>
            </a:r>
          </a:p>
          <a:p>
            <a:r>
              <a:rPr lang="en-GB" b="1" dirty="0"/>
              <a:t>The needs  of students with ASD are often not being met. </a:t>
            </a:r>
          </a:p>
          <a:p>
            <a:r>
              <a:rPr lang="en-GB" b="1" dirty="0"/>
              <a:t>“I just want to fit in. Make me normal!” (Humphrey and Lewis, 2008)</a:t>
            </a:r>
          </a:p>
          <a:p>
            <a:endParaRPr lang="en-GB" dirty="0"/>
          </a:p>
        </p:txBody>
      </p:sp>
      <p:pic>
        <p:nvPicPr>
          <p:cNvPr id="4" name="Picture 3"/>
          <p:cNvPicPr>
            <a:picLocks noChangeAspect="1"/>
          </p:cNvPicPr>
          <p:nvPr/>
        </p:nvPicPr>
        <p:blipFill>
          <a:blip r:embed="rId2"/>
          <a:stretch>
            <a:fillRect/>
          </a:stretch>
        </p:blipFill>
        <p:spPr>
          <a:xfrm>
            <a:off x="8635838" y="337652"/>
            <a:ext cx="2519842" cy="1237556"/>
          </a:xfrm>
          <a:prstGeom prst="rect">
            <a:avLst/>
          </a:prstGeom>
        </p:spPr>
      </p:pic>
    </p:spTree>
    <p:extLst>
      <p:ext uri="{BB962C8B-B14F-4D97-AF65-F5344CB8AC3E}">
        <p14:creationId xmlns:p14="http://schemas.microsoft.com/office/powerpoint/2010/main" val="3442764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Parents’ voices in mainstreaming </a:t>
            </a:r>
            <a:br>
              <a:rPr lang="en-GB" dirty="0"/>
            </a:br>
            <a:r>
              <a:rPr lang="en-GB" dirty="0"/>
              <a:t>                                ASD             </a:t>
            </a:r>
          </a:p>
        </p:txBody>
      </p:sp>
      <p:sp>
        <p:nvSpPr>
          <p:cNvPr id="3" name="Content Placeholder 2"/>
          <p:cNvSpPr>
            <a:spLocks noGrp="1"/>
          </p:cNvSpPr>
          <p:nvPr>
            <p:ph idx="1"/>
          </p:nvPr>
        </p:nvSpPr>
        <p:spPr/>
        <p:txBody>
          <a:bodyPr>
            <a:normAutofit lnSpcReduction="10000"/>
          </a:bodyPr>
          <a:lstStyle/>
          <a:p>
            <a:r>
              <a:rPr lang="en-GB" sz="2000" b="1" dirty="0"/>
              <a:t>Depends on factors such as: the particularity of a special need, or on parental expectations towards children’s achievements  (Parsons, et al., 2009)</a:t>
            </a:r>
          </a:p>
          <a:p>
            <a:r>
              <a:rPr lang="en-GB" sz="2000" b="1" dirty="0"/>
              <a:t>Dissatisfaction with the quality of teaching and learning, and overall experiences reported by children and parents themselves. </a:t>
            </a:r>
          </a:p>
          <a:p>
            <a:r>
              <a:rPr lang="en-GB" sz="2000" b="1" dirty="0"/>
              <a:t>Parents’ confidence in the effectiveness of inclusion diminishes as pupils with ASDs enter secondary school. </a:t>
            </a:r>
          </a:p>
          <a:p>
            <a:r>
              <a:rPr lang="en-GB" sz="2000" b="1" dirty="0"/>
              <a:t>Parents often do not agree with schools’ policies (behaviour and effective safeguarding). </a:t>
            </a:r>
          </a:p>
          <a:p>
            <a:r>
              <a:rPr lang="en-GB" sz="2000" b="1" dirty="0"/>
              <a:t>Concerned with children's mental health difficulties. </a:t>
            </a:r>
          </a:p>
          <a:p>
            <a:pPr marL="0" indent="0">
              <a:buNone/>
            </a:pPr>
            <a:r>
              <a:rPr lang="en-GB" dirty="0"/>
              <a:t>  </a:t>
            </a:r>
          </a:p>
        </p:txBody>
      </p:sp>
      <p:pic>
        <p:nvPicPr>
          <p:cNvPr id="4" name="Picture 3"/>
          <p:cNvPicPr>
            <a:picLocks noChangeAspect="1"/>
          </p:cNvPicPr>
          <p:nvPr/>
        </p:nvPicPr>
        <p:blipFill>
          <a:blip r:embed="rId2"/>
          <a:stretch>
            <a:fillRect/>
          </a:stretch>
        </p:blipFill>
        <p:spPr>
          <a:xfrm>
            <a:off x="9773394" y="807939"/>
            <a:ext cx="2060627" cy="1012024"/>
          </a:xfrm>
          <a:prstGeom prst="rect">
            <a:avLst/>
          </a:prstGeom>
        </p:spPr>
      </p:pic>
    </p:spTree>
    <p:extLst>
      <p:ext uri="{BB962C8B-B14F-4D97-AF65-F5344CB8AC3E}">
        <p14:creationId xmlns:p14="http://schemas.microsoft.com/office/powerpoint/2010/main" val="2054589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Teachers’ voices in mainstreaming </a:t>
            </a:r>
            <a:br>
              <a:rPr lang="en-GB" dirty="0"/>
            </a:br>
            <a:r>
              <a:rPr lang="en-GB" dirty="0"/>
              <a:t>                            ASD </a:t>
            </a:r>
          </a:p>
        </p:txBody>
      </p:sp>
      <p:sp>
        <p:nvSpPr>
          <p:cNvPr id="3" name="Content Placeholder 2"/>
          <p:cNvSpPr>
            <a:spLocks noGrp="1"/>
          </p:cNvSpPr>
          <p:nvPr>
            <p:ph idx="1"/>
          </p:nvPr>
        </p:nvSpPr>
        <p:spPr/>
        <p:txBody>
          <a:bodyPr>
            <a:normAutofit fontScale="25000" lnSpcReduction="20000"/>
          </a:bodyPr>
          <a:lstStyle/>
          <a:p>
            <a:endParaRPr lang="en-GB" sz="2000" b="1" u="sng" dirty="0"/>
          </a:p>
          <a:p>
            <a:endParaRPr lang="en-GB" sz="2000" u="sng" dirty="0"/>
          </a:p>
          <a:p>
            <a:r>
              <a:rPr lang="en-GB" sz="8000" b="1" dirty="0"/>
              <a:t>More one-to-one teacher time</a:t>
            </a:r>
          </a:p>
          <a:p>
            <a:r>
              <a:rPr lang="en-GB" sz="8000" b="1" dirty="0"/>
              <a:t>More money and more resources</a:t>
            </a:r>
          </a:p>
          <a:p>
            <a:r>
              <a:rPr lang="en-GB" sz="8000" b="1" dirty="0"/>
              <a:t>More Training (university, knowledge and experience within school, knowledge and experience provided by outside agencies)</a:t>
            </a:r>
          </a:p>
          <a:p>
            <a:r>
              <a:rPr lang="en-GB" sz="8000" b="1" dirty="0"/>
              <a:t>Teachers’ worries (quality of teaching and expectations: parents, SLT, ASD children; SEN teaching standards, workload and its’ impact on everyday preparation, negative impact on other TD children). </a:t>
            </a:r>
          </a:p>
          <a:p>
            <a:r>
              <a:rPr lang="en-GB" sz="8000" b="1" dirty="0"/>
              <a:t>Filling In The Gaps: ‘Self-Help’ Approaches to Knowledge and Competency in Practice</a:t>
            </a:r>
          </a:p>
          <a:p>
            <a:pPr marL="0" indent="0">
              <a:buNone/>
            </a:pPr>
            <a:r>
              <a:rPr lang="en-GB" sz="3400" dirty="0"/>
              <a:t> </a:t>
            </a:r>
          </a:p>
          <a:p>
            <a:pPr marL="0" indent="0">
              <a:buNone/>
            </a:pPr>
            <a:r>
              <a:rPr lang="en-GB" dirty="0"/>
              <a:t> </a:t>
            </a:r>
          </a:p>
          <a:p>
            <a:endParaRPr lang="en-GB" dirty="0"/>
          </a:p>
        </p:txBody>
      </p:sp>
      <p:pic>
        <p:nvPicPr>
          <p:cNvPr id="4" name="Picture 3"/>
          <p:cNvPicPr>
            <a:picLocks noChangeAspect="1"/>
          </p:cNvPicPr>
          <p:nvPr/>
        </p:nvPicPr>
        <p:blipFill>
          <a:blip r:embed="rId2"/>
          <a:stretch>
            <a:fillRect/>
          </a:stretch>
        </p:blipFill>
        <p:spPr>
          <a:xfrm>
            <a:off x="9616640" y="911626"/>
            <a:ext cx="2060627" cy="1012024"/>
          </a:xfrm>
          <a:prstGeom prst="rect">
            <a:avLst/>
          </a:prstGeom>
        </p:spPr>
      </p:pic>
      <p:pic>
        <p:nvPicPr>
          <p:cNvPr id="5" name="Picture 4"/>
          <p:cNvPicPr>
            <a:picLocks noChangeAspect="1"/>
          </p:cNvPicPr>
          <p:nvPr/>
        </p:nvPicPr>
        <p:blipFill>
          <a:blip r:embed="rId2"/>
          <a:stretch>
            <a:fillRect/>
          </a:stretch>
        </p:blipFill>
        <p:spPr>
          <a:xfrm>
            <a:off x="9515040" y="932413"/>
            <a:ext cx="2060627" cy="1012024"/>
          </a:xfrm>
          <a:prstGeom prst="rect">
            <a:avLst/>
          </a:prstGeom>
        </p:spPr>
      </p:pic>
    </p:spTree>
    <p:extLst>
      <p:ext uri="{BB962C8B-B14F-4D97-AF65-F5344CB8AC3E}">
        <p14:creationId xmlns:p14="http://schemas.microsoft.com/office/powerpoint/2010/main" val="3757889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Policies and Behaviour?      </a:t>
            </a:r>
          </a:p>
        </p:txBody>
      </p:sp>
      <p:sp>
        <p:nvSpPr>
          <p:cNvPr id="3" name="Content Placeholder 2"/>
          <p:cNvSpPr>
            <a:spLocks noGrp="1"/>
          </p:cNvSpPr>
          <p:nvPr>
            <p:ph idx="1"/>
          </p:nvPr>
        </p:nvSpPr>
        <p:spPr/>
        <p:txBody>
          <a:bodyPr>
            <a:normAutofit/>
          </a:bodyPr>
          <a:lstStyle/>
          <a:p>
            <a:r>
              <a:rPr lang="en-GB" sz="2400" b="1" dirty="0"/>
              <a:t>“Public experts in behaviour tell us to write lists of rules, make sure children are punished before they're rewarded, exclude disruptive children to protect the learning of others. There is often little in the way of objective assessment of a child's needs and interventions are based on guesses about their deficits. There's a limited repertoire; anger management, ASD type problems, signs of ADHD. There's nothing new here, we've done the same things for decades and failed to make a difference. It clearly doesn't work and maybe things have even got worse”. (The Guardian, 2014). </a:t>
            </a:r>
          </a:p>
          <a:p>
            <a:endParaRPr lang="en-GB" sz="2000" b="1" dirty="0"/>
          </a:p>
        </p:txBody>
      </p:sp>
      <p:pic>
        <p:nvPicPr>
          <p:cNvPr id="4" name="Picture 3"/>
          <p:cNvPicPr>
            <a:picLocks noChangeAspect="1"/>
          </p:cNvPicPr>
          <p:nvPr/>
        </p:nvPicPr>
        <p:blipFill>
          <a:blip r:embed="rId2"/>
          <a:stretch>
            <a:fillRect/>
          </a:stretch>
        </p:blipFill>
        <p:spPr>
          <a:xfrm>
            <a:off x="9708079" y="601561"/>
            <a:ext cx="2060627" cy="1012024"/>
          </a:xfrm>
          <a:prstGeom prst="rect">
            <a:avLst/>
          </a:prstGeom>
        </p:spPr>
      </p:pic>
    </p:spTree>
    <p:extLst>
      <p:ext uri="{BB962C8B-B14F-4D97-AF65-F5344CB8AC3E}">
        <p14:creationId xmlns:p14="http://schemas.microsoft.com/office/powerpoint/2010/main" val="3280632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Exclusions and the law. </a:t>
            </a:r>
          </a:p>
        </p:txBody>
      </p:sp>
      <p:sp>
        <p:nvSpPr>
          <p:cNvPr id="3" name="Content Placeholder 2"/>
          <p:cNvSpPr>
            <a:spLocks noGrp="1"/>
          </p:cNvSpPr>
          <p:nvPr>
            <p:ph idx="1"/>
          </p:nvPr>
        </p:nvSpPr>
        <p:spPr/>
        <p:txBody>
          <a:bodyPr/>
          <a:lstStyle/>
          <a:p>
            <a:r>
              <a:rPr lang="en-GB" sz="2400" b="1" dirty="0"/>
              <a:t>“It is shocking so many children with autism are missing out on education. All schools are legally bound to provide quality full-time education to all pupils, including children with autism. Asking parents to collect their children early or putting them on part-time hours is against the law and fails to address the underlying need for schools to make reasonable adjustments to include children with autism” </a:t>
            </a:r>
            <a:r>
              <a:rPr lang="en-GB" b="1" dirty="0"/>
              <a:t>(</a:t>
            </a:r>
            <a:r>
              <a:rPr lang="en-GB" b="1" dirty="0" err="1"/>
              <a:t>Jolanta</a:t>
            </a:r>
            <a:r>
              <a:rPr lang="en-GB" b="1" dirty="0"/>
              <a:t> </a:t>
            </a:r>
            <a:r>
              <a:rPr lang="en-GB" b="1" dirty="0" err="1"/>
              <a:t>Lasota</a:t>
            </a:r>
            <a:r>
              <a:rPr lang="en-GB" b="1" dirty="0"/>
              <a:t>, Chief Executive of Ambitious about Autism, 2013). </a:t>
            </a:r>
          </a:p>
          <a:p>
            <a:r>
              <a:rPr lang="en-GB" dirty="0"/>
              <a:t> </a:t>
            </a:r>
            <a:endParaRPr lang="en-GB" dirty="0">
              <a:effectLst/>
            </a:endParaRPr>
          </a:p>
        </p:txBody>
      </p:sp>
      <p:pic>
        <p:nvPicPr>
          <p:cNvPr id="4" name="Picture 3"/>
          <p:cNvPicPr>
            <a:picLocks noChangeAspect="1"/>
          </p:cNvPicPr>
          <p:nvPr/>
        </p:nvPicPr>
        <p:blipFill>
          <a:blip r:embed="rId2"/>
          <a:stretch>
            <a:fillRect/>
          </a:stretch>
        </p:blipFill>
        <p:spPr>
          <a:xfrm>
            <a:off x="9321371" y="447188"/>
            <a:ext cx="2060627" cy="1012024"/>
          </a:xfrm>
          <a:prstGeom prst="rect">
            <a:avLst/>
          </a:prstGeom>
        </p:spPr>
      </p:pic>
    </p:spTree>
    <p:extLst>
      <p:ext uri="{BB962C8B-B14F-4D97-AF65-F5344CB8AC3E}">
        <p14:creationId xmlns:p14="http://schemas.microsoft.com/office/powerpoint/2010/main" val="2117529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Behaviour Management: Solution-, </a:t>
            </a:r>
            <a:br>
              <a:rPr lang="en-GB" dirty="0"/>
            </a:br>
            <a:r>
              <a:rPr lang="en-GB" dirty="0"/>
              <a:t>or a Problem-Focused Approach? </a:t>
            </a:r>
          </a:p>
        </p:txBody>
      </p:sp>
      <p:sp>
        <p:nvSpPr>
          <p:cNvPr id="3" name="Content Placeholder 2"/>
          <p:cNvSpPr>
            <a:spLocks noGrp="1"/>
          </p:cNvSpPr>
          <p:nvPr>
            <p:ph sz="half" idx="1"/>
          </p:nvPr>
        </p:nvSpPr>
        <p:spPr>
          <a:xfrm>
            <a:off x="810000" y="2223889"/>
            <a:ext cx="5185873" cy="3638763"/>
          </a:xfrm>
        </p:spPr>
        <p:txBody>
          <a:bodyPr>
            <a:normAutofit fontScale="70000" lnSpcReduction="20000"/>
          </a:bodyPr>
          <a:lstStyle/>
          <a:p>
            <a:r>
              <a:rPr lang="en-GB" b="1" u="sng" dirty="0">
                <a:solidFill>
                  <a:srgbClr val="FFFF00"/>
                </a:solidFill>
              </a:rPr>
              <a:t>Solution Focused Approach (Inclusive model)</a:t>
            </a:r>
          </a:p>
          <a:p>
            <a:endParaRPr lang="en-GB" b="1" dirty="0"/>
          </a:p>
          <a:p>
            <a:r>
              <a:rPr lang="en-GB" b="1" dirty="0"/>
              <a:t>A positive problem-solving model. The model</a:t>
            </a:r>
          </a:p>
          <a:p>
            <a:pPr marL="0" indent="0">
              <a:buNone/>
            </a:pPr>
            <a:r>
              <a:rPr lang="en-GB" b="1" dirty="0"/>
              <a:t>encourages teachers, and others involved in</a:t>
            </a:r>
          </a:p>
          <a:p>
            <a:pPr marL="0" indent="0">
              <a:buNone/>
            </a:pPr>
            <a:r>
              <a:rPr lang="en-GB" b="1" dirty="0"/>
              <a:t>developing effective approaches to behaviour</a:t>
            </a:r>
          </a:p>
          <a:p>
            <a:pPr marL="0" indent="0">
              <a:buNone/>
            </a:pPr>
            <a:r>
              <a:rPr lang="en-GB" b="1" dirty="0"/>
              <a:t>is directed to find satisfactory ways </a:t>
            </a:r>
          </a:p>
          <a:p>
            <a:pPr marL="0" indent="0">
              <a:buNone/>
            </a:pPr>
            <a:r>
              <a:rPr lang="en-GB" b="1" dirty="0"/>
              <a:t>forward rather than focusing on what is going</a:t>
            </a:r>
          </a:p>
          <a:p>
            <a:pPr marL="0" indent="0">
              <a:buNone/>
            </a:pPr>
            <a:r>
              <a:rPr lang="en-GB" b="1" dirty="0"/>
              <a:t>wrong in a situation.</a:t>
            </a:r>
          </a:p>
          <a:p>
            <a:pPr marL="0" indent="0">
              <a:buNone/>
            </a:pPr>
            <a:endParaRPr lang="en-GB" b="1" u="sng" dirty="0">
              <a:solidFill>
                <a:srgbClr val="FFFF00"/>
              </a:solidFill>
            </a:endParaRPr>
          </a:p>
          <a:p>
            <a:r>
              <a:rPr lang="en-GB" b="1" dirty="0"/>
              <a:t>What are your best things, what are you good at?</a:t>
            </a:r>
          </a:p>
          <a:p>
            <a:r>
              <a:rPr lang="en-GB" b="1" dirty="0"/>
              <a:t>What would tell you that you'd been successful when you get to the end of the year?</a:t>
            </a:r>
          </a:p>
          <a:p>
            <a:r>
              <a:rPr lang="en-GB" b="1" dirty="0"/>
              <a:t>'What's already working?</a:t>
            </a:r>
          </a:p>
          <a:p>
            <a:endParaRPr lang="en-GB" dirty="0"/>
          </a:p>
        </p:txBody>
      </p:sp>
      <p:sp>
        <p:nvSpPr>
          <p:cNvPr id="4" name="Content Placeholder 3"/>
          <p:cNvSpPr>
            <a:spLocks noGrp="1"/>
          </p:cNvSpPr>
          <p:nvPr>
            <p:ph sz="half" idx="2"/>
          </p:nvPr>
        </p:nvSpPr>
        <p:spPr>
          <a:xfrm>
            <a:off x="6187415" y="1995054"/>
            <a:ext cx="5194583" cy="4197927"/>
          </a:xfrm>
        </p:spPr>
        <p:txBody>
          <a:bodyPr>
            <a:normAutofit fontScale="70000" lnSpcReduction="20000"/>
          </a:bodyPr>
          <a:lstStyle/>
          <a:p>
            <a:pPr marL="0" indent="0">
              <a:buNone/>
            </a:pPr>
            <a:r>
              <a:rPr lang="en-GB" b="1" u="sng" dirty="0">
                <a:solidFill>
                  <a:srgbClr val="FFFF00"/>
                </a:solidFill>
              </a:rPr>
              <a:t>Problem Focused Approach (Integrative model).</a:t>
            </a:r>
          </a:p>
          <a:p>
            <a:endParaRPr lang="en-GB" sz="2000" b="1" dirty="0"/>
          </a:p>
          <a:p>
            <a:r>
              <a:rPr lang="en-GB" sz="2000" b="1" dirty="0"/>
              <a:t>Detailed knowledge about what's gone wrong in the past and deciding which strategy will resolve the problem</a:t>
            </a:r>
          </a:p>
          <a:p>
            <a:r>
              <a:rPr lang="en-GB" sz="2000" b="1" dirty="0"/>
              <a:t>Behaviour policy: traffic-light cards; loss of privileges; removal from class; detention; front of school; involvement of parents/carers; exclusion</a:t>
            </a:r>
          </a:p>
          <a:p>
            <a:r>
              <a:rPr lang="en-GB" sz="2000" b="1" dirty="0"/>
              <a:t>Negative impact on mental health ( children and parents)</a:t>
            </a:r>
          </a:p>
          <a:p>
            <a:r>
              <a:rPr lang="en-GB" sz="2000" b="1" dirty="0"/>
              <a:t>Often decreases motivation, hope.</a:t>
            </a:r>
          </a:p>
        </p:txBody>
      </p:sp>
      <p:pic>
        <p:nvPicPr>
          <p:cNvPr id="5" name="Picture 4"/>
          <p:cNvPicPr>
            <a:picLocks noChangeAspect="1"/>
          </p:cNvPicPr>
          <p:nvPr/>
        </p:nvPicPr>
        <p:blipFill>
          <a:blip r:embed="rId3"/>
          <a:stretch>
            <a:fillRect/>
          </a:stretch>
        </p:blipFill>
        <p:spPr>
          <a:xfrm>
            <a:off x="9786457" y="640750"/>
            <a:ext cx="2060627" cy="1012024"/>
          </a:xfrm>
          <a:prstGeom prst="rect">
            <a:avLst/>
          </a:prstGeom>
        </p:spPr>
      </p:pic>
    </p:spTree>
    <p:extLst>
      <p:ext uri="{BB962C8B-B14F-4D97-AF65-F5344CB8AC3E}">
        <p14:creationId xmlns:p14="http://schemas.microsoft.com/office/powerpoint/2010/main" val="35229214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E6D4CCBEA15444DA8D2EEC975615D5D" ma:contentTypeVersion="12" ma:contentTypeDescription="Create a new document." ma:contentTypeScope="" ma:versionID="c0fda65fa732fe0524ed047c9c3309c6">
  <xsd:schema xmlns:xsd="http://www.w3.org/2001/XMLSchema" xmlns:xs="http://www.w3.org/2001/XMLSchema" xmlns:p="http://schemas.microsoft.com/office/2006/metadata/properties" xmlns:ns3="d3736444-8fca-4c11-8dc8-8865c49873b8" xmlns:ns4="ca7f06e8-4059-4c8a-b971-bd0f6d05e0de" targetNamespace="http://schemas.microsoft.com/office/2006/metadata/properties" ma:root="true" ma:fieldsID="6e487ba4dfdda248f02c469938358cb6" ns3:_="" ns4:_="">
    <xsd:import namespace="d3736444-8fca-4c11-8dc8-8865c49873b8"/>
    <xsd:import namespace="ca7f06e8-4059-4c8a-b971-bd0f6d05e0d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736444-8fca-4c11-8dc8-8865c49873b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a7f06e8-4059-4c8a-b971-bd0f6d05e0d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BE42544-C3BC-42BD-B986-17B2163E84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3736444-8fca-4c11-8dc8-8865c49873b8"/>
    <ds:schemaRef ds:uri="ca7f06e8-4059-4c8a-b971-bd0f6d05e0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0912554-15B3-4E47-B2FB-AA54D44AF13B}">
  <ds:schemaRefs>
    <ds:schemaRef ds:uri="http://schemas.microsoft.com/sharepoint/v3/contenttype/forms"/>
  </ds:schemaRefs>
</ds:datastoreItem>
</file>

<file path=customXml/itemProps3.xml><?xml version="1.0" encoding="utf-8"?>
<ds:datastoreItem xmlns:ds="http://schemas.openxmlformats.org/officeDocument/2006/customXml" ds:itemID="{6D750A98-2347-4133-8DFB-2E22B83F3D51}">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d3736444-8fca-4c11-8dc8-8865c49873b8"/>
    <ds:schemaRef ds:uri="http://purl.org/dc/elements/1.1/"/>
    <ds:schemaRef ds:uri="http://schemas.microsoft.com/office/2006/metadata/properties"/>
    <ds:schemaRef ds:uri="ca7f06e8-4059-4c8a-b971-bd0f6d05e0de"/>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TM03457503[[fn=Quotable]]</Template>
  <TotalTime>28163</TotalTime>
  <Words>986</Words>
  <Application>Microsoft Office PowerPoint</Application>
  <PresentationFormat>Widescreen</PresentationFormat>
  <Paragraphs>76</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Century Gothic</vt:lpstr>
      <vt:lpstr>Wingdings 2</vt:lpstr>
      <vt:lpstr>Quotable</vt:lpstr>
      <vt:lpstr>Inclusion versus Integration. Mainstreaming ASD. </vt:lpstr>
      <vt:lpstr>Inclusion ‘vs’ Integration? </vt:lpstr>
      <vt:lpstr>The benefits of inclusive practices. </vt:lpstr>
      <vt:lpstr>Students with ASD and their  experiences.                         </vt:lpstr>
      <vt:lpstr>Parents’ voices in mainstreaming                                  ASD             </vt:lpstr>
      <vt:lpstr>Teachers’ voices in mainstreaming                              ASD </vt:lpstr>
      <vt:lpstr>Policies and Behaviour?      </vt:lpstr>
      <vt:lpstr>Exclusions and the law. </vt:lpstr>
      <vt:lpstr>Behaviour Management: Solution-,  or a Problem-Focused Approach? </vt:lpstr>
      <vt:lpstr>Is full-inclusion a possibility, at all? </vt:lpstr>
    </vt:vector>
  </TitlesOfParts>
  <Company>University of the West of England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“Requiring schools to compete as if they are supermarket chains treats children as commodities and leads to pressure on schools to select their intake and increase pupil exclusions,” said Kevin Courtney, joint general secretary of the National Education Union.</dc:title>
  <dc:creator>Aga Kowalska</dc:creator>
  <cp:lastModifiedBy>Key Blazier</cp:lastModifiedBy>
  <cp:revision>67</cp:revision>
  <cp:lastPrinted>2019-03-13T16:51:14Z</cp:lastPrinted>
  <dcterms:created xsi:type="dcterms:W3CDTF">2019-02-13T13:53:28Z</dcterms:created>
  <dcterms:modified xsi:type="dcterms:W3CDTF">2020-11-05T16:01:43Z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0x0101009E6D4CCBEA15444DA8D2EEC975615D5D</vt:lpwstr>
  </property>
</Properties>
</file>