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8" r:id="rId5"/>
    <p:sldId id="268" r:id="rId6"/>
    <p:sldId id="257" r:id="rId7"/>
    <p:sldId id="259" r:id="rId8"/>
    <p:sldId id="262" r:id="rId9"/>
    <p:sldId id="263" r:id="rId10"/>
    <p:sldId id="260" r:id="rId11"/>
    <p:sldId id="264" r:id="rId12"/>
    <p:sldId id="265" r:id="rId13"/>
    <p:sldId id="266" r:id="rId14"/>
    <p:sldId id="267" r:id="rId15"/>
    <p:sldId id="269" r:id="rId16"/>
    <p:sldId id="270" r:id="rId17"/>
    <p:sldId id="274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7708C-A943-4039-A464-566DC56A15C1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F5199-4F26-4DDB-9A3F-2E6583CEEA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Wassily_Kandinsky" TargetMode="External"/><Relationship Id="rId13" Type="http://schemas.openxmlformats.org/officeDocument/2006/relationships/hyperlink" Target="http://en.wikipedia.org/wiki/David_Hockney" TargetMode="External"/><Relationship Id="rId3" Type="http://schemas.openxmlformats.org/officeDocument/2006/relationships/hyperlink" Target="http://en.wikipedia.org/wiki/Modernism" TargetMode="External"/><Relationship Id="rId7" Type="http://schemas.openxmlformats.org/officeDocument/2006/relationships/hyperlink" Target="http://en.wikipedia.org/wiki/Psyche_(psychology)" TargetMode="External"/><Relationship Id="rId12" Type="http://schemas.openxmlformats.org/officeDocument/2006/relationships/hyperlink" Target="http://en.wikipedia.org/wiki/Neo-expressionis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mpressionism" TargetMode="External"/><Relationship Id="rId11" Type="http://schemas.openxmlformats.org/officeDocument/2006/relationships/hyperlink" Target="http://en.wikipedia.org/wiki/Vincent_van_Gogh" TargetMode="External"/><Relationship Id="rId5" Type="http://schemas.openxmlformats.org/officeDocument/2006/relationships/hyperlink" Target="http://en.wikipedia.org/wiki/Expressionism" TargetMode="External"/><Relationship Id="rId10" Type="http://schemas.openxmlformats.org/officeDocument/2006/relationships/hyperlink" Target="http://en.wikipedia.org/wiki/James_Ensor" TargetMode="External"/><Relationship Id="rId4" Type="http://schemas.openxmlformats.org/officeDocument/2006/relationships/hyperlink" Target="http://en.wikipedia.org/wiki/Art_movement" TargetMode="External"/><Relationship Id="rId9" Type="http://schemas.openxmlformats.org/officeDocument/2006/relationships/hyperlink" Target="http://en.wikipedia.org/wiki/Marc_Chagal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surdis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was walking along a path with two friends – the sun was setting – suddenly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sky turned blood red. I paused, feeling exhausted, and leaned on the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fence – there was blood and tongues of fire above the blue-black fjord and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city. My friends walked on, and I stood there trembling with anxiety –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 sensed an infinite scream passing through nature.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5199-4F26-4DDB-9A3F-2E6583CEEAC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Creativity, whether in painting, drama, poetry or story, may be seen as an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 of the artist’s inner self, which may then touch the inner self of the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audience. In essence, the purpose here is to show how this capacity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expression of the self may offer ways of inquiring into human experience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5199-4F26-4DDB-9A3F-2E6583CEEAC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Expressionism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odernism"/>
              </a:rPr>
              <a:t>modernist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Art movement"/>
              </a:rPr>
              <a:t>movement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initially in poetry and painting, originating in Germany at the beginning of the 20th century. Its typical trait is to present the world solely from a subjective perspective, distorting it radically for emotional effect in order to evoke moods or ideas.</a:t>
            </a:r>
            <a:r>
              <a:rPr lang="en-GB" sz="1200" u="sng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[1][2]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Expressionist artists sought to express meaning</a:t>
            </a:r>
            <a:r>
              <a:rPr lang="en-GB" sz="1200" u="sng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[3]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emotional experience rather than physical reality.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was invented by Czech art historian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Antonín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Matějček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1910 as the opposite of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Impressionism"/>
              </a:rPr>
              <a:t>impressionism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"An Expressionist wishes, above all, to express himself... (an Expressionist rejects) immediate perception and builds on more complex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Psyche (psychology)"/>
              </a:rPr>
              <a:t>psychic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structures... Impressions and mental images that pass through mental peoples soul as through a filter which rids them of all substantial accretions to produce their clear essence [...and] are assimilated and condense into more general forms, into types, which he transcribes through simple short-hand formulae and symbols." (Gordon, 1987)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quite well-known expressionists include </a:t>
            </a:r>
            <a:r>
              <a:rPr lang="en-GB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Wassily Kandinsky"/>
              </a:rPr>
              <a:t>Wassily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Wassily Kandinsky"/>
              </a:rPr>
              <a:t> Kandinsky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Marc Chagall"/>
              </a:rPr>
              <a:t>Marc Chagall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(both Russia),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James Ensor"/>
              </a:rPr>
              <a:t>James Ensor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(Belgium),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Vincent van Gogh"/>
              </a:rPr>
              <a:t>Vincent van Gogh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(Netherlands)</a:t>
            </a:r>
          </a:p>
          <a:p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Neo-expressionism"/>
              </a:rPr>
              <a:t>Neo-expressionism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an international revival style that began in the late 1970s and included artists from many nations – in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Englandf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principally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David Hockney"/>
              </a:rPr>
              <a:t>David </a:t>
            </a:r>
            <a:r>
              <a:rPr lang="en-GB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David Hockney"/>
              </a:rPr>
              <a:t>Hockney</a:t>
            </a:r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5199-4F26-4DDB-9A3F-2E6583CEEAC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‘Power at any cost (Government)/Lost touch with the real world/Dogma and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ignorance/Make all local government suffer/Not interested in facts only prejudice/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only mortals doing our best/Struggle to retain some pride and quality of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service/Not much to fight with/In limbo’.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5199-4F26-4DDB-9A3F-2E6583CEEAC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“Despair</a:t>
            </a:r>
          </a:p>
          <a:p>
            <a:r>
              <a:rPr lang="en-GB" dirty="0"/>
              <a:t>“Financial restrictions</a:t>
            </a:r>
          </a:p>
          <a:p>
            <a:r>
              <a:rPr lang="en-GB" dirty="0"/>
              <a:t>“Breaking up of local government</a:t>
            </a:r>
          </a:p>
          <a:p>
            <a:r>
              <a:rPr lang="en-GB" dirty="0"/>
              <a:t>“Confusion</a:t>
            </a:r>
          </a:p>
          <a:p>
            <a:r>
              <a:rPr lang="en-GB" dirty="0"/>
              <a:t>“Service levels reducing</a:t>
            </a:r>
          </a:p>
          <a:p>
            <a:r>
              <a:rPr lang="en-GB" dirty="0"/>
              <a:t>“Redundancy”</a:t>
            </a:r>
          </a:p>
          <a:p>
            <a:endParaRPr lang="en-GB" dirty="0"/>
          </a:p>
          <a:p>
            <a:r>
              <a:rPr lang="en-GB" dirty="0"/>
              <a:t>District Council middle manager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5199-4F26-4DDB-9A3F-2E6583CEEAC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2FB99-D6D5-4B1B-9FDC-A23D4F269AAA}" type="slidenum">
              <a:rPr lang="en-GB"/>
              <a:pPr/>
              <a:t>14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“Demolishing ancient infrastructure</a:t>
            </a:r>
          </a:p>
          <a:p>
            <a:r>
              <a:rPr lang="en-GB" dirty="0"/>
              <a:t>“Change without resource”</a:t>
            </a:r>
          </a:p>
          <a:p>
            <a:endParaRPr lang="en-GB" dirty="0"/>
          </a:p>
          <a:p>
            <a:r>
              <a:rPr lang="en-GB" dirty="0"/>
              <a:t>NHS middle manager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1C793-CD30-4C14-9822-BE8A20DE02E0}" type="slidenum">
              <a:rPr lang="en-GB"/>
              <a:pPr/>
              <a:t>15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myth of Sisyphus – according to Albert Camus (1942) </a:t>
            </a:r>
            <a:r>
              <a:rPr lang="en-GB" dirty="0"/>
              <a:t>this</a:t>
            </a:r>
            <a:r>
              <a:rPr lang="en-GB" baseline="0" dirty="0"/>
              <a:t> represents </a:t>
            </a:r>
            <a:r>
              <a:rPr lang="en-GB" dirty="0"/>
              <a:t>the philosophy of the </a:t>
            </a:r>
            <a:r>
              <a:rPr lang="en-GB" u="none" dirty="0">
                <a:solidFill>
                  <a:schemeClr val="tx1"/>
                </a:solidFill>
                <a:hlinkClick r:id="rId3" action="ppaction://hlinkfile" tooltip="Absurdism"/>
              </a:rPr>
              <a:t>absurd</a:t>
            </a:r>
            <a:r>
              <a:rPr lang="en-GB" dirty="0"/>
              <a:t>: man's futile search for meaning. </a:t>
            </a:r>
          </a:p>
          <a:p>
            <a:r>
              <a:rPr lang="en-GB" dirty="0"/>
              <a:t>“Too much, too quick, overload” (Council Chief Executive)</a:t>
            </a:r>
          </a:p>
          <a:p>
            <a:endParaRPr lang="en-GB" dirty="0"/>
          </a:p>
          <a:p>
            <a:endParaRPr lang="en-GB" u="sn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CF5B-0658-4B50-A00F-149281613C35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D77C-4972-4C09-BF2F-5D25EC53A9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Imag</a:t>
            </a:r>
            <a:r>
              <a:rPr lang="en-GB" b="1" dirty="0"/>
              <a:t>(</a:t>
            </a:r>
            <a:r>
              <a:rPr lang="en-GB" b="1" dirty="0" err="1"/>
              <a:t>ine</a:t>
            </a:r>
            <a:r>
              <a:rPr lang="en-GB" b="1" dirty="0"/>
              <a:t>)</a:t>
            </a:r>
            <a:r>
              <a:rPr lang="en-GB" b="1" dirty="0" err="1"/>
              <a:t>ing</a:t>
            </a:r>
            <a:r>
              <a:rPr lang="en-GB" b="1" dirty="0"/>
              <a:t> our Social Worlds</a:t>
            </a:r>
            <a:br>
              <a:rPr lang="en-GB" b="1" dirty="0"/>
            </a:br>
            <a:r>
              <a:rPr lang="en-GB" dirty="0"/>
              <a:t>Mike Broussine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400600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218E-96B7-482A-834C-220B711620C1}" type="slidenum">
              <a:rPr lang="en-GB"/>
              <a:pPr/>
              <a:t>10</a:t>
            </a:fld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Drawings …</a:t>
            </a:r>
            <a:r>
              <a:rPr lang="en-GB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Art therapy uses art as a means of personal expression to communicate feelings rather than aiming at aesthetically pleasing end-products to be judged by external standards</a:t>
            </a:r>
            <a:r>
              <a:rPr lang="en-US" dirty="0"/>
              <a:t>  (</a:t>
            </a:r>
            <a:r>
              <a:rPr lang="en-US" dirty="0" err="1"/>
              <a:t>Liebmann</a:t>
            </a:r>
            <a:r>
              <a:rPr lang="en-US" dirty="0"/>
              <a:t>, 2004)</a:t>
            </a:r>
          </a:p>
          <a:p>
            <a:r>
              <a:rPr lang="en-US" i="1" dirty="0"/>
              <a:t>… can be accepted as a valid method of entering a dialogue with the unconscious</a:t>
            </a:r>
            <a:r>
              <a:rPr lang="en-US" dirty="0"/>
              <a:t> (Furth, 1988)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5222-F7C9-4B38-BE13-69BE8672F987}" type="slidenum">
              <a:rPr lang="en-GB"/>
              <a:pPr/>
              <a:t>11</a:t>
            </a:fld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GB" sz="3400" b="1" dirty="0"/>
              <a:t>The power of drawings and art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53425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Approaches person’s or group’s unconscious feelings. 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Enables self-expression where it may be hard to put feelings or recollections into words. 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Allows expression of complex, subtle and irrational facets of experience (important where “not done” to talk about feelings).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Process is engaging and “hands-on”. 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Useful when not wanting to impose analytical framework on people, but to encourage spontaneity/creativity in expression. 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Encourages play, fantasy and </a:t>
            </a:r>
            <a:r>
              <a:rPr lang="en-GB" sz="2800" i="1" dirty="0"/>
              <a:t>reverie</a:t>
            </a:r>
            <a:r>
              <a:rPr lang="en-GB" sz="2800" dirty="0"/>
              <a:t> to access pre/un-conscious material.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35A2-3187-4A44-9795-4EC87774879D}" type="slidenum">
              <a:rPr lang="en-GB"/>
              <a:pPr/>
              <a:t>12</a:t>
            </a:fld>
            <a:endParaRPr lang="en-GB"/>
          </a:p>
        </p:txBody>
      </p:sp>
      <p:pic>
        <p:nvPicPr>
          <p:cNvPr id="21508" name="Picture 4" descr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31888"/>
            <a:ext cx="7704138" cy="463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1371-B5EB-413D-A4BB-2DCB674ABAEF}" type="slidenum">
              <a:rPr lang="en-GB"/>
              <a:pPr/>
              <a:t>13</a:t>
            </a:fld>
            <a:endParaRPr lang="en-GB"/>
          </a:p>
        </p:txBody>
      </p:sp>
      <p:pic>
        <p:nvPicPr>
          <p:cNvPr id="22532" name="Picture 4" descr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63588"/>
            <a:ext cx="7488238" cy="5132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D1D-17E3-4A02-96F0-C925DA2E367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9218" name="Picture 2" descr="auto0"/>
          <p:cNvPicPr>
            <a:picLocks noChangeAspect="1" noChangeArrowheads="1"/>
          </p:cNvPicPr>
          <p:nvPr/>
        </p:nvPicPr>
        <p:blipFill>
          <a:blip r:embed="rId3" cstate="print"/>
          <a:srcRect r="19153"/>
          <a:stretch>
            <a:fillRect/>
          </a:stretch>
        </p:blipFill>
        <p:spPr bwMode="auto">
          <a:xfrm rot="5400000">
            <a:off x="2771350" y="1125194"/>
            <a:ext cx="3384376" cy="51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FDB359-E2C0-41C3-A9BD-F6FD17B0DB3B}" type="slidenum">
              <a:rPr lang="en-GB"/>
              <a:pPr/>
              <a:t>15</a:t>
            </a:fld>
            <a:endParaRPr lang="en-GB"/>
          </a:p>
        </p:txBody>
      </p:sp>
      <p:pic>
        <p:nvPicPr>
          <p:cNvPr id="10243" name="Picture 2" descr="auto0"/>
          <p:cNvPicPr>
            <a:picLocks noChangeAspect="1" noChangeArrowheads="1"/>
          </p:cNvPicPr>
          <p:nvPr/>
        </p:nvPicPr>
        <p:blipFill>
          <a:blip r:embed="rId3" cstate="print"/>
          <a:srcRect l="46319" r="1983" b="47782"/>
          <a:stretch>
            <a:fillRect/>
          </a:stretch>
        </p:blipFill>
        <p:spPr bwMode="auto">
          <a:xfrm>
            <a:off x="2123728" y="908720"/>
            <a:ext cx="5400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47A9-8F5C-4F8B-B4C1-4A47C93F9B4D}" type="slidenum">
              <a:rPr lang="en-GB"/>
              <a:pPr/>
              <a:t>16</a:t>
            </a:fld>
            <a:endParaRPr lang="en-GB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Specific features in drawings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PEOPLE – hands, faces, positioning</a:t>
            </a:r>
          </a:p>
          <a:p>
            <a:pPr>
              <a:lnSpc>
                <a:spcPct val="80000"/>
              </a:lnSpc>
            </a:pPr>
            <a:r>
              <a:rPr lang="en-GB" sz="2800"/>
              <a:t>PORTRAYAL OF ORGANISATION</a:t>
            </a:r>
          </a:p>
          <a:p>
            <a:pPr>
              <a:lnSpc>
                <a:spcPct val="80000"/>
              </a:lnSpc>
            </a:pPr>
            <a:r>
              <a:rPr lang="en-GB" sz="2800"/>
              <a:t>MISSING ITEMS</a:t>
            </a:r>
          </a:p>
          <a:p>
            <a:pPr>
              <a:lnSpc>
                <a:spcPct val="80000"/>
              </a:lnSpc>
            </a:pPr>
            <a:r>
              <a:rPr lang="en-GB" sz="2800"/>
              <a:t>SIZE OF IMAGES</a:t>
            </a:r>
          </a:p>
          <a:p>
            <a:pPr>
              <a:lnSpc>
                <a:spcPct val="80000"/>
              </a:lnSpc>
            </a:pPr>
            <a:r>
              <a:rPr lang="en-GB" sz="2800"/>
              <a:t>DISTORTIONS</a:t>
            </a:r>
          </a:p>
          <a:p>
            <a:pPr>
              <a:lnSpc>
                <a:spcPct val="80000"/>
              </a:lnSpc>
            </a:pPr>
            <a:r>
              <a:rPr lang="en-GB" sz="2800"/>
              <a:t>REPETITIONS AND SHADING</a:t>
            </a:r>
          </a:p>
          <a:p>
            <a:pPr>
              <a:lnSpc>
                <a:spcPct val="80000"/>
              </a:lnSpc>
            </a:pPr>
            <a:r>
              <a:rPr lang="en-GB" sz="2800"/>
              <a:t>MOVEMENT and JOURNEY</a:t>
            </a:r>
          </a:p>
          <a:p>
            <a:pPr>
              <a:lnSpc>
                <a:spcPct val="80000"/>
              </a:lnSpc>
            </a:pPr>
            <a:r>
              <a:rPr lang="en-GB" sz="2800"/>
              <a:t>METAPHOR</a:t>
            </a:r>
          </a:p>
          <a:p>
            <a:pPr>
              <a:lnSpc>
                <a:spcPct val="80000"/>
              </a:lnSpc>
            </a:pPr>
            <a:r>
              <a:rPr lang="en-GB" sz="2800"/>
              <a:t>ABSTRACT IMAGES</a:t>
            </a:r>
          </a:p>
          <a:p>
            <a:pPr>
              <a:lnSpc>
                <a:spcPct val="80000"/>
              </a:lnSpc>
            </a:pPr>
            <a:r>
              <a:rPr lang="en-GB" sz="2800"/>
              <a:t>HOW SPACE USED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4CF2-D296-4DD8-8FD3-FAD239D439E9}" type="slidenum">
              <a:rPr lang="en-GB"/>
              <a:pPr/>
              <a:t>17</a:t>
            </a:fld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777875"/>
          </a:xfrm>
        </p:spPr>
        <p:txBody>
          <a:bodyPr/>
          <a:lstStyle/>
          <a:p>
            <a:r>
              <a:rPr lang="en-GB" b="1" dirty="0"/>
              <a:t>References &amp; Bibliography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36295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Behr, S. (1999) </a:t>
            </a:r>
            <a:r>
              <a:rPr lang="en-GB" sz="2400" i="1" dirty="0"/>
              <a:t>Expressionism, </a:t>
            </a:r>
            <a:r>
              <a:rPr lang="en-GB" sz="2400" dirty="0"/>
              <a:t>Cambridge University Press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Broussine, M. (ed.), 2008, </a:t>
            </a:r>
            <a:r>
              <a:rPr lang="en-GB" sz="2400" i="1" dirty="0"/>
              <a:t>Creative Methods in Organizational Research, </a:t>
            </a:r>
            <a:r>
              <a:rPr lang="en-GB" sz="2400" dirty="0"/>
              <a:t>Sage Publications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Furth, G.M., 1988, </a:t>
            </a:r>
            <a:r>
              <a:rPr lang="en-GB" sz="2400" i="1" dirty="0"/>
              <a:t>The Secret World of Drawings ‑ Healing Through Art</a:t>
            </a:r>
            <a:r>
              <a:rPr lang="en-GB" sz="2400" dirty="0"/>
              <a:t>, </a:t>
            </a:r>
            <a:r>
              <a:rPr lang="en-GB" sz="2400" dirty="0" err="1"/>
              <a:t>Sigo</a:t>
            </a:r>
            <a:r>
              <a:rPr lang="en-GB" sz="2400" dirty="0"/>
              <a:t> Press.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Hogan, S., 2001, </a:t>
            </a:r>
            <a:r>
              <a:rPr lang="en-GB" sz="2400" i="1" dirty="0"/>
              <a:t>The History of Art Therapy</a:t>
            </a:r>
            <a:r>
              <a:rPr lang="en-GB" sz="2400" dirty="0"/>
              <a:t>, Jessica Kingsley Publications</a:t>
            </a:r>
          </a:p>
          <a:p>
            <a:r>
              <a:rPr lang="en-GB" sz="2400" dirty="0" err="1"/>
              <a:t>Liebmann</a:t>
            </a:r>
            <a:r>
              <a:rPr lang="en-GB" sz="2400" dirty="0"/>
              <a:t>, M. (2004) </a:t>
            </a:r>
            <a:r>
              <a:rPr lang="en-GB" sz="2400" i="1" dirty="0"/>
              <a:t>Art Therapy for Groups – A Handbook of Themes, Games and Exercises, </a:t>
            </a:r>
            <a:r>
              <a:rPr lang="en-GB" sz="2400" dirty="0"/>
              <a:t>Brunner-</a:t>
            </a:r>
            <a:r>
              <a:rPr lang="en-GB" sz="2400" dirty="0" err="1"/>
              <a:t>Routledge</a:t>
            </a:r>
            <a:endParaRPr lang="en-GB" sz="2400" dirty="0"/>
          </a:p>
          <a:p>
            <a:r>
              <a:rPr lang="en-GB" sz="2400" dirty="0"/>
              <a:t>Rubin, J.A. (Ed.) (2001) </a:t>
            </a:r>
            <a:r>
              <a:rPr lang="en-GB" sz="2400" i="1" dirty="0"/>
              <a:t>Approaches to Art Therapy – Theory and Technique, New York, </a:t>
            </a:r>
            <a:r>
              <a:rPr lang="en-GB" sz="2400" dirty="0"/>
              <a:t>Brunner-</a:t>
            </a:r>
            <a:r>
              <a:rPr lang="en-GB" sz="2400" dirty="0" err="1"/>
              <a:t>Routledge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 algn="r">
              <a:lnSpc>
                <a:spcPct val="90000"/>
              </a:lnSpc>
              <a:buNone/>
            </a:pPr>
            <a:r>
              <a:rPr lang="en-GB" sz="1200" dirty="0"/>
              <a:t>MPB, 20/10/2011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140-5DB5-4ED2-A535-5311CC811923}" type="slidenum">
              <a:rPr lang="en-GB"/>
              <a:pPr/>
              <a:t>2</a:t>
            </a:fld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Do a drawing ...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represents how you see </a:t>
            </a:r>
            <a:r>
              <a:rPr lang="en-GB" b="1" dirty="0"/>
              <a:t>your social world</a:t>
            </a:r>
            <a:endParaRPr lang="en-GB" dirty="0"/>
          </a:p>
          <a:p>
            <a:r>
              <a:rPr lang="en-GB" b="1" dirty="0"/>
              <a:t>No artistic skills needed </a:t>
            </a:r>
            <a:r>
              <a:rPr lang="en-GB" dirty="0"/>
              <a:t>– e.g. matchstick people are OK</a:t>
            </a:r>
          </a:p>
          <a:p>
            <a:r>
              <a:rPr lang="en-GB" dirty="0"/>
              <a:t>Try </a:t>
            </a:r>
            <a:r>
              <a:rPr lang="en-GB" b="1" dirty="0"/>
              <a:t>not</a:t>
            </a:r>
            <a:r>
              <a:rPr lang="en-GB" dirty="0"/>
              <a:t> to use words or numbers please!</a:t>
            </a:r>
          </a:p>
          <a:p>
            <a:r>
              <a:rPr lang="en-GB" dirty="0"/>
              <a:t>Include </a:t>
            </a:r>
            <a:r>
              <a:rPr lang="en-GB" b="1" dirty="0"/>
              <a:t>yourself</a:t>
            </a:r>
            <a:r>
              <a:rPr lang="en-GB" dirty="0"/>
              <a:t> in your drawing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Edvard</a:t>
            </a:r>
            <a:r>
              <a:rPr lang="en-GB" dirty="0"/>
              <a:t> Munch: The Scream (1893)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482" y="1600200"/>
            <a:ext cx="3589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Edvard</a:t>
            </a:r>
            <a:r>
              <a:rPr lang="en-GB" dirty="0"/>
              <a:t> Munch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	“I was walking along a path with two friends – the sun was setting – suddenly the sky turned blood red. I paused, feeling exhausted, and leaned on the fence – there was blood and tongues of fire above the blue-black fjord and the city. My friends walked on, and I stood there trembling with anxiety – and I sensed an infinite scream passing through nature”.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Jackson Pollock, Number 8 (1949)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1206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Jackson Pollock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doesn't matter how the paint is put on, as long as something is said.</a:t>
            </a:r>
          </a:p>
          <a:p>
            <a:r>
              <a:rPr lang="en-GB" dirty="0"/>
              <a:t>The modern artist, it seems to me, is working and expressing an inner world – expressing the energy, the motion and other inner forces. </a:t>
            </a:r>
          </a:p>
          <a:p>
            <a:r>
              <a:rPr lang="en-GB" dirty="0"/>
              <a:t>When I am </a:t>
            </a:r>
            <a:r>
              <a:rPr lang="en-GB" i="1" dirty="0"/>
              <a:t>in</a:t>
            </a:r>
            <a:r>
              <a:rPr lang="en-GB" dirty="0"/>
              <a:t> my painting, I'm not aware of what I'm doing.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arts intimately connected with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‘If I could say it in words, I wouldn’t need to dance’ (Isadora Duncan )</a:t>
            </a:r>
          </a:p>
          <a:p>
            <a:r>
              <a:rPr lang="en-GB" dirty="0"/>
              <a:t>‘If I could say it in words there would be no reason to paint’ (Edward Hopper)</a:t>
            </a:r>
          </a:p>
          <a:p>
            <a:r>
              <a:rPr lang="en-GB" dirty="0"/>
              <a:t> ‘A work of art which did not begin in emotion is not art’ (Paul Cezanne)</a:t>
            </a:r>
          </a:p>
          <a:p>
            <a:r>
              <a:rPr lang="en-GB" dirty="0"/>
              <a:t>‘The aim of art is to represent not the outward appearance of things, but their inward significance’ (Aristotle)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15A3-BE9F-4598-8B9D-44C89CF608A1}" type="slidenum">
              <a:rPr lang="en-GB"/>
              <a:pPr/>
              <a:t>8</a:t>
            </a:fld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Art in Human Inquiry - origins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51837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i="1" dirty="0"/>
              <a:t>Expressionism</a:t>
            </a:r>
            <a:r>
              <a:rPr lang="en-GB" dirty="0"/>
              <a:t> - does not seek to portray objective reality but subjective emotional responses that objects and events arouse (e.g. Munch, Kafka, Van Gogh, Brecht)</a:t>
            </a:r>
          </a:p>
          <a:p>
            <a:pPr>
              <a:lnSpc>
                <a:spcPct val="90000"/>
              </a:lnSpc>
            </a:pPr>
            <a:r>
              <a:rPr lang="en-GB" dirty="0"/>
              <a:t>William Reich (1897-1957): </a:t>
            </a:r>
            <a:r>
              <a:rPr lang="en-GB" i="1" dirty="0"/>
              <a:t>Expressive therapy</a:t>
            </a:r>
            <a:r>
              <a:rPr lang="en-GB" dirty="0"/>
              <a:t> – constrained emotional energy </a:t>
            </a:r>
            <a:r>
              <a:rPr lang="en-GB" sz="2800" dirty="0">
                <a:sym typeface="Wingdings" pitchFamily="2" charset="2"/>
              </a:rPr>
              <a:t>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/>
              <a:t>physical and psychological illness. </a:t>
            </a:r>
          </a:p>
          <a:p>
            <a:pPr>
              <a:lnSpc>
                <a:spcPct val="90000"/>
              </a:lnSpc>
            </a:pPr>
            <a:r>
              <a:rPr lang="en-GB" dirty="0"/>
              <a:t>Carl Jung (1875-1961): </a:t>
            </a:r>
            <a:r>
              <a:rPr lang="en-GB" i="1" dirty="0"/>
              <a:t>“Primordial” images and symbols</a:t>
            </a:r>
            <a:r>
              <a:rPr lang="en-GB" dirty="0"/>
              <a:t> – Exploration of psychological difficulties through the interpretation of pictures, dreams and the unconscious.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Term first coined 1942  by artist Adrian Hill (1895-1977) – “the practice of Art seemed to help to take the patient's mind off their illness or injuries and to release their mental distress”.</a:t>
            </a:r>
          </a:p>
          <a:p>
            <a:r>
              <a:rPr lang="en-GB" dirty="0"/>
              <a:t>Underpinned by a belief that clients may self-express in situations where it is hard to put feelings into words (</a:t>
            </a:r>
            <a:r>
              <a:rPr lang="en-GB" dirty="0" err="1"/>
              <a:t>Liebmann</a:t>
            </a:r>
            <a:r>
              <a:rPr lang="en-GB" dirty="0"/>
              <a:t>, 2004)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D4CCBEA15444DA8D2EEC975615D5D" ma:contentTypeVersion="12" ma:contentTypeDescription="Create a new document." ma:contentTypeScope="" ma:versionID="c0fda65fa732fe0524ed047c9c3309c6">
  <xsd:schema xmlns:xsd="http://www.w3.org/2001/XMLSchema" xmlns:xs="http://www.w3.org/2001/XMLSchema" xmlns:p="http://schemas.microsoft.com/office/2006/metadata/properties" xmlns:ns3="d3736444-8fca-4c11-8dc8-8865c49873b8" xmlns:ns4="ca7f06e8-4059-4c8a-b971-bd0f6d05e0de" targetNamespace="http://schemas.microsoft.com/office/2006/metadata/properties" ma:root="true" ma:fieldsID="6e487ba4dfdda248f02c469938358cb6" ns3:_="" ns4:_="">
    <xsd:import namespace="d3736444-8fca-4c11-8dc8-8865c49873b8"/>
    <xsd:import namespace="ca7f06e8-4059-4c8a-b971-bd0f6d05e0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36444-8fca-4c11-8dc8-8865c4987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f06e8-4059-4c8a-b971-bd0f6d05e0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1D09B-D73B-4148-9C74-4DED2A8C4F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a7f06e8-4059-4c8a-b971-bd0f6d05e0de"/>
    <ds:schemaRef ds:uri="d3736444-8fca-4c11-8dc8-8865c49873b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16ABB4-1756-46A0-B954-07588D4AB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36444-8fca-4c11-8dc8-8865c49873b8"/>
    <ds:schemaRef ds:uri="ca7f06e8-4059-4c8a-b971-bd0f6d05e0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5EC49B-864F-4DCA-A47E-35CAE74E2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1239</Words>
  <Application>Microsoft Office PowerPoint</Application>
  <PresentationFormat>On-screen Show (4:3)</PresentationFormat>
  <Paragraphs>106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Imag(ine)ing our Social Worlds Mike Broussine</vt:lpstr>
      <vt:lpstr>Do a drawing ...</vt:lpstr>
      <vt:lpstr>Edvard Munch: The Scream (1893)</vt:lpstr>
      <vt:lpstr>Edvard Munch</vt:lpstr>
      <vt:lpstr>Jackson Pollock, Number 8 (1949)</vt:lpstr>
      <vt:lpstr>Jackson Pollock</vt:lpstr>
      <vt:lpstr>The arts intimately connected with feelings</vt:lpstr>
      <vt:lpstr>Art in Human Inquiry - origins</vt:lpstr>
      <vt:lpstr>Art Therapy</vt:lpstr>
      <vt:lpstr>Drawings … </vt:lpstr>
      <vt:lpstr>The power of drawings and art</vt:lpstr>
      <vt:lpstr>PowerPoint Presentation</vt:lpstr>
      <vt:lpstr>PowerPoint Presentation</vt:lpstr>
      <vt:lpstr>PowerPoint Presentation</vt:lpstr>
      <vt:lpstr>PowerPoint Presentation</vt:lpstr>
      <vt:lpstr>Specific features in drawings</vt:lpstr>
      <vt:lpstr>References &amp;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Imag(ine)ing our Social Worlds</dc:title>
  <dc:subject>using art in social research</dc:subject>
  <dc:creator>Mike Broussine</dc:creator>
  <cp:keywords>Drawings, expressionism, art therapy, feelings</cp:keywords>
  <dc:description>Presented as one of UWE's Social Science in the City Seminars, 20 October 2011</dc:description>
  <cp:lastModifiedBy>Key Blazier</cp:lastModifiedBy>
  <cp:revision>24</cp:revision>
  <dcterms:created xsi:type="dcterms:W3CDTF">2011-10-12T14:13:20Z</dcterms:created>
  <dcterms:modified xsi:type="dcterms:W3CDTF">2020-11-05T16:59:46Z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0x0101009E6D4CCBEA15444DA8D2EEC975615D5D</vt:lpwstr>
  </property>
</Properties>
</file>