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0" r:id="rId6"/>
    <p:sldId id="268" r:id="rId7"/>
    <p:sldId id="269" r:id="rId8"/>
    <p:sldId id="262" r:id="rId9"/>
    <p:sldId id="263" r:id="rId10"/>
    <p:sldId id="267" r:id="rId11"/>
    <p:sldId id="271" r:id="rId12"/>
  </p:sldIdLst>
  <p:sldSz cx="12192000" cy="6858000"/>
  <p:notesSz cx="9144000" cy="6858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284EADD-FE41-494D-A42C-2B60CCFC2DE6}">
          <p14:sldIdLst>
            <p14:sldId id="256"/>
            <p14:sldId id="270"/>
            <p14:sldId id="268"/>
            <p14:sldId id="269"/>
            <p14:sldId id="262"/>
            <p14:sldId id="263"/>
            <p14:sldId id="267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4" orient="horz" pos="38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7" pos="6804" userDrawn="1">
          <p15:clr>
            <a:srgbClr val="A4A3A4"/>
          </p15:clr>
        </p15:guide>
        <p15:guide id="12" pos="8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9DAC"/>
    <a:srgbClr val="2037E7"/>
    <a:srgbClr val="1A9DAC"/>
    <a:srgbClr val="16818D"/>
    <a:srgbClr val="1C9DAC"/>
    <a:srgbClr val="598752"/>
    <a:srgbClr val="6DA463"/>
    <a:srgbClr val="A65C45"/>
    <a:srgbClr val="CC705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14E9D5-F6C2-E499-0A12-FCBB8857A763}" v="2" dt="2020-07-23T11:04:22.174"/>
    <p1510:client id="{FAD0C99D-E93D-FD3D-0924-CFBBE57DA29C}" v="29" dt="2020-07-23T11:06:14.007"/>
    <p1510:client id="{4E28A780-1C7A-D340-81C0-417B72C3D116}" v="307" dt="2020-07-23T11:27:35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94663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>
        <p:guide orient="horz" pos="3838"/>
        <p:guide pos="3840"/>
        <p:guide pos="6804"/>
        <p:guide pos="8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43CF07-9307-6C48-9A7D-CFB6D27789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57DB75-BAF4-B743-9A92-74B92A91E0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2C6B3-A39F-7849-8137-15C55F281F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1F245-9DFC-A14D-946D-EB14F66A9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02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360570-2B09-DB43-BBE0-DA076DA91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87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360570-2B09-DB43-BBE0-DA076DA911F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966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1A9D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>
            <a:extLst>
              <a:ext uri="{FF2B5EF4-FFF2-40B4-BE49-F238E27FC236}">
                <a16:creationId xmlns:a16="http://schemas.microsoft.com/office/drawing/2014/main" id="{D8E96D4C-F781-D146-B2F0-26791859F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0"/>
            <a:ext cx="1787872" cy="89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FE3B5BC-7C7D-A745-8158-A53C466DA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435" y="1915482"/>
            <a:ext cx="7586032" cy="2089585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69EC6F0B-C9B0-464E-ABF8-505FA2B99A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1897" y="1916833"/>
            <a:ext cx="1625519" cy="26908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Presented by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1E2BFEE-0AD7-C548-92B3-DE639BB40C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1895" y="2323737"/>
            <a:ext cx="1625519" cy="402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8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FE54718D-4C22-E94B-A4C0-C34A3A4257A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98008" y="2835501"/>
            <a:ext cx="1625519" cy="37134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8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63A8BFE-74A7-E94B-8A00-4CD70EAFA367}"/>
              </a:ext>
            </a:extLst>
          </p:cNvPr>
          <p:cNvCxnSpPr>
            <a:cxnSpLocks/>
          </p:cNvCxnSpPr>
          <p:nvPr userDrawn="1"/>
        </p:nvCxnSpPr>
        <p:spPr>
          <a:xfrm>
            <a:off x="2559051" y="1916832"/>
            <a:ext cx="0" cy="3802212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5B2378F-7E74-5649-B1F7-5BE87863FD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8008" y="5373216"/>
            <a:ext cx="1625519" cy="3458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2037226853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1207" userDrawn="1">
          <p15:clr>
            <a:srgbClr val="FBAE40"/>
          </p15:clr>
        </p15:guide>
        <p15:guide id="2" pos="172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ED979-55B4-3C48-802B-10CF449D3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692699"/>
            <a:ext cx="10515600" cy="6480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953" y="1412776"/>
            <a:ext cx="12192000" cy="59511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0680606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AD231-0526-BA4B-A751-485A68D4F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1" y="692699"/>
            <a:ext cx="9938841" cy="7683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1461052"/>
            <a:ext cx="4032251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8817" y="1461053"/>
            <a:ext cx="4027088" cy="2650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78817" y="4149728"/>
            <a:ext cx="4027088" cy="27082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57635" y="1461052"/>
            <a:ext cx="4034367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7421980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3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4" pos="5111" userDrawn="1">
          <p15:clr>
            <a:srgbClr val="FBAE40"/>
          </p15:clr>
        </p15:guide>
        <p15:guide id="5" orient="horz" pos="2614" userDrawn="1">
          <p15:clr>
            <a:srgbClr val="FBAE40"/>
          </p15:clr>
        </p15:guide>
        <p15:guide id="6" pos="756" userDrawn="1">
          <p15:clr>
            <a:srgbClr val="FBAE40"/>
          </p15:clr>
        </p15:guide>
        <p15:guide id="8" pos="2569" userDrawn="1">
          <p15:clr>
            <a:srgbClr val="FBAE40"/>
          </p15:clr>
        </p15:guide>
        <p15:guide id="9" pos="5139" userDrawn="1">
          <p15:clr>
            <a:srgbClr val="FBAE40"/>
          </p15:clr>
        </p15:guide>
        <p15:guide id="10" orient="horz" pos="259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2A74-33A9-1E47-9EBD-B4B8BA3C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753" y="692700"/>
            <a:ext cx="10515600" cy="7334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10755" y="1461052"/>
            <a:ext cx="339609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Second Bullet Point</a:t>
            </a:r>
          </a:p>
          <a:p>
            <a:pPr lvl="2"/>
            <a:r>
              <a:rPr lang="en-GB"/>
              <a:t>Third Bullet Point</a:t>
            </a:r>
          </a:p>
          <a:p>
            <a:pPr lvl="3"/>
            <a:endParaRPr lang="en-GB"/>
          </a:p>
        </p:txBody>
      </p:sp>
      <p:sp>
        <p:nvSpPr>
          <p:cNvPr id="5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55533" y="1461052"/>
            <a:ext cx="4057651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61867" y="1461053"/>
            <a:ext cx="4030132" cy="2650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61868" y="4146550"/>
            <a:ext cx="4030133" cy="27114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614538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5141" userDrawn="1">
          <p15:clr>
            <a:srgbClr val="FBAE40"/>
          </p15:clr>
        </p15:guide>
        <p15:guide id="4" pos="5111" userDrawn="1">
          <p15:clr>
            <a:srgbClr val="FBAE40"/>
          </p15:clr>
        </p15:guide>
        <p15:guide id="6" orient="horz" pos="2590" userDrawn="1">
          <p15:clr>
            <a:srgbClr val="FBAE40"/>
          </p15:clr>
        </p15:guide>
        <p15:guide id="7" orient="horz" pos="261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F419B-FC38-4656-9F77-C3E7F5DE4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280AE-A27A-4C21-8018-4CDF514359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16050" y="1700213"/>
            <a:ext cx="9217025" cy="39608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A9DAC"/>
                </a:solidFill>
              </a:defRPr>
            </a:lvl1pPr>
            <a:lvl2pPr marL="609600" indent="0">
              <a:buNone/>
              <a:defRPr sz="2000">
                <a:solidFill>
                  <a:srgbClr val="1A9DAC"/>
                </a:solidFill>
              </a:defRPr>
            </a:lvl2pPr>
            <a:lvl3pPr marL="1219200" indent="0">
              <a:buNone/>
              <a:defRPr sz="2000">
                <a:solidFill>
                  <a:srgbClr val="1A9DAC"/>
                </a:solidFill>
              </a:defRPr>
            </a:lvl3pPr>
            <a:lvl4pPr marL="1828800" indent="0">
              <a:buNone/>
              <a:defRPr sz="2000">
                <a:solidFill>
                  <a:srgbClr val="1A9DAC"/>
                </a:solidFill>
              </a:defRPr>
            </a:lvl4pPr>
            <a:lvl5pPr marL="2438400" indent="0">
              <a:buNone/>
              <a:defRPr sz="2000">
                <a:solidFill>
                  <a:srgbClr val="1A9DAC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5660BAE-66FC-42F6-BD3C-5B58157AAA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16050" y="5661025"/>
            <a:ext cx="9217025" cy="108108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609600" indent="0" algn="r">
              <a:buNone/>
              <a:defRPr sz="1800">
                <a:solidFill>
                  <a:schemeClr val="tx1"/>
                </a:solidFill>
              </a:defRPr>
            </a:lvl2pPr>
            <a:lvl3pPr marL="1219200" indent="0" algn="r">
              <a:buNone/>
              <a:defRPr sz="1800">
                <a:solidFill>
                  <a:schemeClr val="tx1"/>
                </a:solidFill>
              </a:defRPr>
            </a:lvl3pPr>
            <a:lvl4pPr marL="1828800" indent="0" algn="r">
              <a:buNone/>
              <a:defRPr sz="1800">
                <a:solidFill>
                  <a:schemeClr val="tx1"/>
                </a:solidFill>
              </a:defRPr>
            </a:lvl4pPr>
            <a:lvl5pPr marL="2438400" indent="0" algn="r"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041634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83A07-22BD-4911-A932-8F2D6698F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42487-5D92-4193-8C12-E3811303EA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2348880"/>
            <a:ext cx="4176464" cy="2995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0">
                <a:solidFill>
                  <a:srgbClr val="1A9DAC"/>
                </a:solidFill>
              </a:defRPr>
            </a:lvl1pPr>
          </a:lstStyle>
          <a:p>
            <a:pPr lvl="0"/>
            <a:r>
              <a:rPr lang="en-GB"/>
              <a:t>100%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F246C3-55F5-41A0-A73E-5368C3F43B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43872" y="2348880"/>
            <a:ext cx="6481366" cy="2995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99DAC"/>
                </a:solidFill>
              </a:defRPr>
            </a:lvl1pPr>
            <a:lvl2pPr marL="609600" indent="0">
              <a:buNone/>
              <a:defRPr sz="2000">
                <a:solidFill>
                  <a:srgbClr val="199DAC"/>
                </a:solidFill>
              </a:defRPr>
            </a:lvl2pPr>
            <a:lvl3pPr marL="1219200" indent="0">
              <a:buNone/>
              <a:defRPr sz="2000">
                <a:solidFill>
                  <a:srgbClr val="199DAC"/>
                </a:solidFill>
              </a:defRPr>
            </a:lvl3pPr>
            <a:lvl4pPr marL="1828800" indent="0">
              <a:buNone/>
              <a:defRPr sz="2000">
                <a:solidFill>
                  <a:srgbClr val="199DAC"/>
                </a:solidFill>
              </a:defRPr>
            </a:lvl4pPr>
            <a:lvl5pPr marL="2438400" indent="0">
              <a:buNone/>
              <a:defRPr sz="2000">
                <a:solidFill>
                  <a:srgbClr val="199DAC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E5FF59-326E-4B4E-9D7D-CFDB81AC6C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58925" y="5344492"/>
            <a:ext cx="9650413" cy="1108696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800"/>
            </a:lvl1pPr>
            <a:lvl2pPr marL="609600" indent="0" algn="r">
              <a:buNone/>
              <a:defRPr sz="1800"/>
            </a:lvl2pPr>
            <a:lvl3pPr marL="1219200" indent="0" algn="r">
              <a:buNone/>
              <a:defRPr sz="1800"/>
            </a:lvl3pPr>
            <a:lvl4pPr marL="1828800" indent="0" algn="r">
              <a:buNone/>
              <a:defRPr sz="1800"/>
            </a:lvl4pPr>
            <a:lvl5pPr marL="2438400" indent="0" algn="r"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52614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E3DBD-28B5-6744-B93D-384D879A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1974058"/>
            <a:ext cx="8687493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6" y="4221163"/>
            <a:ext cx="8687493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1800" b="0" i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45060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64AAA3-E9D4-B544-B77B-0789573E9C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455" y="689703"/>
            <a:ext cx="9937104" cy="1011105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6" y="1700808"/>
            <a:ext cx="9937104" cy="4608512"/>
          </a:xfrm>
          <a:prstGeom prst="rect">
            <a:avLst/>
          </a:prstGeom>
        </p:spPr>
        <p:txBody>
          <a:bodyPr lIns="0" tIns="0" rIns="0" bIns="0"/>
          <a:lstStyle>
            <a:lvl1pPr marL="266700" indent="-257175">
              <a:buClr>
                <a:srgbClr val="1A9DAC"/>
              </a:buClr>
              <a:tabLst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12239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75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4AA9-9B1B-7D49-821B-E768D4FE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1" y="687617"/>
            <a:ext cx="9936408" cy="1012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200152" y="1700216"/>
            <a:ext cx="9936408" cy="4465637"/>
          </a:xfrm>
          <a:prstGeom prst="rect">
            <a:avLst/>
          </a:prstGeom>
        </p:spPr>
        <p:txBody>
          <a:bodyPr lIns="0" tIns="0" rIns="0" bIns="0"/>
          <a:lstStyle>
            <a:lvl1pPr marL="266700" indent="-266700">
              <a:buClr>
                <a:srgbClr val="1A9DAC"/>
              </a:buClr>
              <a:buFont typeface="+mj-lt"/>
              <a:buAutoNum type="arabi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+mj-lt"/>
              <a:buAutoNum type="romanL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23431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9527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86068825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D85A6-D158-2E49-90B4-F2441730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9"/>
            <a:ext cx="9912077" cy="9361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7" y="1628800"/>
            <a:ext cx="4871515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40016" y="1628800"/>
            <a:ext cx="4871515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62276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63C3-2B19-3E4C-861A-2B5A52BA7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9"/>
            <a:ext cx="10515600" cy="9361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8" y="1628800"/>
            <a:ext cx="4896542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Second Bullet Point</a:t>
            </a:r>
          </a:p>
          <a:p>
            <a:pPr lvl="2"/>
            <a:r>
              <a:rPr lang="en-GB"/>
              <a:t>Third Bullet Point</a:t>
            </a:r>
          </a:p>
          <a:p>
            <a:pPr lvl="3"/>
            <a:endParaRPr lang="en-GB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240016" y="1628800"/>
            <a:ext cx="4752528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Bullet Point</a:t>
            </a:r>
          </a:p>
          <a:p>
            <a:pPr lvl="2"/>
            <a:r>
              <a:rPr lang="en-US"/>
              <a:t>Third Bullet Point</a:t>
            </a:r>
          </a:p>
          <a:p>
            <a:pPr lvl="3"/>
            <a:endParaRPr lang="en-US"/>
          </a:p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45515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A39C-6E99-FE4F-B641-F44C7B4B4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692699"/>
            <a:ext cx="10515600" cy="9361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8" y="1628800"/>
            <a:ext cx="4896542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+mj-lt"/>
              <a:buAutoNum type="arabicPeriod"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  <a:lvl2pPr marL="541338" indent="-274638">
              <a:buClr>
                <a:srgbClr val="1A9DAC"/>
              </a:buClr>
              <a:buFont typeface="+mj-lt"/>
              <a:buAutoNum type="romanLcPeriod"/>
              <a:defRPr sz="1800" baseline="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Clr>
                <a:srgbClr val="1A9DAC"/>
              </a:buClr>
              <a:buFont typeface="Arial" panose="020B0604020202020204" pitchFamily="34" charset="0"/>
              <a:buChar char="̶"/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Number Position Number 2</a:t>
            </a:r>
          </a:p>
          <a:p>
            <a:pPr lvl="2"/>
            <a:r>
              <a:rPr lang="en-GB"/>
              <a:t>Number Position Number 3</a:t>
            </a:r>
          </a:p>
          <a:p>
            <a:pPr lvl="3"/>
            <a:endParaRPr lang="en-GB"/>
          </a:p>
          <a:p>
            <a:pPr lvl="3"/>
            <a:endParaRPr lang="en-GB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240018" y="1628800"/>
            <a:ext cx="4896542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+mj-lt"/>
              <a:buAutoNum type="arabicPeriod"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  <a:lvl2pPr marL="541338" indent="-274638">
              <a:buClr>
                <a:srgbClr val="1A9DAC"/>
              </a:buClr>
              <a:buFont typeface="+mj-lt"/>
              <a:buAutoNum type="romanL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Number Position Number 2</a:t>
            </a:r>
          </a:p>
          <a:p>
            <a:pPr lvl="2"/>
            <a:r>
              <a:rPr lang="en-GB"/>
              <a:t>Number Position Number 3</a:t>
            </a:r>
          </a:p>
          <a:p>
            <a:pPr lvl="3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651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 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0C80B-5DE2-104C-BCD7-114FA55CD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020" y="692700"/>
            <a:ext cx="10515600" cy="8620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1199456" y="1554763"/>
            <a:ext cx="9865096" cy="453806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4753494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lumn text styl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65AE-FBB8-C547-A863-8ACFC537D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9"/>
            <a:ext cx="10515600" cy="9361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8" y="1628800"/>
            <a:ext cx="446449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/>
          </p:nvPr>
        </p:nvSpPr>
        <p:spPr>
          <a:xfrm>
            <a:off x="5712885" y="1628802"/>
            <a:ext cx="5351667" cy="4464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62861172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3631A212-DAA8-B544-9BA8-9F3465AA8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2699"/>
            <a:ext cx="10299327" cy="79208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C2A975-9E0E-5D43-ADC1-E0089E324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7" r:id="rId13"/>
    <p:sldLayoutId id="2147483976" r:id="rId14"/>
  </p:sldLayoutIdLst>
  <p:transition spd="slow">
    <p:fade/>
  </p:transition>
  <p:txStyles>
    <p:titleStyle>
      <a:lvl1pPr algn="l" defTabSz="606425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1A9DAC"/>
          </a:solidFill>
          <a:latin typeface="+mj-lt"/>
          <a:ea typeface="ＭＳ Ｐゴシック" charset="0"/>
          <a:cs typeface="ＭＳ Ｐゴシック" charset="0"/>
        </a:defRPr>
      </a:lvl1pPr>
      <a:lvl2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55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10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664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218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4025" indent="-4540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87425" indent="-3778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08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04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00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we.cloud.panopto.eu/Panopto/Pages/Viewer.aspx?id=e5541d6f-6e6c-44ca-a1c1-abe600aec644" TargetMode="External"/><Relationship Id="rId2" Type="http://schemas.openxmlformats.org/officeDocument/2006/relationships/hyperlink" Target="https://uweacuk-my.sharepoint.com/:b:/g/personal/neil_willey_uwe_ac_uk/EajhrlvgHZxIoF0gL0s_OREBxy3YvF_ufBSRKD5fbAtHWA?e=BL2arT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1.uwe.ac.uk/research/postgraduateresearchstudy/currentpgresearchers/graduateschoolhandbook/part1-degreeawards.aspx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.uwe.ac.uk/research/postgraduateresearchstudy/currentpgresearchers/graduateschoolhandbook/part13-finalpreparation.aspx" TargetMode="External"/><Relationship Id="rId2" Type="http://schemas.openxmlformats.org/officeDocument/2006/relationships/hyperlink" Target="https://www1.uwe.ac.uk/research/postgraduateresearchstudy/currentpgresearchers/graduateschoolhandbook/part2-pgrdescriptors.aspx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.uwe.ac.uk/research/postgraduateresearchstudy/currentpgresearchers/graduateschoolhandbook/part13-finalpreparation.aspx" TargetMode="External"/><Relationship Id="rId2" Type="http://schemas.openxmlformats.org/officeDocument/2006/relationships/hyperlink" Target="https://www1.uwe.ac.uk/research/postgraduateresearchstudy/currentpgresearchers/graduateschoolhandbook/part2-pgrdescriptors.aspx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esearch.degrees@uwe.ac.uk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F1CEF-0B1A-4096-9B12-2B2EF0EDA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236" y="2212081"/>
            <a:ext cx="7479463" cy="179298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/>
              <a:t>Guidelines on </a:t>
            </a:r>
            <a:br>
              <a:rPr lang="en-GB" sz="4000" dirty="0"/>
            </a:br>
            <a:r>
              <a:rPr lang="en-GB" sz="4000" dirty="0"/>
              <a:t>MPhil/PhD written thesis format  </a:t>
            </a:r>
            <a:br>
              <a:rPr lang="en-GB" sz="4000" dirty="0"/>
            </a:br>
            <a:r>
              <a:rPr lang="en-GB" sz="4000" dirty="0"/>
              <a:t>at UWE Bristol</a:t>
            </a:r>
            <a:br>
              <a:rPr lang="en-GB" sz="4000" dirty="0"/>
            </a:br>
            <a:br>
              <a:rPr lang="en-GB" sz="4000" dirty="0"/>
            </a:br>
            <a:r>
              <a:rPr lang="en-GB" sz="4000" dirty="0"/>
              <a:t> </a:t>
            </a:r>
            <a:r>
              <a:rPr lang="en-GB" i="1" dirty="0"/>
              <a:t>incorporation of research outputs</a:t>
            </a:r>
            <a:endParaRPr lang="en-GB" sz="40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106EC-E68F-406D-9E35-8CFE576F4B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1897" y="2261786"/>
            <a:ext cx="1625519" cy="269081"/>
          </a:xfrm>
        </p:spPr>
        <p:txBody>
          <a:bodyPr/>
          <a:lstStyle/>
          <a:p>
            <a:r>
              <a:rPr lang="en-GB" sz="1800" dirty="0"/>
              <a:t>Neil Willey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63A658-E6EF-4A06-B512-E7186AB038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1897" y="2723444"/>
            <a:ext cx="1714910" cy="6220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Director, </a:t>
            </a:r>
          </a:p>
          <a:p>
            <a:pPr>
              <a:lnSpc>
                <a:spcPct val="100000"/>
              </a:lnSpc>
            </a:pPr>
            <a:r>
              <a:rPr lang="en-GB" dirty="0"/>
              <a:t>UWE Bristol Graduate School</a:t>
            </a:r>
          </a:p>
        </p:txBody>
      </p:sp>
    </p:spTree>
    <p:extLst>
      <p:ext uri="{BB962C8B-B14F-4D97-AF65-F5344CB8AC3E}">
        <p14:creationId xmlns:p14="http://schemas.microsoft.com/office/powerpoint/2010/main" val="338130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Guidelines for Written Thesis Format at UWE</a:t>
            </a:r>
            <a:endParaRPr lang="en-GB" sz="2400">
              <a:solidFill>
                <a:srgbClr val="2037E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/>
              <a:t>The following slides contain a short explanation of the UWE Regulations on incorporating research outputs into written theses </a:t>
            </a:r>
            <a:br>
              <a:rPr lang="en-GB"/>
            </a:br>
            <a:endParaRPr lang="en-GB"/>
          </a:p>
          <a:p>
            <a:r>
              <a:rPr lang="en-GB" sz="2400"/>
              <a:t>A full </a:t>
            </a:r>
            <a:r>
              <a:rPr lang="en-GB" sz="2400">
                <a:hlinkClick r:id="rId2"/>
              </a:rPr>
              <a:t>rationale</a:t>
            </a:r>
            <a:r>
              <a:rPr lang="en-GB" sz="2400"/>
              <a:t> for allowing research outputs to be incorporated into written theses at UWE is also available </a:t>
            </a:r>
          </a:p>
          <a:p>
            <a:endParaRPr lang="en-GB" sz="2400"/>
          </a:p>
          <a:p>
            <a:r>
              <a:rPr lang="en-GB" sz="2400"/>
              <a:t>There is a </a:t>
            </a:r>
            <a:r>
              <a:rPr lang="en-GB" sz="2400">
                <a:hlinkClick r:id="rId3"/>
              </a:rPr>
              <a:t>7 minute video</a:t>
            </a:r>
            <a:r>
              <a:rPr lang="en-GB" sz="2400"/>
              <a:t> for examiners on assessing candidates who submit theses that incorporate written research outputs </a:t>
            </a:r>
          </a:p>
          <a:p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35991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/>
              <a:t>To keep the focus on the Qualification Descriptor in a changing research environment</a:t>
            </a:r>
          </a:p>
          <a:p>
            <a:r>
              <a:rPr lang="en-GB" sz="2400"/>
              <a:t>To relieve pressure on PGRs to produce both outputs and a thesis</a:t>
            </a:r>
          </a:p>
          <a:p>
            <a:r>
              <a:rPr lang="en-GB" sz="2400"/>
              <a:t>To be accessible to new ways of researching</a:t>
            </a:r>
          </a:p>
          <a:p>
            <a:r>
              <a:rPr lang="en-GB" sz="2400"/>
              <a:t>To be accessible to a variety of knowledges</a:t>
            </a:r>
          </a:p>
          <a:p>
            <a:pPr marL="9525" indent="0">
              <a:buNone/>
            </a:pPr>
            <a:endParaRPr lang="en-GB" sz="2400"/>
          </a:p>
          <a:p>
            <a:endParaRPr lang="en-GB" sz="2400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11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UWE Awards of MPhil and PhD </a:t>
            </a:r>
            <a:r>
              <a:rPr lang="en-GB" sz="2400">
                <a:solidFill>
                  <a:srgbClr val="2037E7"/>
                </a:solidFill>
              </a:rPr>
              <a:t>(Handbook Part 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/>
              <a:t>Written theses for these awards can include research outputs </a:t>
            </a:r>
            <a:r>
              <a:rPr lang="en-GB">
                <a:solidFill>
                  <a:srgbClr val="2037E7"/>
                </a:solidFill>
              </a:rPr>
              <a:t>(</a:t>
            </a:r>
            <a:r>
              <a:rPr lang="en-GB">
                <a:solidFill>
                  <a:srgbClr val="2037E7"/>
                </a:solidFill>
                <a:hlinkClick r:id="rId2"/>
              </a:rPr>
              <a:t>PGR1.2.1</a:t>
            </a:r>
            <a:r>
              <a:rPr lang="en-GB">
                <a:solidFill>
                  <a:srgbClr val="2037E7"/>
                </a:solidFill>
              </a:rPr>
              <a:t>)</a:t>
            </a:r>
            <a:br>
              <a:rPr lang="en-GB"/>
            </a:br>
            <a:endParaRPr lang="en-GB"/>
          </a:p>
          <a:p>
            <a:r>
              <a:rPr lang="en-GB" sz="2400"/>
              <a:t>A variety of written research outputs can be incorporated into a written ‘body of work’ to be assessed </a:t>
            </a:r>
            <a:r>
              <a:rPr lang="en-GB">
                <a:solidFill>
                  <a:srgbClr val="2037E7"/>
                </a:solidFill>
              </a:rPr>
              <a:t>(</a:t>
            </a:r>
            <a:r>
              <a:rPr lang="en-GB">
                <a:solidFill>
                  <a:srgbClr val="2037E7"/>
                </a:solidFill>
                <a:hlinkClick r:id="rId2"/>
              </a:rPr>
              <a:t>PGR1.2.2, PGR1.2.3</a:t>
            </a:r>
            <a:r>
              <a:rPr lang="en-GB">
                <a:solidFill>
                  <a:srgbClr val="2037E7"/>
                </a:solidFill>
              </a:rPr>
              <a:t>)</a:t>
            </a:r>
            <a:endParaRPr lang="en-GB"/>
          </a:p>
          <a:p>
            <a:endParaRPr lang="en-GB" sz="2400"/>
          </a:p>
          <a:p>
            <a:r>
              <a:rPr lang="en-GB" sz="2400"/>
              <a:t>Research outputs incorporated into the body of work to be assessed must have been produced during the period of registration for the award </a:t>
            </a:r>
            <a:r>
              <a:rPr lang="en-GB">
                <a:solidFill>
                  <a:srgbClr val="2037E7"/>
                </a:solidFill>
              </a:rPr>
              <a:t>(</a:t>
            </a:r>
            <a:r>
              <a:rPr lang="en-GB">
                <a:solidFill>
                  <a:srgbClr val="2037E7"/>
                </a:solidFill>
                <a:hlinkClick r:id="rId2"/>
              </a:rPr>
              <a:t>PGR1.2.1</a:t>
            </a:r>
            <a:r>
              <a:rPr lang="en-GB">
                <a:solidFill>
                  <a:srgbClr val="2037E7"/>
                </a:solidFill>
              </a:rPr>
              <a:t>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81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MPhil/PhD and Qualification Descriptors </a:t>
            </a:r>
            <a:r>
              <a:rPr lang="en-GB" sz="2400">
                <a:solidFill>
                  <a:srgbClr val="2037E7"/>
                </a:solidFill>
                <a:hlinkClick r:id="rId2"/>
              </a:rPr>
              <a:t>(Handbook Part 2)</a:t>
            </a:r>
            <a:endParaRPr lang="en-GB" sz="2400">
              <a:solidFill>
                <a:srgbClr val="2037E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9456" y="1700808"/>
            <a:ext cx="9937104" cy="1440160"/>
          </a:xfrm>
        </p:spPr>
        <p:txBody>
          <a:bodyPr/>
          <a:lstStyle/>
          <a:p>
            <a:r>
              <a:rPr lang="en-GB" sz="2400" dirty="0"/>
              <a:t>For research degrees the focus is on demonstrating that the candidate and their work meet the Qualification Descriptors </a:t>
            </a:r>
            <a:r>
              <a:rPr lang="en-GB" dirty="0">
                <a:hlinkClick r:id="rId2"/>
              </a:rPr>
              <a:t>PGR2.2.1R and PGR2.3.1R</a:t>
            </a:r>
            <a:br>
              <a:rPr lang="en-GB" dirty="0"/>
            </a:b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071843-4604-3941-B87B-4621E542D3C5}"/>
              </a:ext>
            </a:extLst>
          </p:cNvPr>
          <p:cNvSpPr/>
          <p:nvPr/>
        </p:nvSpPr>
        <p:spPr>
          <a:xfrm>
            <a:off x="1046542" y="4174383"/>
            <a:ext cx="9289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>
                <a:latin typeface="+mn-lt"/>
              </a:rPr>
              <a:t>For MPhil and PhD there are maximum word counts that are slightly greater if written research outputs are included </a:t>
            </a:r>
            <a:r>
              <a:rPr lang="en-GB">
                <a:solidFill>
                  <a:srgbClr val="2037E7"/>
                </a:solidFill>
                <a:latin typeface="+mn-lt"/>
              </a:rPr>
              <a:t>(</a:t>
            </a:r>
            <a:r>
              <a:rPr lang="en-GB">
                <a:solidFill>
                  <a:srgbClr val="2037E7"/>
                </a:solidFill>
                <a:latin typeface="+mn-lt"/>
                <a:hlinkClick r:id="rId3"/>
              </a:rPr>
              <a:t>PGR13.9</a:t>
            </a:r>
            <a:r>
              <a:rPr lang="en-GB">
                <a:solidFill>
                  <a:srgbClr val="2037E7"/>
                </a:solidFill>
                <a:latin typeface="+mn-lt"/>
              </a:rPr>
              <a:t>)</a:t>
            </a:r>
            <a:r>
              <a:rPr lang="en-GB" sz="2400">
                <a:latin typeface="+mn-lt"/>
              </a:rPr>
              <a:t> and some guidance on general structure </a:t>
            </a:r>
            <a:r>
              <a:rPr lang="en-GB">
                <a:solidFill>
                  <a:srgbClr val="2037E7"/>
                </a:solidFill>
                <a:latin typeface="+mn-lt"/>
              </a:rPr>
              <a:t>(</a:t>
            </a:r>
            <a:r>
              <a:rPr lang="en-GB">
                <a:solidFill>
                  <a:srgbClr val="2037E7"/>
                </a:solidFill>
                <a:latin typeface="+mn-lt"/>
                <a:hlinkClick r:id="rId3"/>
              </a:rPr>
              <a:t>PGR13.10.1</a:t>
            </a:r>
            <a:r>
              <a:rPr lang="en-GB">
                <a:solidFill>
                  <a:srgbClr val="2037E7"/>
                </a:solidFill>
                <a:latin typeface="+mn-lt"/>
              </a:rPr>
              <a:t>)</a:t>
            </a:r>
            <a:endParaRPr lang="en-GB" sz="2400">
              <a:latin typeface="+mn-lt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D5D290-7770-9840-9143-D66859F54EEA}"/>
              </a:ext>
            </a:extLst>
          </p:cNvPr>
          <p:cNvSpPr txBox="1">
            <a:spLocks/>
          </p:cNvSpPr>
          <p:nvPr/>
        </p:nvSpPr>
        <p:spPr>
          <a:xfrm>
            <a:off x="1223859" y="3371519"/>
            <a:ext cx="9937104" cy="101110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606425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1A9DAC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606425" rtl="0" eaLnBrk="1" fontAlgn="base" hangingPunct="1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606425" rtl="0" eaLnBrk="1" fontAlgn="base" hangingPunct="1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606425" rtl="0" eaLnBrk="1" fontAlgn="base" hangingPunct="1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606425" rtl="0" eaLnBrk="1" fontAlgn="base" hangingPunct="1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609555" algn="ctr" defTabSz="609555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1219110" algn="ctr" defTabSz="609555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828664" algn="ctr" defTabSz="609555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2438218" algn="ctr" defTabSz="609555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/>
              <a:t>MPhil/PhD and Preparation of Final Thesis </a:t>
            </a:r>
            <a:r>
              <a:rPr lang="en-GB" sz="2400">
                <a:solidFill>
                  <a:srgbClr val="2037E7"/>
                </a:solidFill>
                <a:hlinkClick r:id="rId3"/>
              </a:rPr>
              <a:t>(Part 13)</a:t>
            </a:r>
            <a:endParaRPr lang="en-GB" sz="2400">
              <a:solidFill>
                <a:srgbClr val="2037E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30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MPhil/PhD Preparation of Final Thesis </a:t>
            </a:r>
            <a:r>
              <a:rPr lang="en-GB" sz="2400">
                <a:solidFill>
                  <a:srgbClr val="2037E7"/>
                </a:solidFill>
                <a:hlinkClick r:id="rId2"/>
              </a:rPr>
              <a:t>(Handbook Part 13)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/>
              <a:t>Any written research outputs incorporated into the ‘body of work’ to be assessed must be accompanied by a statement about their origin and the candidate’s contribution </a:t>
            </a:r>
            <a:r>
              <a:rPr lang="en-GB">
                <a:solidFill>
                  <a:srgbClr val="2037E7"/>
                </a:solidFill>
                <a:hlinkClick r:id="rId3"/>
              </a:rPr>
              <a:t>(PGR 13.10.3)</a:t>
            </a:r>
            <a:r>
              <a:rPr lang="en-GB">
                <a:solidFill>
                  <a:srgbClr val="2037E7"/>
                </a:solidFill>
              </a:rPr>
              <a:t>.</a:t>
            </a:r>
          </a:p>
          <a:p>
            <a:endParaRPr lang="en-GB" sz="2400"/>
          </a:p>
          <a:p>
            <a:r>
              <a:rPr lang="en-GB" sz="2400"/>
              <a:t>The written thesis to be assessed must include: introductory/contextual material; the body of work; a synthesis of the work that establishes ownership and includes a claim to meet the qualification descriptor </a:t>
            </a:r>
            <a:r>
              <a:rPr lang="en-GB">
                <a:solidFill>
                  <a:srgbClr val="2037E7"/>
                </a:solidFill>
                <a:hlinkClick r:id="rId3"/>
              </a:rPr>
              <a:t>(PGR 13.12)</a:t>
            </a:r>
            <a:endParaRPr lang="en-GB"/>
          </a:p>
          <a:p>
            <a:endParaRPr lang="en-GB" sz="2400"/>
          </a:p>
          <a:p>
            <a:r>
              <a:rPr lang="en-GB" sz="2400"/>
              <a:t>It is ‘the body of work’ that can include written research outputs.</a:t>
            </a:r>
          </a:p>
        </p:txBody>
      </p:sp>
    </p:spTree>
    <p:extLst>
      <p:ext uri="{BB962C8B-B14F-4D97-AF65-F5344CB8AC3E}">
        <p14:creationId xmlns:p14="http://schemas.microsoft.com/office/powerpoint/2010/main" val="7061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 note: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9455" y="1195255"/>
            <a:ext cx="9937104" cy="4608512"/>
          </a:xfrm>
        </p:spPr>
        <p:txBody>
          <a:bodyPr lIns="0" tIns="0" rIns="0" bIns="0" anchor="t"/>
          <a:lstStyle/>
          <a:p>
            <a:endParaRPr lang="en-GB"/>
          </a:p>
          <a:p>
            <a:r>
              <a:rPr lang="en-GB" sz="2400">
                <a:ea typeface="Tahoma"/>
                <a:cs typeface="Tahoma"/>
              </a:rPr>
              <a:t>‘The body of work’ to be assessed will in many, perhaps most, instances be a series of chapters.</a:t>
            </a:r>
          </a:p>
          <a:p>
            <a:r>
              <a:rPr lang="en-GB" sz="2400">
                <a:ea typeface="Tahoma"/>
                <a:cs typeface="Tahoma"/>
              </a:rPr>
              <a:t>There are no regulations on number, format, status etc.. of any written research outputs included in the ‘body of work’ but the overall thesis must comply with maximum word limits</a:t>
            </a:r>
          </a:p>
          <a:p>
            <a:r>
              <a:rPr lang="en-GB" sz="2400">
                <a:ea typeface="Tahoma"/>
                <a:cs typeface="Tahoma"/>
              </a:rPr>
              <a:t>If appropriate, research publications can be included as appendices separately from the written thesis.</a:t>
            </a:r>
          </a:p>
          <a:p>
            <a:pPr marL="9525" indent="0">
              <a:buNone/>
            </a:pPr>
            <a:endParaRPr lang="en-GB" sz="2400"/>
          </a:p>
          <a:p>
            <a:r>
              <a:rPr lang="en-GB" sz="2800">
                <a:solidFill>
                  <a:srgbClr val="199DAC"/>
                </a:solidFill>
                <a:ea typeface="Tahoma"/>
                <a:cs typeface="Tahoma"/>
              </a:rPr>
              <a:t>The onus is on the candidate to </a:t>
            </a:r>
            <a:r>
              <a:rPr lang="en-GB" sz="2800" i="1">
                <a:solidFill>
                  <a:srgbClr val="199DAC"/>
                </a:solidFill>
                <a:ea typeface="Tahoma"/>
                <a:cs typeface="Tahoma"/>
              </a:rPr>
              <a:t>make a coherent claim to meet the qualification descriptor </a:t>
            </a:r>
            <a:r>
              <a:rPr lang="en-GB" sz="2800">
                <a:solidFill>
                  <a:srgbClr val="199DAC"/>
                </a:solidFill>
                <a:ea typeface="Tahoma"/>
                <a:cs typeface="Tahoma"/>
              </a:rPr>
              <a:t>based on the 'body of work' submitted</a:t>
            </a:r>
            <a:r>
              <a:rPr lang="en-GB" sz="2800" i="1">
                <a:solidFill>
                  <a:srgbClr val="199DAC"/>
                </a:solidFill>
                <a:ea typeface="Tahoma"/>
                <a:cs typeface="Tahoma"/>
              </a:rPr>
              <a:t>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4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D774-C328-4889-B688-8179CEE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 further information: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9455" y="1195255"/>
            <a:ext cx="9937104" cy="4608512"/>
          </a:xfrm>
        </p:spPr>
        <p:txBody>
          <a:bodyPr lIns="0" tIns="0" rIns="0" bIns="0" anchor="t"/>
          <a:lstStyle/>
          <a:p>
            <a:endParaRPr lang="en-GB" dirty="0"/>
          </a:p>
          <a:p>
            <a:r>
              <a:rPr lang="en-GB" sz="2400" dirty="0">
                <a:ea typeface="Tahoma"/>
                <a:cs typeface="Tahoma"/>
              </a:rPr>
              <a:t>See the Graduate School Handbook.</a:t>
            </a:r>
          </a:p>
          <a:p>
            <a:r>
              <a:rPr lang="en-GB" sz="2400" dirty="0">
                <a:ea typeface="Tahoma"/>
                <a:cs typeface="Tahoma"/>
              </a:rPr>
              <a:t>Talk to your supervisory team</a:t>
            </a:r>
          </a:p>
          <a:p>
            <a:r>
              <a:rPr lang="en-GB" sz="2400" dirty="0">
                <a:ea typeface="Tahoma"/>
                <a:cs typeface="Tahoma"/>
              </a:rPr>
              <a:t>Get advice from the Director of PG Research in your Faculty.</a:t>
            </a:r>
          </a:p>
          <a:p>
            <a:r>
              <a:rPr lang="en-GB" sz="2400" dirty="0">
                <a:ea typeface="Tahoma"/>
                <a:cs typeface="Tahoma"/>
              </a:rPr>
              <a:t>Email </a:t>
            </a:r>
            <a:r>
              <a:rPr lang="en-GB" sz="2400" dirty="0">
                <a:ea typeface="Tahoma"/>
                <a:cs typeface="Tahoma"/>
                <a:hlinkClick r:id="rId2"/>
              </a:rPr>
              <a:t>research.degrees@uwe.ac.uk</a:t>
            </a:r>
            <a:endParaRPr lang="en-GB" sz="2400" dirty="0">
              <a:ea typeface="Tahoma"/>
              <a:cs typeface="Tahoma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33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73&quot;&gt;&lt;object type=&quot;3&quot; unique_id=&quot;10074&quot;&gt;&lt;property id=&quot;20148&quot; value=&quot;5&quot;/&gt;&lt;property id=&quot;20300&quot; value=&quot;Slide 1&quot;/&gt;&lt;property id=&quot;20307&quot; value=&quot;256&quot;/&gt;&lt;/object&gt;&lt;object type=&quot;3&quot; unique_id=&quot;10075&quot;&gt;&lt;property id=&quot;20148&quot; value=&quot;5&quot;/&gt;&lt;property id=&quot;20300&quot; value=&quot;Slide 2&quot;/&gt;&lt;property id=&quot;20307&quot; value=&quot;260&quot;/&gt;&lt;/object&gt;&lt;object type=&quot;3&quot; unique_id=&quot;10076&quot;&gt;&lt;property id=&quot;20148&quot; value=&quot;5&quot;/&gt;&lt;property id=&quot;20300&quot; value=&quot;Slide 3&quot;/&gt;&lt;property id=&quot;20307&quot; value=&quot;267&quot;/&gt;&lt;/object&gt;&lt;object type=&quot;3&quot; unique_id=&quot;10077&quot;&gt;&lt;property id=&quot;20148&quot; value=&quot;5&quot;/&gt;&lt;property id=&quot;20300&quot; value=&quot;Slide 4&quot;/&gt;&lt;property id=&quot;20307&quot; value=&quot;264&quot;/&gt;&lt;/object&gt;&lt;object type=&quot;3&quot; unique_id=&quot;10078&quot;&gt;&lt;property id=&quot;20148&quot; value=&quot;5&quot;/&gt;&lt;property id=&quot;20300&quot; value=&quot;Slide 5&quot;/&gt;&lt;property id=&quot;20307&quot; value=&quot;268&quot;/&gt;&lt;/object&gt;&lt;object type=&quot;3&quot; unique_id=&quot;10079&quot;&gt;&lt;property id=&quot;20148&quot; value=&quot;5&quot;/&gt;&lt;property id=&quot;20300&quot; value=&quot;Slide 6&quot;/&gt;&lt;property id=&quot;20307&quot; value=&quot;265&quot;/&gt;&lt;/object&gt;&lt;object type=&quot;3&quot; unique_id=&quot;10080&quot;&gt;&lt;property id=&quot;20148&quot; value=&quot;5&quot;/&gt;&lt;property id=&quot;20300&quot; value=&quot;Slide 7&quot;/&gt;&lt;property id=&quot;20307&quot; value=&quot;266&quot;/&gt;&lt;/object&gt;&lt;object type=&quot;3&quot; unique_id=&quot;10081&quot;&gt;&lt;property id=&quot;20148&quot; value=&quot;5&quot;/&gt;&lt;property id=&quot;20300&quot; value=&quot;Slide 8&quot;/&gt;&lt;property id=&quot;20307&quot; value=&quot;262&quot;/&gt;&lt;/object&gt;&lt;object type=&quot;3&quot; unique_id=&quot;10082&quot;&gt;&lt;property id=&quot;20148&quot; value=&quot;5&quot;/&gt;&lt;property id=&quot;20300&quot; value=&quot;Slide 9&quot;/&gt;&lt;property id=&quot;20307&quot; value=&quot;269&quot;/&gt;&lt;/object&gt;&lt;object type=&quot;3&quot; unique_id=&quot;10083&quot;&gt;&lt;property id=&quot;20148&quot; value=&quot;5&quot;/&gt;&lt;property id=&quot;20300&quot; value=&quot;Slide 10&quot;/&gt;&lt;property id=&quot;20307&quot; value=&quot;259&quot;/&gt;&lt;/object&gt;&lt;/object&gt;&lt;object type=&quot;8&quot; unique_id=&quot;10095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 SKY with UWE logo top WIDESCREEN" id="{D5E3830D-3103-4E5E-AC5F-5DE02DBF69DA}" vid="{08B9A586-4B9B-4F03-A70B-D3FECD7AC53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B6E89191770842AF29859AC0905767" ma:contentTypeVersion="13" ma:contentTypeDescription="Create a new document." ma:contentTypeScope="" ma:versionID="083348b2c8d014f0bcda205d72939fab">
  <xsd:schema xmlns:xsd="http://www.w3.org/2001/XMLSchema" xmlns:xs="http://www.w3.org/2001/XMLSchema" xmlns:p="http://schemas.microsoft.com/office/2006/metadata/properties" xmlns:ns3="94ed669c-e281-4c13-b639-6bc890de87e1" xmlns:ns4="eb6447e6-d534-4d2b-8e8a-ba2bcf04b8c4" targetNamespace="http://schemas.microsoft.com/office/2006/metadata/properties" ma:root="true" ma:fieldsID="6c5171b240b29fba298fe08bb91ce9b0" ns3:_="" ns4:_="">
    <xsd:import namespace="94ed669c-e281-4c13-b639-6bc890de87e1"/>
    <xsd:import namespace="eb6447e6-d534-4d2b-8e8a-ba2bcf04b8c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ed669c-e281-4c13-b639-6bc890de87e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6447e6-d534-4d2b-8e8a-ba2bcf04b8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89102B-94DD-4360-A2A0-1A8F0D7F84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7BB7B5-274C-4E94-9498-5C5B0E448458}">
  <ds:schemaRefs>
    <ds:schemaRef ds:uri="eb6447e6-d534-4d2b-8e8a-ba2bcf04b8c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4ed669c-e281-4c13-b639-6bc890de87e1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A5505D9-ABDC-449E-AC80-308BC3D07E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ed669c-e281-4c13-b639-6bc890de87e1"/>
    <ds:schemaRef ds:uri="eb6447e6-d534-4d2b-8e8a-ba2bcf04b8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524</Words>
  <Application>Microsoft Office PowerPoint</Application>
  <PresentationFormat>Widescreen</PresentationFormat>
  <Paragraphs>44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Courier New</vt:lpstr>
      <vt:lpstr>Tahoma</vt:lpstr>
      <vt:lpstr>Custom Design</vt:lpstr>
      <vt:lpstr>Guidelines on  MPhil/PhD written thesis format   at UWE Bristol   incorporation of research outputs</vt:lpstr>
      <vt:lpstr>Guidelines for Written Thesis Format at UWE</vt:lpstr>
      <vt:lpstr>Why?</vt:lpstr>
      <vt:lpstr>UWE Awards of MPhil and PhD (Handbook Part 1)</vt:lpstr>
      <vt:lpstr>MPhil/PhD and Qualification Descriptors (Handbook Part 2)</vt:lpstr>
      <vt:lpstr>MPhil/PhD Preparation of Final Thesis (Handbook Part 13)</vt:lpstr>
      <vt:lpstr>To note:</vt:lpstr>
      <vt:lpstr>For further information: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1</dc:title>
  <dc:creator>Kirstin Barnett</dc:creator>
  <cp:lastModifiedBy>Jenna Harris</cp:lastModifiedBy>
  <cp:revision>3</cp:revision>
  <cp:lastPrinted>2016-09-22T10:08:48Z</cp:lastPrinted>
  <dcterms:created xsi:type="dcterms:W3CDTF">2019-12-19T16:35:22Z</dcterms:created>
  <dcterms:modified xsi:type="dcterms:W3CDTF">2020-09-29T08:18:08Z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0x010100F1B6E89191770842AF29859AC0905767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DocIdItemGuid">
    <vt:lpwstr>009cb250-8d58-4132-a6ea-ff78866f456c</vt:lpwstr>
  </property>
</Properties>
</file>