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59"/>
  </p:notesMasterIdLst>
  <p:handoutMasterIdLst>
    <p:handoutMasterId r:id="rId60"/>
  </p:handoutMasterIdLst>
  <p:sldIdLst>
    <p:sldId id="469" r:id="rId6"/>
    <p:sldId id="468" r:id="rId7"/>
    <p:sldId id="470" r:id="rId8"/>
    <p:sldId id="460" r:id="rId9"/>
    <p:sldId id="461" r:id="rId10"/>
    <p:sldId id="462" r:id="rId11"/>
    <p:sldId id="472" r:id="rId12"/>
    <p:sldId id="463" r:id="rId13"/>
    <p:sldId id="473" r:id="rId14"/>
    <p:sldId id="474" r:id="rId15"/>
    <p:sldId id="475" r:id="rId16"/>
    <p:sldId id="464" r:id="rId17"/>
    <p:sldId id="476" r:id="rId18"/>
    <p:sldId id="479" r:id="rId19"/>
    <p:sldId id="477" r:id="rId20"/>
    <p:sldId id="478" r:id="rId21"/>
    <p:sldId id="480" r:id="rId22"/>
    <p:sldId id="455" r:id="rId23"/>
    <p:sldId id="429" r:id="rId24"/>
    <p:sldId id="430" r:id="rId25"/>
    <p:sldId id="426" r:id="rId26"/>
    <p:sldId id="447" r:id="rId27"/>
    <p:sldId id="448" r:id="rId28"/>
    <p:sldId id="498" r:id="rId29"/>
    <p:sldId id="481" r:id="rId30"/>
    <p:sldId id="482" r:id="rId31"/>
    <p:sldId id="501" r:id="rId32"/>
    <p:sldId id="484" r:id="rId33"/>
    <p:sldId id="485" r:id="rId34"/>
    <p:sldId id="487" r:id="rId35"/>
    <p:sldId id="489" r:id="rId36"/>
    <p:sldId id="490" r:id="rId37"/>
    <p:sldId id="491" r:id="rId38"/>
    <p:sldId id="492" r:id="rId39"/>
    <p:sldId id="493" r:id="rId40"/>
    <p:sldId id="456" r:id="rId41"/>
    <p:sldId id="494" r:id="rId42"/>
    <p:sldId id="495" r:id="rId43"/>
    <p:sldId id="496" r:id="rId44"/>
    <p:sldId id="497" r:id="rId45"/>
    <p:sldId id="450" r:id="rId46"/>
    <p:sldId id="449" r:id="rId47"/>
    <p:sldId id="453" r:id="rId48"/>
    <p:sldId id="451" r:id="rId49"/>
    <p:sldId id="431" r:id="rId50"/>
    <p:sldId id="502" r:id="rId51"/>
    <p:sldId id="465" r:id="rId52"/>
    <p:sldId id="466" r:id="rId53"/>
    <p:sldId id="459" r:id="rId54"/>
    <p:sldId id="499" r:id="rId55"/>
    <p:sldId id="500" r:id="rId56"/>
    <p:sldId id="432" r:id="rId57"/>
    <p:sldId id="503" r:id="rId5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24" autoAdjust="0"/>
    <p:restoredTop sz="75294" autoAdjust="0"/>
  </p:normalViewPr>
  <p:slideViewPr>
    <p:cSldViewPr>
      <p:cViewPr varScale="1">
        <p:scale>
          <a:sx n="85" d="100"/>
          <a:sy n="85" d="100"/>
        </p:scale>
        <p:origin x="-1668" y="-72"/>
      </p:cViewPr>
      <p:guideLst>
        <p:guide orient="horz" pos="2160"/>
        <p:guide pos="2880"/>
      </p:guideLst>
    </p:cSldViewPr>
  </p:slideViewPr>
  <p:outlineViewPr>
    <p:cViewPr>
      <p:scale>
        <a:sx n="33" d="100"/>
        <a:sy n="33" d="100"/>
      </p:scale>
      <p:origin x="0" y="581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6" d="100"/>
          <a:sy n="86" d="100"/>
        </p:scale>
        <p:origin x="-312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dirty="0"/>
          </a:p>
        </p:txBody>
      </p:sp>
      <p:sp>
        <p:nvSpPr>
          <p:cNvPr id="696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4572AE24-141D-4CD5-94EB-FC4CDAEC0447}" type="datetimeFigureOut">
              <a:rPr lang="en-GB"/>
              <a:pPr/>
              <a:t>05/11/2020</a:t>
            </a:fld>
            <a:endParaRPr lang="en-GB" dirty="0"/>
          </a:p>
        </p:txBody>
      </p:sp>
      <p:sp>
        <p:nvSpPr>
          <p:cNvPr id="696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dirty="0"/>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03C6347-1736-42D6-B131-CB3AF6B94076}" type="slidenum">
              <a:rPr lang="en-GB"/>
              <a:pPr/>
              <a:t>‹#›</a:t>
            </a:fld>
            <a:endParaRPr lang="en-GB" dirty="0"/>
          </a:p>
        </p:txBody>
      </p:sp>
    </p:spTree>
    <p:extLst>
      <p:ext uri="{BB962C8B-B14F-4D97-AF65-F5344CB8AC3E}">
        <p14:creationId xmlns:p14="http://schemas.microsoft.com/office/powerpoint/2010/main" val="138271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C8C3962-FE47-47C3-80FC-B9B6EDF5D9F0}" type="slidenum">
              <a:rPr lang="en-US"/>
              <a:pPr>
                <a:defRPr/>
              </a:pPr>
              <a:t>‹#›</a:t>
            </a:fld>
            <a:endParaRPr lang="en-US" dirty="0"/>
          </a:p>
        </p:txBody>
      </p:sp>
    </p:spTree>
    <p:extLst>
      <p:ext uri="{BB962C8B-B14F-4D97-AF65-F5344CB8AC3E}">
        <p14:creationId xmlns:p14="http://schemas.microsoft.com/office/powerpoint/2010/main" val="2429373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A493FA7-8AC3-4B5B-B0B0-112EDBD9A364}" type="slidenum">
              <a:rPr lang="en-US" smtClean="0">
                <a:cs typeface="Arial" charset="0"/>
              </a:rPr>
              <a:pPr/>
              <a:t>1</a:t>
            </a:fld>
            <a:endParaRPr lang="en-US" dirty="0">
              <a:cs typeface="Arial" charset="0"/>
            </a:endParaRPr>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BBD07-DA08-4584-896B-D8364A1E104B}"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‘Criminal justice is society’s formal response to crime and is defined more specifically in terms of a series of decisions and actions taken by a number of agencies in response to a specific crime or criminal or crime in general. Following the recognition of a crime-like incident, or in seeking to prevent lawless behaviour, criminal justice agencies become involved.’ (Davies et al 2010:8)</a:t>
            </a:r>
          </a:p>
          <a:p>
            <a:endParaRPr lang="en-GB" dirty="0"/>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BBD07-DA08-4584-896B-D8364A1E104B}"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BBD07-DA08-4584-896B-D8364A1E104B}"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E1CD8-CC14-4E94-8011-573FF5190257}" type="slidenum">
              <a:rPr lang="en-US"/>
              <a:pPr/>
              <a:t>28</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92FFF-1A52-447D-940F-3880D5D5D150}" type="slidenum">
              <a:rPr lang="en-US"/>
              <a:pPr/>
              <a:t>30</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B0BDD-120B-41F2-A6B4-5747516628D4}" type="slidenum">
              <a:rPr lang="en-US"/>
              <a:pPr/>
              <a:t>32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A6F55-8892-439D-A522-B80EABF3E9A6}" type="slidenum">
              <a:rPr lang="en-US"/>
              <a:pPr/>
              <a:t>34</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BBD07-DA08-4584-896B-D8364A1E104B}"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1FB3-1708-4396-ADB5-7061B8F32D60}" type="slidenum">
              <a:rPr lang="en-US"/>
              <a:pPr/>
              <a:t>39</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BBD07-DA08-4584-896B-D8364A1E104B}"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D2F68-B71D-4CB4-A369-D0B39D3635F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‘Criminal justice is society’s formal response to crime and is defined more specifically in terms of a series of decisions and actions taken by a number of agencies in response to a specific crime or criminal or crime in general. Following the recognition of a crime-like incident, or in seeking to prevent lawless behaviour, criminal justice agencies become involved.’ (Davies et al 2010:8)</a:t>
            </a:r>
          </a:p>
          <a:p>
            <a:endParaRPr lang="en-GB" dirty="0"/>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3AD95B7-DB28-4E5E-921B-4871A6B97820}"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A91D8-2AF2-4949-B056-A7997D1599E0}" type="slidenum">
              <a:rPr lang="en-US"/>
              <a:pPr/>
              <a:t>51</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C8C3962-FE47-47C3-80FC-B9B6EDF5D9F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 slide"/>
          <p:cNvPicPr>
            <a:picLocks noChangeAspect="1" noChangeArrowheads="1"/>
          </p:cNvPicPr>
          <p:nvPr userDrawn="1"/>
        </p:nvPicPr>
        <p:blipFill>
          <a:blip r:embed="rId2" cstate="print"/>
          <a:srcRect/>
          <a:stretch>
            <a:fillRect/>
          </a:stretch>
        </p:blipFill>
        <p:spPr bwMode="auto">
          <a:xfrm>
            <a:off x="3" y="-4763"/>
            <a:ext cx="9145588" cy="6867526"/>
          </a:xfrm>
          <a:prstGeom prst="rect">
            <a:avLst/>
          </a:prstGeom>
          <a:noFill/>
          <a:ln w="9525">
            <a:noFill/>
            <a:miter lim="800000"/>
            <a:headEnd/>
            <a:tailEnd/>
          </a:ln>
        </p:spPr>
      </p:pic>
      <p:sp>
        <p:nvSpPr>
          <p:cNvPr id="96260" name="Rectangle 4"/>
          <p:cNvSpPr>
            <a:spLocks noGrp="1" noChangeArrowheads="1"/>
          </p:cNvSpPr>
          <p:nvPr>
            <p:ph type="subTitle" idx="1"/>
          </p:nvPr>
        </p:nvSpPr>
        <p:spPr>
          <a:xfrm>
            <a:off x="611195" y="836619"/>
            <a:ext cx="7561263" cy="3671887"/>
          </a:xfrm>
        </p:spPr>
        <p:txBody>
          <a:bodyPr/>
          <a:lstStyle>
            <a:lvl1pPr marL="0" indent="0">
              <a:buFontTx/>
              <a:buNone/>
              <a:defRPr sz="3200"/>
            </a:lvl1pPr>
          </a:lstStyle>
          <a:p>
            <a:r>
              <a:rPr lang="en-GB"/>
              <a:t>Click to edit Master subtitle style</a:t>
            </a:r>
          </a:p>
        </p:txBody>
      </p:sp>
      <p:sp>
        <p:nvSpPr>
          <p:cNvPr id="4" name="Rectangle 5"/>
          <p:cNvSpPr>
            <a:spLocks noGrp="1" noChangeArrowheads="1"/>
          </p:cNvSpPr>
          <p:nvPr>
            <p:ph type="dt" sz="half" idx="10"/>
          </p:nvPr>
        </p:nvSpPr>
        <p:spPr/>
        <p:txBody>
          <a:bodyPr/>
          <a:lstStyle>
            <a:lvl1pPr>
              <a:defRPr/>
            </a:lvl1pPr>
          </a:lstStyle>
          <a:p>
            <a:pPr>
              <a:defRPr/>
            </a:pPr>
            <a:endParaRPr lang="en-GB" dirty="0"/>
          </a:p>
        </p:txBody>
      </p:sp>
      <p:sp>
        <p:nvSpPr>
          <p:cNvPr id="5" name="Rectangle 6"/>
          <p:cNvSpPr>
            <a:spLocks noGrp="1" noChangeArrowheads="1"/>
          </p:cNvSpPr>
          <p:nvPr>
            <p:ph type="ftr" sz="quarter" idx="11"/>
          </p:nvPr>
        </p:nvSpPr>
        <p:spPr/>
        <p:txBody>
          <a:bodyPr/>
          <a:lstStyle>
            <a:lvl1pPr>
              <a:defRPr/>
            </a:lvl1pPr>
          </a:lstStyle>
          <a:p>
            <a:pPr>
              <a:defRPr/>
            </a:pPr>
            <a:endParaRPr lang="en-GB" dirty="0"/>
          </a:p>
        </p:txBody>
      </p:sp>
      <p:sp>
        <p:nvSpPr>
          <p:cNvPr id="6" name="Rectangle 7"/>
          <p:cNvSpPr>
            <a:spLocks noGrp="1" noChangeArrowheads="1"/>
          </p:cNvSpPr>
          <p:nvPr>
            <p:ph type="sldNum" sz="quarter" idx="12"/>
          </p:nvPr>
        </p:nvSpPr>
        <p:spPr/>
        <p:txBody>
          <a:bodyPr/>
          <a:lstStyle>
            <a:lvl1pPr>
              <a:defRPr/>
            </a:lvl1pPr>
          </a:lstStyle>
          <a:p>
            <a:pPr>
              <a:defRPr/>
            </a:pPr>
            <a:fld id="{C1834D5D-6D90-406C-9575-31D66902BF6B}" type="slidenum">
              <a:rPr lang="en-GB"/>
              <a:pPr>
                <a:defRPr/>
              </a:pPr>
              <a:t>‹#›</a:t>
            </a:fld>
            <a:endParaRPr lang="en-GB"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4"/>
          <p:cNvSpPr>
            <a:spLocks noGrp="1" noChangeArrowheads="1"/>
          </p:cNvSpPr>
          <p:nvPr>
            <p:ph type="dt" sz="half" idx="11"/>
          </p:nvPr>
        </p:nvSpPr>
        <p:spPr/>
        <p:txBody>
          <a:bodyPr/>
          <a:lstStyle>
            <a:lvl1pPr>
              <a:defRPr/>
            </a:lvl1pPr>
          </a:lstStyle>
          <a:p>
            <a:pPr>
              <a:defRPr/>
            </a:pPr>
            <a:endParaRPr lang="en-GB" dirty="0"/>
          </a:p>
        </p:txBody>
      </p:sp>
      <p:sp>
        <p:nvSpPr>
          <p:cNvPr id="6" name="Rectangle 5"/>
          <p:cNvSpPr>
            <a:spLocks noGrp="1" noChangeArrowheads="1"/>
          </p:cNvSpPr>
          <p:nvPr>
            <p:ph type="ftr" sz="quarter" idx="12"/>
          </p:nvPr>
        </p:nvSpPr>
        <p:spPr/>
        <p:txBody>
          <a:bodyPr/>
          <a:lstStyle>
            <a:lvl1pPr>
              <a:defRPr/>
            </a:lvl1pPr>
          </a:lstStyle>
          <a:p>
            <a:pPr>
              <a:defRPr/>
            </a:pPr>
            <a:endParaRPr lang="en-GB" dirty="0"/>
          </a:p>
        </p:txBody>
      </p:sp>
      <p:sp>
        <p:nvSpPr>
          <p:cNvPr id="7" name="Rectangle 6"/>
          <p:cNvSpPr>
            <a:spLocks noGrp="1" noChangeArrowheads="1"/>
          </p:cNvSpPr>
          <p:nvPr>
            <p:ph type="sldNum" sz="quarter" idx="13"/>
          </p:nvPr>
        </p:nvSpPr>
        <p:spPr/>
        <p:txBody>
          <a:bodyPr/>
          <a:lstStyle>
            <a:lvl1pPr>
              <a:defRPr/>
            </a:lvl1pPr>
          </a:lstStyle>
          <a:p>
            <a:pPr>
              <a:defRPr/>
            </a:pPr>
            <a:fld id="{9CB50CAC-AB68-442C-B86B-51BBA039972F}" type="slidenum">
              <a:rPr lang="en-GB"/>
              <a:pPr>
                <a:defRPr/>
              </a:pPr>
              <a:t>‹#›</a:t>
            </a:fld>
            <a:endParaRPr lang="en-GB"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4"/>
          <p:cNvSpPr>
            <a:spLocks noGrp="1" noChangeArrowheads="1"/>
          </p:cNvSpPr>
          <p:nvPr>
            <p:ph type="dt" sz="half" idx="11"/>
          </p:nvPr>
        </p:nvSpPr>
        <p:spPr/>
        <p:txBody>
          <a:bodyPr/>
          <a:lstStyle>
            <a:lvl1pPr>
              <a:defRPr/>
            </a:lvl1pPr>
          </a:lstStyle>
          <a:p>
            <a:pPr>
              <a:defRPr/>
            </a:pPr>
            <a:endParaRPr lang="en-GB" dirty="0"/>
          </a:p>
        </p:txBody>
      </p:sp>
      <p:sp>
        <p:nvSpPr>
          <p:cNvPr id="6" name="Rectangle 5"/>
          <p:cNvSpPr>
            <a:spLocks noGrp="1" noChangeArrowheads="1"/>
          </p:cNvSpPr>
          <p:nvPr>
            <p:ph type="ftr" sz="quarter" idx="12"/>
          </p:nvPr>
        </p:nvSpPr>
        <p:spPr/>
        <p:txBody>
          <a:bodyPr/>
          <a:lstStyle>
            <a:lvl1pPr>
              <a:defRPr/>
            </a:lvl1pPr>
          </a:lstStyle>
          <a:p>
            <a:pPr>
              <a:defRPr/>
            </a:pPr>
            <a:endParaRPr lang="en-GB" dirty="0"/>
          </a:p>
        </p:txBody>
      </p:sp>
      <p:sp>
        <p:nvSpPr>
          <p:cNvPr id="7" name="Rectangle 6"/>
          <p:cNvSpPr>
            <a:spLocks noGrp="1" noChangeArrowheads="1"/>
          </p:cNvSpPr>
          <p:nvPr>
            <p:ph type="sldNum" sz="quarter" idx="13"/>
          </p:nvPr>
        </p:nvSpPr>
        <p:spPr/>
        <p:txBody>
          <a:bodyPr/>
          <a:lstStyle>
            <a:lvl1pPr>
              <a:defRPr/>
            </a:lvl1pPr>
          </a:lstStyle>
          <a:p>
            <a:pPr>
              <a:defRPr/>
            </a:pPr>
            <a:fld id="{9B4E88A7-512B-467C-8FA3-4723463488AD}" type="slidenum">
              <a:rPr lang="en-GB"/>
              <a:pPr>
                <a:defRPr/>
              </a:pPr>
              <a:t>‹#›</a:t>
            </a:fld>
            <a:endParaRPr lang="en-GB"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A7569D5F-47A9-462F-B9FB-B26A396B5937}" type="slidenum">
              <a:rPr lang="en-GB"/>
              <a:pPr>
                <a:defRPr/>
              </a:pPr>
              <a:t>‹#›</a:t>
            </a:fld>
            <a:endParaRPr lang="en-GB"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70251EB2-6CF6-4E62-8319-8EEE77917E0E}" type="slidenum">
              <a:rPr lang="en-GB"/>
              <a:pPr>
                <a:defRPr/>
              </a:pPr>
              <a:t>‹#›</a:t>
            </a:fld>
            <a:endParaRPr lang="en-GB" dirty="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12677FAD-0689-4AF3-9777-E1FB1D7E2DEC}" type="slidenum">
              <a:rPr lang="en-GB"/>
              <a:pPr>
                <a:defRPr/>
              </a:pPr>
              <a:t>‹#›</a:t>
            </a:fld>
            <a:endParaRPr lang="en-GB" dirty="0"/>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05366A97-7214-46D6-9B7B-66A898E05A86}" type="slidenum">
              <a:rPr lang="en-GB"/>
              <a:pPr>
                <a:defRPr/>
              </a:pPr>
              <a:t>‹#›</a:t>
            </a:fld>
            <a:endParaRPr lang="en-GB" dirty="0"/>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7"/>
          <p:cNvSpPr>
            <a:spLocks noGrp="1" noChangeArrowheads="1"/>
          </p:cNvSpPr>
          <p:nvPr>
            <p:ph type="sldNum" sz="quarter" idx="12"/>
          </p:nvPr>
        </p:nvSpPr>
        <p:spPr>
          <a:ln/>
        </p:spPr>
        <p:txBody>
          <a:bodyPr/>
          <a:lstStyle>
            <a:lvl1pPr>
              <a:defRPr/>
            </a:lvl1pPr>
          </a:lstStyle>
          <a:p>
            <a:pPr>
              <a:defRPr/>
            </a:pPr>
            <a:fld id="{8B54DFDE-0992-4033-89FF-568D79C9E903}" type="slidenum">
              <a:rPr lang="en-GB"/>
              <a:pPr>
                <a:defRPr/>
              </a:pPr>
              <a:t>‹#›</a:t>
            </a:fld>
            <a:endParaRPr lang="en-GB" dirty="0"/>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7"/>
          <p:cNvSpPr>
            <a:spLocks noGrp="1" noChangeArrowheads="1"/>
          </p:cNvSpPr>
          <p:nvPr>
            <p:ph type="sldNum" sz="quarter" idx="12"/>
          </p:nvPr>
        </p:nvSpPr>
        <p:spPr>
          <a:ln/>
        </p:spPr>
        <p:txBody>
          <a:bodyPr/>
          <a:lstStyle>
            <a:lvl1pPr>
              <a:defRPr/>
            </a:lvl1pPr>
          </a:lstStyle>
          <a:p>
            <a:pPr>
              <a:defRPr/>
            </a:pPr>
            <a:fld id="{85F96AE9-1621-4407-A238-8B001242C4F7}" type="slidenum">
              <a:rPr lang="en-GB"/>
              <a:pPr>
                <a:defRPr/>
              </a:pPr>
              <a:t>‹#›</a:t>
            </a:fld>
            <a:endParaRPr lang="en-GB" dirty="0"/>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7"/>
          <p:cNvSpPr>
            <a:spLocks noGrp="1" noChangeArrowheads="1"/>
          </p:cNvSpPr>
          <p:nvPr>
            <p:ph type="sldNum" sz="quarter" idx="12"/>
          </p:nvPr>
        </p:nvSpPr>
        <p:spPr>
          <a:ln/>
        </p:spPr>
        <p:txBody>
          <a:bodyPr/>
          <a:lstStyle>
            <a:lvl1pPr>
              <a:defRPr/>
            </a:lvl1pPr>
          </a:lstStyle>
          <a:p>
            <a:pPr>
              <a:defRPr/>
            </a:pPr>
            <a:fld id="{F50ED048-867E-4391-B9E1-7F61D95EE9EF}" type="slidenum">
              <a:rPr lang="en-GB"/>
              <a:pPr>
                <a:defRPr/>
              </a:pPr>
              <a:t>‹#›</a:t>
            </a:fld>
            <a:endParaRPr lang="en-GB" dirty="0"/>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7"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4EB4009A-026B-4247-91BD-A1C69CAA165B}" type="slidenum">
              <a:rPr lang="en-GB"/>
              <a:pPr>
                <a:defRPr/>
              </a:pPr>
              <a:t>‹#›</a:t>
            </a:fld>
            <a:endParaRPr lang="en-GB"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4"/>
          <p:cNvSpPr>
            <a:spLocks noGrp="1" noChangeArrowheads="1"/>
          </p:cNvSpPr>
          <p:nvPr>
            <p:ph type="dt" sz="half" idx="11"/>
          </p:nvPr>
        </p:nvSpPr>
        <p:spPr/>
        <p:txBody>
          <a:bodyPr/>
          <a:lstStyle>
            <a:lvl1pPr>
              <a:defRPr/>
            </a:lvl1pPr>
          </a:lstStyle>
          <a:p>
            <a:pPr>
              <a:defRPr/>
            </a:pPr>
            <a:endParaRPr lang="en-GB" dirty="0"/>
          </a:p>
        </p:txBody>
      </p:sp>
      <p:sp>
        <p:nvSpPr>
          <p:cNvPr id="6" name="Rectangle 5"/>
          <p:cNvSpPr>
            <a:spLocks noGrp="1" noChangeArrowheads="1"/>
          </p:cNvSpPr>
          <p:nvPr>
            <p:ph type="ftr" sz="quarter" idx="12"/>
          </p:nvPr>
        </p:nvSpPr>
        <p:spPr/>
        <p:txBody>
          <a:bodyPr/>
          <a:lstStyle>
            <a:lvl1pPr>
              <a:defRPr/>
            </a:lvl1pPr>
          </a:lstStyle>
          <a:p>
            <a:pPr>
              <a:defRPr/>
            </a:pPr>
            <a:endParaRPr lang="en-GB" dirty="0"/>
          </a:p>
        </p:txBody>
      </p:sp>
      <p:sp>
        <p:nvSpPr>
          <p:cNvPr id="7" name="Rectangle 6"/>
          <p:cNvSpPr>
            <a:spLocks noGrp="1" noChangeArrowheads="1"/>
          </p:cNvSpPr>
          <p:nvPr>
            <p:ph type="sldNum" sz="quarter" idx="13"/>
          </p:nvPr>
        </p:nvSpPr>
        <p:spPr/>
        <p:txBody>
          <a:bodyPr/>
          <a:lstStyle>
            <a:lvl1pPr>
              <a:defRPr/>
            </a:lvl1pPr>
          </a:lstStyle>
          <a:p>
            <a:pPr>
              <a:defRPr/>
            </a:pPr>
            <a:fld id="{F18E34D8-70D7-4059-AAD7-B250F2C34B44}" type="slidenum">
              <a:rPr lang="en-GB"/>
              <a:pPr>
                <a:defRPr/>
              </a:pPr>
              <a:t>‹#›</a:t>
            </a:fld>
            <a:endParaRPr lang="en-GB"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907F76F5-5B62-4BB7-87BB-2D6A7838AF84}" type="slidenum">
              <a:rPr lang="en-GB"/>
              <a:pPr>
                <a:defRPr/>
              </a:pPr>
              <a:t>‹#›</a:t>
            </a:fld>
            <a:endParaRPr lang="en-GB" dirty="0"/>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00DD41EE-5F54-4823-B9D1-F9FD3C29E880}" type="slidenum">
              <a:rPr lang="en-GB"/>
              <a:pPr>
                <a:defRPr/>
              </a:pPr>
              <a:t>‹#›</a:t>
            </a:fld>
            <a:endParaRPr lang="en-GB" dirty="0"/>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A6CBAA4C-1B8E-43CA-AAC9-D9571D9B39EC}" type="slidenum">
              <a:rPr lang="en-GB"/>
              <a:pPr>
                <a:defRPr/>
              </a:pPr>
              <a:t>‹#›</a:t>
            </a:fld>
            <a:endParaRPr lang="en-GB"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4"/>
          <p:cNvSpPr>
            <a:spLocks noGrp="1" noChangeArrowheads="1"/>
          </p:cNvSpPr>
          <p:nvPr>
            <p:ph type="dt" sz="half" idx="11"/>
          </p:nvPr>
        </p:nvSpPr>
        <p:spPr/>
        <p:txBody>
          <a:bodyPr/>
          <a:lstStyle>
            <a:lvl1pPr>
              <a:defRPr/>
            </a:lvl1pPr>
          </a:lstStyle>
          <a:p>
            <a:pPr>
              <a:defRPr/>
            </a:pPr>
            <a:endParaRPr lang="en-GB" dirty="0"/>
          </a:p>
        </p:txBody>
      </p:sp>
      <p:sp>
        <p:nvSpPr>
          <p:cNvPr id="6" name="Rectangle 5"/>
          <p:cNvSpPr>
            <a:spLocks noGrp="1" noChangeArrowheads="1"/>
          </p:cNvSpPr>
          <p:nvPr>
            <p:ph type="ftr" sz="quarter" idx="12"/>
          </p:nvPr>
        </p:nvSpPr>
        <p:spPr/>
        <p:txBody>
          <a:bodyPr/>
          <a:lstStyle>
            <a:lvl1pPr>
              <a:defRPr/>
            </a:lvl1pPr>
          </a:lstStyle>
          <a:p>
            <a:pPr>
              <a:defRPr/>
            </a:pPr>
            <a:endParaRPr lang="en-GB" dirty="0"/>
          </a:p>
        </p:txBody>
      </p:sp>
      <p:sp>
        <p:nvSpPr>
          <p:cNvPr id="7" name="Rectangle 6"/>
          <p:cNvSpPr>
            <a:spLocks noGrp="1" noChangeArrowheads="1"/>
          </p:cNvSpPr>
          <p:nvPr>
            <p:ph type="sldNum" sz="quarter" idx="13"/>
          </p:nvPr>
        </p:nvSpPr>
        <p:spPr/>
        <p:txBody>
          <a:bodyPr/>
          <a:lstStyle>
            <a:lvl1pPr>
              <a:defRPr/>
            </a:lvl1pPr>
          </a:lstStyle>
          <a:p>
            <a:pPr>
              <a:defRPr/>
            </a:pPr>
            <a:fld id="{50336053-7937-45D8-9414-6A6C464C3B88}" type="slidenum">
              <a:rPr lang="en-GB"/>
              <a:pPr>
                <a:defRPr/>
              </a:pPr>
              <a:t>‹#›</a:t>
            </a:fld>
            <a:endParaRPr lang="en-GB"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4"/>
          <p:cNvSpPr>
            <a:spLocks noGrp="1" noChangeArrowheads="1"/>
          </p:cNvSpPr>
          <p:nvPr>
            <p:ph type="dt" sz="half" idx="11"/>
          </p:nvPr>
        </p:nvSpPr>
        <p:spPr/>
        <p:txBody>
          <a:bodyPr/>
          <a:lstStyle>
            <a:lvl1pPr>
              <a:defRPr/>
            </a:lvl1pPr>
          </a:lstStyle>
          <a:p>
            <a:pPr>
              <a:defRPr/>
            </a:pPr>
            <a:endParaRPr lang="en-GB" dirty="0"/>
          </a:p>
        </p:txBody>
      </p:sp>
      <p:sp>
        <p:nvSpPr>
          <p:cNvPr id="7" name="Rectangle 5"/>
          <p:cNvSpPr>
            <a:spLocks noGrp="1" noChangeArrowheads="1"/>
          </p:cNvSpPr>
          <p:nvPr>
            <p:ph type="ftr" sz="quarter" idx="12"/>
          </p:nvPr>
        </p:nvSpPr>
        <p:spPr/>
        <p:txBody>
          <a:bodyPr/>
          <a:lstStyle>
            <a:lvl1pPr>
              <a:defRPr/>
            </a:lvl1pPr>
          </a:lstStyle>
          <a:p>
            <a:pPr>
              <a:defRPr/>
            </a:pPr>
            <a:endParaRPr lang="en-GB" dirty="0"/>
          </a:p>
        </p:txBody>
      </p:sp>
      <p:sp>
        <p:nvSpPr>
          <p:cNvPr id="8" name="Rectangle 6"/>
          <p:cNvSpPr>
            <a:spLocks noGrp="1" noChangeArrowheads="1"/>
          </p:cNvSpPr>
          <p:nvPr>
            <p:ph type="sldNum" sz="quarter" idx="13"/>
          </p:nvPr>
        </p:nvSpPr>
        <p:spPr/>
        <p:txBody>
          <a:bodyPr/>
          <a:lstStyle>
            <a:lvl1pPr>
              <a:defRPr/>
            </a:lvl1pPr>
          </a:lstStyle>
          <a:p>
            <a:pPr>
              <a:defRPr/>
            </a:pPr>
            <a:fld id="{9BE31F91-9205-4134-BCB1-9B064D634418}" type="slidenum">
              <a:rPr lang="en-GB"/>
              <a:pPr>
                <a:defRPr/>
              </a:pPr>
              <a:t>‹#›</a:t>
            </a:fld>
            <a:endParaRPr lang="en-GB"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4"/>
          <p:cNvSpPr>
            <a:spLocks noGrp="1" noChangeArrowheads="1"/>
          </p:cNvSpPr>
          <p:nvPr>
            <p:ph type="dt" sz="half" idx="11"/>
          </p:nvPr>
        </p:nvSpPr>
        <p:spPr/>
        <p:txBody>
          <a:bodyPr/>
          <a:lstStyle>
            <a:lvl1pPr>
              <a:defRPr/>
            </a:lvl1pPr>
          </a:lstStyle>
          <a:p>
            <a:pPr>
              <a:defRPr/>
            </a:pPr>
            <a:endParaRPr lang="en-GB" dirty="0"/>
          </a:p>
        </p:txBody>
      </p:sp>
      <p:sp>
        <p:nvSpPr>
          <p:cNvPr id="9" name="Rectangle 5"/>
          <p:cNvSpPr>
            <a:spLocks noGrp="1" noChangeArrowheads="1"/>
          </p:cNvSpPr>
          <p:nvPr>
            <p:ph type="ftr" sz="quarter" idx="12"/>
          </p:nvPr>
        </p:nvSpPr>
        <p:spPr/>
        <p:txBody>
          <a:bodyPr/>
          <a:lstStyle>
            <a:lvl1pPr>
              <a:defRPr/>
            </a:lvl1pPr>
          </a:lstStyle>
          <a:p>
            <a:pPr>
              <a:defRPr/>
            </a:pPr>
            <a:endParaRPr lang="en-GB" dirty="0"/>
          </a:p>
        </p:txBody>
      </p:sp>
      <p:sp>
        <p:nvSpPr>
          <p:cNvPr id="10" name="Rectangle 6"/>
          <p:cNvSpPr>
            <a:spLocks noGrp="1" noChangeArrowheads="1"/>
          </p:cNvSpPr>
          <p:nvPr>
            <p:ph type="sldNum" sz="quarter" idx="13"/>
          </p:nvPr>
        </p:nvSpPr>
        <p:spPr/>
        <p:txBody>
          <a:bodyPr/>
          <a:lstStyle>
            <a:lvl1pPr>
              <a:defRPr/>
            </a:lvl1pPr>
          </a:lstStyle>
          <a:p>
            <a:pPr>
              <a:defRPr/>
            </a:pPr>
            <a:fld id="{8D356150-8234-49E1-A776-968FD26155A5}" type="slidenum">
              <a:rPr lang="en-GB"/>
              <a:pPr>
                <a:defRPr/>
              </a:pPr>
              <a:t>‹#›</a:t>
            </a:fld>
            <a:endParaRPr lang="en-GB"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4"/>
          <p:cNvSpPr>
            <a:spLocks noGrp="1" noChangeArrowheads="1"/>
          </p:cNvSpPr>
          <p:nvPr>
            <p:ph type="dt" sz="half" idx="11"/>
          </p:nvPr>
        </p:nvSpPr>
        <p:spPr/>
        <p:txBody>
          <a:bodyPr/>
          <a:lstStyle>
            <a:lvl1pPr>
              <a:defRPr/>
            </a:lvl1pPr>
          </a:lstStyle>
          <a:p>
            <a:pPr>
              <a:defRPr/>
            </a:pPr>
            <a:endParaRPr lang="en-GB" dirty="0"/>
          </a:p>
        </p:txBody>
      </p:sp>
      <p:sp>
        <p:nvSpPr>
          <p:cNvPr id="5" name="Rectangle 5"/>
          <p:cNvSpPr>
            <a:spLocks noGrp="1" noChangeArrowheads="1"/>
          </p:cNvSpPr>
          <p:nvPr>
            <p:ph type="ftr" sz="quarter" idx="12"/>
          </p:nvPr>
        </p:nvSpPr>
        <p:spPr/>
        <p:txBody>
          <a:bodyPr/>
          <a:lstStyle>
            <a:lvl1pPr>
              <a:defRPr/>
            </a:lvl1pPr>
          </a:lstStyle>
          <a:p>
            <a:pPr>
              <a:defRPr/>
            </a:pPr>
            <a:endParaRPr lang="en-GB" dirty="0"/>
          </a:p>
        </p:txBody>
      </p:sp>
      <p:sp>
        <p:nvSpPr>
          <p:cNvPr id="6" name="Rectangle 6"/>
          <p:cNvSpPr>
            <a:spLocks noGrp="1" noChangeArrowheads="1"/>
          </p:cNvSpPr>
          <p:nvPr>
            <p:ph type="sldNum" sz="quarter" idx="13"/>
          </p:nvPr>
        </p:nvSpPr>
        <p:spPr/>
        <p:txBody>
          <a:bodyPr/>
          <a:lstStyle>
            <a:lvl1pPr>
              <a:defRPr/>
            </a:lvl1pPr>
          </a:lstStyle>
          <a:p>
            <a:pPr>
              <a:defRPr/>
            </a:pPr>
            <a:fld id="{1092401F-4C63-43BB-A7BD-F938787BA458}" type="slidenum">
              <a:rPr lang="en-GB"/>
              <a:pPr>
                <a:defRPr/>
              </a:pPr>
              <a:t>‹#›</a:t>
            </a:fld>
            <a:endParaRPr lang="en-GB"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4"/>
          <p:cNvSpPr>
            <a:spLocks noGrp="1" noChangeArrowheads="1"/>
          </p:cNvSpPr>
          <p:nvPr>
            <p:ph type="dt" sz="half" idx="11"/>
          </p:nvPr>
        </p:nvSpPr>
        <p:spPr/>
        <p:txBody>
          <a:bodyPr/>
          <a:lstStyle>
            <a:lvl1pPr>
              <a:defRPr/>
            </a:lvl1pPr>
          </a:lstStyle>
          <a:p>
            <a:pPr>
              <a:defRPr/>
            </a:pPr>
            <a:endParaRPr lang="en-GB" dirty="0"/>
          </a:p>
        </p:txBody>
      </p:sp>
      <p:sp>
        <p:nvSpPr>
          <p:cNvPr id="4" name="Rectangle 5"/>
          <p:cNvSpPr>
            <a:spLocks noGrp="1" noChangeArrowheads="1"/>
          </p:cNvSpPr>
          <p:nvPr>
            <p:ph type="ftr" sz="quarter" idx="12"/>
          </p:nvPr>
        </p:nvSpPr>
        <p:spPr/>
        <p:txBody>
          <a:bodyPr/>
          <a:lstStyle>
            <a:lvl1pPr>
              <a:defRPr/>
            </a:lvl1pPr>
          </a:lstStyle>
          <a:p>
            <a:pPr>
              <a:defRPr/>
            </a:pPr>
            <a:endParaRPr lang="en-GB" dirty="0"/>
          </a:p>
        </p:txBody>
      </p:sp>
      <p:sp>
        <p:nvSpPr>
          <p:cNvPr id="5" name="Rectangle 6"/>
          <p:cNvSpPr>
            <a:spLocks noGrp="1" noChangeArrowheads="1"/>
          </p:cNvSpPr>
          <p:nvPr>
            <p:ph type="sldNum" sz="quarter" idx="13"/>
          </p:nvPr>
        </p:nvSpPr>
        <p:spPr/>
        <p:txBody>
          <a:bodyPr/>
          <a:lstStyle>
            <a:lvl1pPr>
              <a:defRPr/>
            </a:lvl1pPr>
          </a:lstStyle>
          <a:p>
            <a:pPr>
              <a:defRPr/>
            </a:pPr>
            <a:fld id="{A702BE46-E0FF-4188-9832-6F8C629DDA7E}" type="slidenum">
              <a:rPr lang="en-GB"/>
              <a:pPr>
                <a:defRPr/>
              </a:pPr>
              <a:t>‹#›</a:t>
            </a:fld>
            <a:endParaRPr lang="en-GB"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7"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4"/>
          <p:cNvSpPr>
            <a:spLocks noGrp="1" noChangeArrowheads="1"/>
          </p:cNvSpPr>
          <p:nvPr>
            <p:ph type="dt" sz="half" idx="11"/>
          </p:nvPr>
        </p:nvSpPr>
        <p:spPr/>
        <p:txBody>
          <a:bodyPr/>
          <a:lstStyle>
            <a:lvl1pPr>
              <a:defRPr/>
            </a:lvl1pPr>
          </a:lstStyle>
          <a:p>
            <a:pPr>
              <a:defRPr/>
            </a:pPr>
            <a:endParaRPr lang="en-GB" dirty="0"/>
          </a:p>
        </p:txBody>
      </p:sp>
      <p:sp>
        <p:nvSpPr>
          <p:cNvPr id="7" name="Rectangle 5"/>
          <p:cNvSpPr>
            <a:spLocks noGrp="1" noChangeArrowheads="1"/>
          </p:cNvSpPr>
          <p:nvPr>
            <p:ph type="ftr" sz="quarter" idx="12"/>
          </p:nvPr>
        </p:nvSpPr>
        <p:spPr/>
        <p:txBody>
          <a:bodyPr/>
          <a:lstStyle>
            <a:lvl1pPr>
              <a:defRPr/>
            </a:lvl1pPr>
          </a:lstStyle>
          <a:p>
            <a:pPr>
              <a:defRPr/>
            </a:pPr>
            <a:endParaRPr lang="en-GB" dirty="0"/>
          </a:p>
        </p:txBody>
      </p:sp>
      <p:sp>
        <p:nvSpPr>
          <p:cNvPr id="8" name="Rectangle 6"/>
          <p:cNvSpPr>
            <a:spLocks noGrp="1" noChangeArrowheads="1"/>
          </p:cNvSpPr>
          <p:nvPr>
            <p:ph type="sldNum" sz="quarter" idx="13"/>
          </p:nvPr>
        </p:nvSpPr>
        <p:spPr/>
        <p:txBody>
          <a:bodyPr/>
          <a:lstStyle>
            <a:lvl1pPr>
              <a:defRPr/>
            </a:lvl1pPr>
          </a:lstStyle>
          <a:p>
            <a:pPr>
              <a:defRPr/>
            </a:pPr>
            <a:fld id="{E4177B73-C4B3-45F1-B625-E1542FAA276A}" type="slidenum">
              <a:rPr lang="en-GB"/>
              <a:pPr>
                <a:defRPr/>
              </a:pPr>
              <a:t>‹#›</a:t>
            </a:fld>
            <a:endParaRPr lang="en-GB"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4"/>
          <p:cNvSpPr>
            <a:spLocks noGrp="1" noChangeArrowheads="1"/>
          </p:cNvSpPr>
          <p:nvPr>
            <p:ph type="dt" sz="half" idx="11"/>
          </p:nvPr>
        </p:nvSpPr>
        <p:spPr/>
        <p:txBody>
          <a:bodyPr/>
          <a:lstStyle>
            <a:lvl1pPr>
              <a:defRPr/>
            </a:lvl1pPr>
          </a:lstStyle>
          <a:p>
            <a:pPr>
              <a:defRPr/>
            </a:pPr>
            <a:endParaRPr lang="en-GB" dirty="0"/>
          </a:p>
        </p:txBody>
      </p:sp>
      <p:sp>
        <p:nvSpPr>
          <p:cNvPr id="7" name="Rectangle 5"/>
          <p:cNvSpPr>
            <a:spLocks noGrp="1" noChangeArrowheads="1"/>
          </p:cNvSpPr>
          <p:nvPr>
            <p:ph type="ftr" sz="quarter" idx="12"/>
          </p:nvPr>
        </p:nvSpPr>
        <p:spPr/>
        <p:txBody>
          <a:bodyPr/>
          <a:lstStyle>
            <a:lvl1pPr>
              <a:defRPr/>
            </a:lvl1pPr>
          </a:lstStyle>
          <a:p>
            <a:pPr>
              <a:defRPr/>
            </a:pPr>
            <a:endParaRPr lang="en-GB" dirty="0"/>
          </a:p>
        </p:txBody>
      </p:sp>
      <p:sp>
        <p:nvSpPr>
          <p:cNvPr id="8" name="Rectangle 6"/>
          <p:cNvSpPr>
            <a:spLocks noGrp="1" noChangeArrowheads="1"/>
          </p:cNvSpPr>
          <p:nvPr>
            <p:ph type="sldNum" sz="quarter" idx="13"/>
          </p:nvPr>
        </p:nvSpPr>
        <p:spPr/>
        <p:txBody>
          <a:bodyPr/>
          <a:lstStyle>
            <a:lvl1pPr>
              <a:defRPr/>
            </a:lvl1pPr>
          </a:lstStyle>
          <a:p>
            <a:pPr>
              <a:defRPr/>
            </a:pPr>
            <a:fld id="{9F9C702F-2DBC-4194-8D15-CDC679DB418A}" type="slidenum">
              <a:rPr lang="en-GB"/>
              <a:pPr>
                <a:defRPr/>
              </a:pPr>
              <a:t>‹#›</a:t>
            </a:fld>
            <a:endParaRPr lang="en-GB"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General"/>
          <p:cNvPicPr>
            <a:picLocks noChangeAspect="1" noChangeArrowheads="1"/>
          </p:cNvPicPr>
          <p:nvPr userDrawn="1"/>
        </p:nvPicPr>
        <p:blipFill>
          <a:blip r:embed="rId13" cstate="print"/>
          <a:srcRect/>
          <a:stretch>
            <a:fillRect/>
          </a:stretch>
        </p:blipFill>
        <p:spPr bwMode="auto">
          <a:xfrm>
            <a:off x="3" y="-9524"/>
            <a:ext cx="9145588" cy="68675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GB" dirty="0"/>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17A5753-CBB8-4A08-8C6A-BB9571E75F2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wipe dir="r"/>
  </p:transition>
  <p:txStyles>
    <p:titleStyle>
      <a:lvl1pPr algn="l" rtl="0" eaLnBrk="0" fontAlgn="base" hangingPunct="0">
        <a:spcBef>
          <a:spcPct val="0"/>
        </a:spcBef>
        <a:spcAft>
          <a:spcPct val="0"/>
        </a:spcAft>
        <a:defRPr sz="4400">
          <a:solidFill>
            <a:srgbClr val="FF0000"/>
          </a:solidFill>
          <a:latin typeface="+mj-lt"/>
          <a:ea typeface="+mj-ea"/>
          <a:cs typeface="+mj-cs"/>
        </a:defRPr>
      </a:lvl1pPr>
      <a:lvl2pPr algn="l" rtl="0" eaLnBrk="0" fontAlgn="base" hangingPunct="0">
        <a:spcBef>
          <a:spcPct val="0"/>
        </a:spcBef>
        <a:spcAft>
          <a:spcPct val="0"/>
        </a:spcAft>
        <a:defRPr sz="4400">
          <a:solidFill>
            <a:srgbClr val="FF0000"/>
          </a:solidFill>
          <a:latin typeface="Arial" charset="0"/>
        </a:defRPr>
      </a:lvl2pPr>
      <a:lvl3pPr algn="l" rtl="0" eaLnBrk="0" fontAlgn="base" hangingPunct="0">
        <a:spcBef>
          <a:spcPct val="0"/>
        </a:spcBef>
        <a:spcAft>
          <a:spcPct val="0"/>
        </a:spcAft>
        <a:defRPr sz="4400">
          <a:solidFill>
            <a:srgbClr val="FF0000"/>
          </a:solidFill>
          <a:latin typeface="Arial" charset="0"/>
        </a:defRPr>
      </a:lvl3pPr>
      <a:lvl4pPr algn="l" rtl="0" eaLnBrk="0" fontAlgn="base" hangingPunct="0">
        <a:spcBef>
          <a:spcPct val="0"/>
        </a:spcBef>
        <a:spcAft>
          <a:spcPct val="0"/>
        </a:spcAft>
        <a:defRPr sz="4400">
          <a:solidFill>
            <a:srgbClr val="FF0000"/>
          </a:solidFill>
          <a:latin typeface="Arial" charset="0"/>
        </a:defRPr>
      </a:lvl4pPr>
      <a:lvl5pPr algn="l" rtl="0" eaLnBrk="0" fontAlgn="base" hangingPunct="0">
        <a:spcBef>
          <a:spcPct val="0"/>
        </a:spcBef>
        <a:spcAft>
          <a:spcPct val="0"/>
        </a:spcAft>
        <a:defRPr sz="4400">
          <a:solidFill>
            <a:srgbClr val="FF0000"/>
          </a:solidFill>
          <a:latin typeface="Arial" charset="0"/>
        </a:defRPr>
      </a:lvl5pPr>
      <a:lvl6pPr marL="457200" algn="l" rtl="0" fontAlgn="base">
        <a:spcBef>
          <a:spcPct val="0"/>
        </a:spcBef>
        <a:spcAft>
          <a:spcPct val="0"/>
        </a:spcAft>
        <a:defRPr sz="4400">
          <a:solidFill>
            <a:srgbClr val="FF0000"/>
          </a:solidFill>
          <a:latin typeface="Arial" charset="0"/>
        </a:defRPr>
      </a:lvl6pPr>
      <a:lvl7pPr marL="914400" algn="l" rtl="0" fontAlgn="base">
        <a:spcBef>
          <a:spcPct val="0"/>
        </a:spcBef>
        <a:spcAft>
          <a:spcPct val="0"/>
        </a:spcAft>
        <a:defRPr sz="4400">
          <a:solidFill>
            <a:srgbClr val="FF0000"/>
          </a:solidFill>
          <a:latin typeface="Arial" charset="0"/>
        </a:defRPr>
      </a:lvl7pPr>
      <a:lvl8pPr marL="1371600" algn="l" rtl="0" fontAlgn="base">
        <a:spcBef>
          <a:spcPct val="0"/>
        </a:spcBef>
        <a:spcAft>
          <a:spcPct val="0"/>
        </a:spcAft>
        <a:defRPr sz="4400">
          <a:solidFill>
            <a:srgbClr val="FF0000"/>
          </a:solidFill>
          <a:latin typeface="Arial" charset="0"/>
        </a:defRPr>
      </a:lvl8pPr>
      <a:lvl9pPr marL="1828800" algn="l" rtl="0" fontAlgn="base">
        <a:spcBef>
          <a:spcPct val="0"/>
        </a:spcBef>
        <a:spcAft>
          <a:spcPct val="0"/>
        </a:spcAft>
        <a:defRPr sz="4400">
          <a:solidFill>
            <a:srgbClr val="FF000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General 2"/>
          <p:cNvPicPr>
            <a:picLocks noChangeAspect="1" noChangeArrowheads="1"/>
          </p:cNvPicPr>
          <p:nvPr userDrawn="1"/>
        </p:nvPicPr>
        <p:blipFill>
          <a:blip r:embed="rId13" cstate="print"/>
          <a:srcRect/>
          <a:stretch>
            <a:fillRect/>
          </a:stretch>
        </p:blipFill>
        <p:spPr bwMode="auto">
          <a:xfrm>
            <a:off x="11113" y="-17463"/>
            <a:ext cx="9145587" cy="6867526"/>
          </a:xfrm>
          <a:prstGeom prst="rect">
            <a:avLst/>
          </a:prstGeom>
          <a:noFill/>
          <a:ln w="9525">
            <a:noFill/>
            <a:miter lim="800000"/>
            <a:headEnd/>
            <a:tailEnd/>
          </a:ln>
        </p:spPr>
      </p:pic>
      <p:sp>
        <p:nvSpPr>
          <p:cNvPr id="20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2" name="Rectangle 4"/>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93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GB" dirty="0"/>
          </a:p>
        </p:txBody>
      </p:sp>
      <p:sp>
        <p:nvSpPr>
          <p:cNvPr id="993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GB" dirty="0"/>
          </a:p>
        </p:txBody>
      </p:sp>
      <p:sp>
        <p:nvSpPr>
          <p:cNvPr id="993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1E0CF15-CEE4-4E2B-8C28-9DB579E6EFF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ransition spd="med">
    <p:wipe dir="r"/>
  </p:transition>
  <p:txStyles>
    <p:titleStyle>
      <a:lvl1pPr algn="l" rtl="0" eaLnBrk="0" fontAlgn="base" hangingPunct="0">
        <a:spcBef>
          <a:spcPct val="0"/>
        </a:spcBef>
        <a:spcAft>
          <a:spcPct val="0"/>
        </a:spcAft>
        <a:defRPr sz="4400">
          <a:solidFill>
            <a:srgbClr val="FF0000"/>
          </a:solidFill>
          <a:latin typeface="+mj-lt"/>
          <a:ea typeface="+mj-ea"/>
          <a:cs typeface="+mj-cs"/>
        </a:defRPr>
      </a:lvl1pPr>
      <a:lvl2pPr algn="l" rtl="0" eaLnBrk="0" fontAlgn="base" hangingPunct="0">
        <a:spcBef>
          <a:spcPct val="0"/>
        </a:spcBef>
        <a:spcAft>
          <a:spcPct val="0"/>
        </a:spcAft>
        <a:defRPr sz="4400">
          <a:solidFill>
            <a:srgbClr val="FF0000"/>
          </a:solidFill>
          <a:latin typeface="Arial" charset="0"/>
        </a:defRPr>
      </a:lvl2pPr>
      <a:lvl3pPr algn="l" rtl="0" eaLnBrk="0" fontAlgn="base" hangingPunct="0">
        <a:spcBef>
          <a:spcPct val="0"/>
        </a:spcBef>
        <a:spcAft>
          <a:spcPct val="0"/>
        </a:spcAft>
        <a:defRPr sz="4400">
          <a:solidFill>
            <a:srgbClr val="FF0000"/>
          </a:solidFill>
          <a:latin typeface="Arial" charset="0"/>
        </a:defRPr>
      </a:lvl3pPr>
      <a:lvl4pPr algn="l" rtl="0" eaLnBrk="0" fontAlgn="base" hangingPunct="0">
        <a:spcBef>
          <a:spcPct val="0"/>
        </a:spcBef>
        <a:spcAft>
          <a:spcPct val="0"/>
        </a:spcAft>
        <a:defRPr sz="4400">
          <a:solidFill>
            <a:srgbClr val="FF0000"/>
          </a:solidFill>
          <a:latin typeface="Arial" charset="0"/>
        </a:defRPr>
      </a:lvl4pPr>
      <a:lvl5pPr algn="l" rtl="0" eaLnBrk="0" fontAlgn="base" hangingPunct="0">
        <a:spcBef>
          <a:spcPct val="0"/>
        </a:spcBef>
        <a:spcAft>
          <a:spcPct val="0"/>
        </a:spcAft>
        <a:defRPr sz="4400">
          <a:solidFill>
            <a:srgbClr val="FF0000"/>
          </a:solidFill>
          <a:latin typeface="Arial" charset="0"/>
        </a:defRPr>
      </a:lvl5pPr>
      <a:lvl6pPr marL="457200" algn="l" rtl="0" fontAlgn="base">
        <a:spcBef>
          <a:spcPct val="0"/>
        </a:spcBef>
        <a:spcAft>
          <a:spcPct val="0"/>
        </a:spcAft>
        <a:defRPr sz="4400">
          <a:solidFill>
            <a:srgbClr val="FF0000"/>
          </a:solidFill>
          <a:latin typeface="Arial" charset="0"/>
        </a:defRPr>
      </a:lvl6pPr>
      <a:lvl7pPr marL="914400" algn="l" rtl="0" fontAlgn="base">
        <a:spcBef>
          <a:spcPct val="0"/>
        </a:spcBef>
        <a:spcAft>
          <a:spcPct val="0"/>
        </a:spcAft>
        <a:defRPr sz="4400">
          <a:solidFill>
            <a:srgbClr val="FF0000"/>
          </a:solidFill>
          <a:latin typeface="Arial" charset="0"/>
        </a:defRPr>
      </a:lvl7pPr>
      <a:lvl8pPr marL="1371600" algn="l" rtl="0" fontAlgn="base">
        <a:spcBef>
          <a:spcPct val="0"/>
        </a:spcBef>
        <a:spcAft>
          <a:spcPct val="0"/>
        </a:spcAft>
        <a:defRPr sz="4400">
          <a:solidFill>
            <a:srgbClr val="FF0000"/>
          </a:solidFill>
          <a:latin typeface="Arial" charset="0"/>
        </a:defRPr>
      </a:lvl8pPr>
      <a:lvl9pPr marL="1828800" algn="l" rtl="0" fontAlgn="base">
        <a:spcBef>
          <a:spcPct val="0"/>
        </a:spcBef>
        <a:spcAft>
          <a:spcPct val="0"/>
        </a:spcAft>
        <a:defRPr sz="4400">
          <a:solidFill>
            <a:srgbClr val="FF000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bbc.co.uk/news/uk-england-bradford-west-yorkshire-1216971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omeoffice.gov.uk/publications/drugs/drug-strategy/drug-strategy-2010?view=Bina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transform-drugs.blogspot.com/2007/12/what-darwin-teaches-us-about-drug-war.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image.guardian.co.uk/sys-files/Guardian/documents/2005/07/05/Report.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Title slide"/>
          <p:cNvPicPr>
            <a:picLocks noChangeAspect="1" noChangeArrowheads="1"/>
          </p:cNvPicPr>
          <p:nvPr/>
        </p:nvPicPr>
        <p:blipFill>
          <a:blip r:embed="rId3" cstate="print"/>
          <a:srcRect/>
          <a:stretch>
            <a:fillRect/>
          </a:stretch>
        </p:blipFill>
        <p:spPr bwMode="auto">
          <a:xfrm>
            <a:off x="3" y="-9526"/>
            <a:ext cx="9145588" cy="6867526"/>
          </a:xfrm>
          <a:prstGeom prst="rect">
            <a:avLst/>
          </a:prstGeom>
          <a:noFill/>
          <a:ln w="9525">
            <a:noFill/>
            <a:miter lim="800000"/>
            <a:headEnd/>
            <a:tailEnd/>
          </a:ln>
        </p:spPr>
      </p:pic>
      <p:sp>
        <p:nvSpPr>
          <p:cNvPr id="14339" name="Rectangle 5"/>
          <p:cNvSpPr>
            <a:spLocks noChangeArrowheads="1"/>
          </p:cNvSpPr>
          <p:nvPr/>
        </p:nvSpPr>
        <p:spPr bwMode="auto">
          <a:xfrm>
            <a:off x="0" y="260648"/>
            <a:ext cx="9144000" cy="6032421"/>
          </a:xfrm>
          <a:prstGeom prst="rect">
            <a:avLst/>
          </a:prstGeom>
          <a:noFill/>
          <a:ln w="9525">
            <a:noFill/>
            <a:miter lim="800000"/>
            <a:headEnd/>
            <a:tailEnd/>
          </a:ln>
        </p:spPr>
        <p:txBody>
          <a:bodyPr wrap="square">
            <a:spAutoFit/>
          </a:bodyPr>
          <a:lstStyle/>
          <a:p>
            <a:pPr algn="ctr"/>
            <a:endParaRPr lang="en-GB" sz="6600" dirty="0"/>
          </a:p>
          <a:p>
            <a:pPr algn="ctr"/>
            <a:r>
              <a:rPr lang="en-GB" sz="6600" dirty="0"/>
              <a:t>Drugs:</a:t>
            </a:r>
          </a:p>
          <a:p>
            <a:pPr algn="ctr"/>
            <a:r>
              <a:rPr lang="en-GB" sz="6600" dirty="0"/>
              <a:t>The Harms of</a:t>
            </a:r>
          </a:p>
          <a:p>
            <a:pPr algn="ctr"/>
            <a:r>
              <a:rPr lang="en-GB" sz="6600" dirty="0"/>
              <a:t>Criminal Justice</a:t>
            </a:r>
            <a:endParaRPr lang="en-GB" sz="6600" b="1" dirty="0">
              <a:solidFill>
                <a:srgbClr val="FF0000"/>
              </a:solidFill>
            </a:endParaRPr>
          </a:p>
          <a:p>
            <a:pPr algn="r"/>
            <a:endParaRPr lang="en-GB" b="1" dirty="0"/>
          </a:p>
          <a:p>
            <a:pPr algn="r"/>
            <a:endParaRPr lang="en-GB" b="1" dirty="0"/>
          </a:p>
          <a:p>
            <a:pPr algn="r"/>
            <a:endParaRPr lang="en-GB" b="1" dirty="0"/>
          </a:p>
          <a:p>
            <a:pPr algn="r"/>
            <a:r>
              <a:rPr lang="en-GB" b="1" dirty="0"/>
              <a:t>John Moore</a:t>
            </a:r>
          </a:p>
          <a:p>
            <a:pPr algn="r"/>
            <a:r>
              <a:rPr lang="en-GB" b="1" dirty="0"/>
              <a:t>02 June 2011</a:t>
            </a:r>
          </a:p>
          <a:p>
            <a:endParaRPr lang="en-US" sz="3200" b="1" dirty="0"/>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2642" name="Picture 2" descr="http://4.bp.blogspot.com/_SqhhJb_P3Kk/S9TAD3QWlwI/AAAAAAAALwE/nKTYqfNzvvA/s400/cannabis+alcohol.jpg"/>
          <p:cNvPicPr>
            <a:picLocks noChangeAspect="1" noChangeArrowheads="1"/>
          </p:cNvPicPr>
          <p:nvPr/>
        </p:nvPicPr>
        <p:blipFill>
          <a:blip r:embed="rId3" cstate="print"/>
          <a:srcRect/>
          <a:stretch>
            <a:fillRect/>
          </a:stretch>
        </p:blipFill>
        <p:spPr bwMode="auto">
          <a:xfrm>
            <a:off x="2123728" y="260648"/>
            <a:ext cx="4320480" cy="5938804"/>
          </a:xfrm>
          <a:prstGeom prst="rect">
            <a:avLst/>
          </a:prstGeom>
          <a:noFill/>
        </p:spPr>
      </p:pic>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lstStyle/>
          <a:p>
            <a:pPr algn="ctr"/>
            <a:r>
              <a:rPr lang="en-GB" dirty="0"/>
              <a:t>… to this</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awa.org/temp/runews/data/upimages/us_opium.jpg"/>
          <p:cNvPicPr>
            <a:picLocks noGrp="1" noChangeAspect="1" noChangeArrowheads="1"/>
          </p:cNvPicPr>
          <p:nvPr>
            <p:ph idx="1"/>
          </p:nvPr>
        </p:nvPicPr>
        <p:blipFill>
          <a:blip r:embed="rId3" cstate="print"/>
          <a:srcRect/>
          <a:stretch>
            <a:fillRect/>
          </a:stretch>
        </p:blipFill>
        <p:spPr bwMode="auto">
          <a:xfrm>
            <a:off x="599636" y="692696"/>
            <a:ext cx="7924718" cy="5529692"/>
          </a:xfrm>
          <a:prstGeom prst="rect">
            <a:avLst/>
          </a:prstGeom>
          <a:noFill/>
        </p:spPr>
      </p:pic>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4690" name="Picture 2" descr="http://t3.gstatic.com/images?q=tbn:ANd9GcRXAn9C0AN7VvTE9jXSH38Ael5hGFcNwTWTcB2-ArDQxzqU7oo_"/>
          <p:cNvPicPr>
            <a:picLocks noChangeAspect="1" noChangeArrowheads="1"/>
          </p:cNvPicPr>
          <p:nvPr/>
        </p:nvPicPr>
        <p:blipFill>
          <a:blip r:embed="rId3" cstate="print"/>
          <a:srcRect/>
          <a:stretch>
            <a:fillRect/>
          </a:stretch>
        </p:blipFill>
        <p:spPr bwMode="auto">
          <a:xfrm>
            <a:off x="1115616" y="404664"/>
            <a:ext cx="6730305" cy="5293800"/>
          </a:xfrm>
          <a:prstGeom prst="rect">
            <a:avLst/>
          </a:prstGeom>
          <a:noFill/>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Just say No.jpg"/>
          <p:cNvPicPr>
            <a:picLocks noChangeAspect="1"/>
          </p:cNvPicPr>
          <p:nvPr/>
        </p:nvPicPr>
        <p:blipFill>
          <a:blip r:embed="rId3" cstate="print"/>
          <a:stretch>
            <a:fillRect/>
          </a:stretch>
        </p:blipFill>
        <p:spPr>
          <a:xfrm>
            <a:off x="2195736" y="476672"/>
            <a:ext cx="4068452" cy="6115006"/>
          </a:xfrm>
          <a:prstGeom prst="rect">
            <a:avLst/>
          </a:prstGeom>
        </p:spPr>
      </p:pic>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0834" name="Picture 2" descr="http://media.economist.com/images/20080202/0508AM1.jpg"/>
          <p:cNvPicPr>
            <a:picLocks noChangeAspect="1" noChangeArrowheads="1"/>
          </p:cNvPicPr>
          <p:nvPr/>
        </p:nvPicPr>
        <p:blipFill>
          <a:blip r:embed="rId3" cstate="print"/>
          <a:srcRect/>
          <a:stretch>
            <a:fillRect/>
          </a:stretch>
        </p:blipFill>
        <p:spPr bwMode="auto">
          <a:xfrm>
            <a:off x="784893" y="1124744"/>
            <a:ext cx="7453091" cy="4714082"/>
          </a:xfrm>
          <a:prstGeom prst="rect">
            <a:avLst/>
          </a:prstGeom>
          <a:noFill/>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8786" name="Picture 2" descr="http://holamun2.com/files/images/attachments/2007/03/mexico-drug-raid.jpg"/>
          <p:cNvPicPr>
            <a:picLocks noChangeAspect="1" noChangeArrowheads="1"/>
          </p:cNvPicPr>
          <p:nvPr/>
        </p:nvPicPr>
        <p:blipFill>
          <a:blip r:embed="rId3" cstate="print"/>
          <a:srcRect/>
          <a:stretch>
            <a:fillRect/>
          </a:stretch>
        </p:blipFill>
        <p:spPr bwMode="auto">
          <a:xfrm>
            <a:off x="179512" y="0"/>
            <a:ext cx="8544949" cy="6408712"/>
          </a:xfrm>
          <a:prstGeom prst="rect">
            <a:avLst/>
          </a:prstGeom>
          <a:noFill/>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deadly_skunk_hi_res.JPG"/>
          <p:cNvPicPr>
            <a:picLocks noChangeAspect="1"/>
          </p:cNvPicPr>
          <p:nvPr/>
        </p:nvPicPr>
        <p:blipFill>
          <a:blip r:embed="rId3" cstate="print"/>
          <a:stretch>
            <a:fillRect/>
          </a:stretch>
        </p:blipFill>
        <p:spPr>
          <a:xfrm>
            <a:off x="1907704" y="-6763"/>
            <a:ext cx="5148572" cy="6864763"/>
          </a:xfrm>
          <a:prstGeom prst="rect">
            <a:avLst/>
          </a:prstGeom>
        </p:spPr>
      </p:pic>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ugs the Heat is on 2.jpg"/>
          <p:cNvPicPr>
            <a:picLocks noChangeAspect="1"/>
          </p:cNvPicPr>
          <p:nvPr/>
        </p:nvPicPr>
        <p:blipFill>
          <a:blip r:embed="rId3" cstate="print"/>
          <a:stretch>
            <a:fillRect/>
          </a:stretch>
        </p:blipFill>
        <p:spPr bwMode="auto">
          <a:xfrm>
            <a:off x="1259632" y="44624"/>
            <a:ext cx="5642410" cy="6309320"/>
          </a:xfrm>
          <a:prstGeom prst="rect">
            <a:avLst/>
          </a:prstGeom>
          <a:noFill/>
          <a:ln w="9525">
            <a:noFill/>
            <a:miter lim="800000"/>
            <a:headEnd/>
            <a:tailEnd/>
          </a:ln>
          <a:effectLst/>
        </p:spPr>
      </p:pic>
      <p:sp>
        <p:nvSpPr>
          <p:cNvPr id="5" name="TextBox 4"/>
          <p:cNvSpPr txBox="1"/>
          <p:nvPr/>
        </p:nvSpPr>
        <p:spPr>
          <a:xfrm>
            <a:off x="179512" y="6372036"/>
            <a:ext cx="6192688" cy="369332"/>
          </a:xfrm>
          <a:prstGeom prst="rect">
            <a:avLst/>
          </a:prstGeom>
          <a:noFill/>
        </p:spPr>
        <p:txBody>
          <a:bodyPr wrap="square" rtlCol="0">
            <a:spAutoFit/>
          </a:bodyPr>
          <a:lstStyle/>
          <a:p>
            <a:r>
              <a:rPr lang="en-GB" dirty="0"/>
              <a:t>Source: </a:t>
            </a:r>
            <a:r>
              <a:rPr lang="en-GB" sz="1200" dirty="0">
                <a:hlinkClick r:id="rId4"/>
              </a:rPr>
              <a:t>http://www.bbc.co.uk/news/uk-england-bradford-west-yorkshire-12169711</a:t>
            </a:r>
            <a:r>
              <a:rPr lang="en-GB" sz="1200" dirty="0"/>
              <a:t> </a:t>
            </a:r>
            <a:endParaRPr lang="en-GB" dirty="0"/>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ctr"/>
            <a:r>
              <a:rPr lang="en-GB" dirty="0"/>
              <a:t>The War on Drugs</a:t>
            </a:r>
          </a:p>
        </p:txBody>
      </p:sp>
      <p:sp>
        <p:nvSpPr>
          <p:cNvPr id="3" name="Content Placeholder 2"/>
          <p:cNvSpPr>
            <a:spLocks noGrp="1"/>
          </p:cNvSpPr>
          <p:nvPr>
            <p:ph idx="1"/>
          </p:nvPr>
        </p:nvSpPr>
        <p:spPr>
          <a:xfrm>
            <a:off x="395536" y="1124744"/>
            <a:ext cx="8229600" cy="4525963"/>
          </a:xfrm>
        </p:spPr>
        <p:txBody>
          <a:bodyPr/>
          <a:lstStyle/>
          <a:p>
            <a:r>
              <a:rPr lang="en-GB" dirty="0"/>
              <a:t>Most substances have a long history of unregulated use</a:t>
            </a:r>
          </a:p>
          <a:p>
            <a:r>
              <a:rPr lang="en-GB" dirty="0"/>
              <a:t>19</a:t>
            </a:r>
            <a:r>
              <a:rPr lang="en-GB" baseline="30000" dirty="0"/>
              <a:t>th</a:t>
            </a:r>
            <a:r>
              <a:rPr lang="en-GB" dirty="0"/>
              <a:t> Century many substances available from Pharmacies </a:t>
            </a:r>
            <a:r>
              <a:rPr lang="en-GB" sz="2000" dirty="0"/>
              <a:t>(Jay 2000) </a:t>
            </a:r>
            <a:r>
              <a:rPr lang="en-GB" dirty="0"/>
              <a:t>[Others from pubs &amp; confectioners]</a:t>
            </a:r>
          </a:p>
          <a:p>
            <a:r>
              <a:rPr lang="en-GB" dirty="0"/>
              <a:t>20</a:t>
            </a:r>
            <a:r>
              <a:rPr lang="en-GB" baseline="30000" dirty="0"/>
              <a:t>th</a:t>
            </a:r>
            <a:r>
              <a:rPr lang="en-GB" dirty="0"/>
              <a:t> Century </a:t>
            </a:r>
          </a:p>
          <a:p>
            <a:pPr lvl="1"/>
            <a:r>
              <a:rPr lang="en-GB" dirty="0"/>
              <a:t>Prohibition in the USA</a:t>
            </a:r>
          </a:p>
          <a:p>
            <a:pPr lvl="1"/>
            <a:r>
              <a:rPr lang="en-GB" dirty="0"/>
              <a:t>Increased regulation in UK</a:t>
            </a:r>
          </a:p>
          <a:p>
            <a:r>
              <a:rPr lang="en-GB" dirty="0"/>
              <a:t>Growing levels of use during 1950s &amp; 1960s</a:t>
            </a:r>
          </a:p>
          <a:p>
            <a:r>
              <a:rPr lang="en-GB" dirty="0"/>
              <a:t>1971 MDA – prohibitionist approach</a:t>
            </a:r>
          </a:p>
          <a:p>
            <a:r>
              <a:rPr lang="en-GB" dirty="0"/>
              <a:t>‘War on drugs’ – Nixon 1971</a:t>
            </a:r>
          </a:p>
          <a:p>
            <a:r>
              <a:rPr lang="en-GB" dirty="0"/>
              <a:t>UN 1997 – “A Drug-Free World – We Can Do It” </a:t>
            </a:r>
          </a:p>
          <a:p>
            <a:endParaRPr lang="en-GB"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ctr"/>
            <a:r>
              <a:rPr lang="en-GB" dirty="0"/>
              <a:t>Some theory</a:t>
            </a:r>
          </a:p>
        </p:txBody>
      </p:sp>
      <p:sp>
        <p:nvSpPr>
          <p:cNvPr id="3" name="Content Placeholder 2"/>
          <p:cNvSpPr>
            <a:spLocks noGrp="1"/>
          </p:cNvSpPr>
          <p:nvPr>
            <p:ph idx="1"/>
          </p:nvPr>
        </p:nvSpPr>
        <p:spPr>
          <a:xfrm>
            <a:off x="323528" y="1196752"/>
            <a:ext cx="8363272" cy="4752528"/>
          </a:xfrm>
        </p:spPr>
        <p:txBody>
          <a:bodyPr/>
          <a:lstStyle/>
          <a:p>
            <a:r>
              <a:rPr lang="en-GB" dirty="0"/>
              <a:t>The problem with crime</a:t>
            </a:r>
          </a:p>
          <a:p>
            <a:pPr lvl="1"/>
            <a:r>
              <a:rPr lang="en-GB" dirty="0"/>
              <a:t>Cover a wide range of acts</a:t>
            </a:r>
          </a:p>
          <a:p>
            <a:pPr lvl="1"/>
            <a:r>
              <a:rPr lang="en-GB" dirty="0"/>
              <a:t>Ranging from the petty to the serious (but excluding many serious harms)</a:t>
            </a:r>
          </a:p>
          <a:p>
            <a:pPr lvl="1"/>
            <a:r>
              <a:rPr lang="en-GB" dirty="0"/>
              <a:t>Fluid definition</a:t>
            </a:r>
          </a:p>
          <a:p>
            <a:pPr lvl="1"/>
            <a:r>
              <a:rPr lang="en-GB" dirty="0"/>
              <a:t>Focus on state defined problem</a:t>
            </a:r>
          </a:p>
          <a:p>
            <a:pPr lvl="1"/>
            <a:r>
              <a:rPr lang="en-GB" dirty="0"/>
              <a:t>Implies a criminal justice solution</a:t>
            </a:r>
          </a:p>
          <a:p>
            <a:pPr lvl="1"/>
            <a:r>
              <a:rPr lang="en-GB" dirty="0"/>
              <a:t>Focus on blame and pain</a:t>
            </a:r>
          </a:p>
          <a:p>
            <a:r>
              <a:rPr lang="en-GB" dirty="0"/>
              <a:t>An alternative paradigm - harm </a:t>
            </a:r>
          </a:p>
          <a:p>
            <a:pPr lvl="1"/>
            <a:r>
              <a:rPr lang="en-GB" dirty="0">
                <a:latin typeface="Arial" charset="0"/>
              </a:rPr>
              <a:t>Shouldn’t we be concerned with ‘those behaviours which objectively and </a:t>
            </a:r>
            <a:r>
              <a:rPr lang="en-GB" i="1" dirty="0">
                <a:latin typeface="Arial" charset="0"/>
              </a:rPr>
              <a:t>avoidably</a:t>
            </a:r>
            <a:r>
              <a:rPr lang="en-GB" dirty="0">
                <a:latin typeface="Arial" charset="0"/>
              </a:rPr>
              <a:t> cause us the most harm, injury, and suffering’? </a:t>
            </a:r>
            <a:br>
              <a:rPr lang="en-GB" dirty="0">
                <a:latin typeface="Arial" charset="0"/>
              </a:rPr>
            </a:br>
            <a:r>
              <a:rPr lang="en-GB" sz="1200" dirty="0">
                <a:latin typeface="Arial" charset="0"/>
              </a:rPr>
              <a:t>(Box 1983:13)</a:t>
            </a:r>
          </a:p>
          <a:p>
            <a:pPr lvl="1"/>
            <a:r>
              <a:rPr lang="en-GB" dirty="0"/>
              <a:t>Harm is wider than crime</a:t>
            </a:r>
          </a:p>
          <a:p>
            <a:pPr lvl="1"/>
            <a:r>
              <a:rPr lang="en-GB" dirty="0"/>
              <a:t>Can be used to analysis both ‘deviant’ behaviour and state responses</a:t>
            </a:r>
          </a:p>
          <a:p>
            <a:pPr lvl="1"/>
            <a:r>
              <a:rPr lang="en-GB" dirty="0"/>
              <a:t>Focus on making good and minimising future harm</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en-GB" dirty="0"/>
              <a:t>The War on Drugs</a:t>
            </a:r>
          </a:p>
        </p:txBody>
      </p:sp>
      <p:sp>
        <p:nvSpPr>
          <p:cNvPr id="3" name="Content Placeholder 2"/>
          <p:cNvSpPr>
            <a:spLocks noGrp="1"/>
          </p:cNvSpPr>
          <p:nvPr>
            <p:ph idx="1"/>
          </p:nvPr>
        </p:nvSpPr>
        <p:spPr>
          <a:xfrm>
            <a:off x="467544" y="1124744"/>
            <a:ext cx="8229600" cy="4525963"/>
          </a:xfrm>
        </p:spPr>
        <p:txBody>
          <a:bodyPr/>
          <a:lstStyle/>
          <a:p>
            <a:r>
              <a:rPr lang="en-GB" dirty="0"/>
              <a:t>Fundamentally based on a Criminal Justice Approach</a:t>
            </a:r>
          </a:p>
          <a:p>
            <a:r>
              <a:rPr lang="en-GB" dirty="0"/>
              <a:t>(Certain) substances made illegal</a:t>
            </a:r>
          </a:p>
          <a:p>
            <a:pPr lvl="1"/>
            <a:r>
              <a:rPr lang="en-GB" dirty="0"/>
              <a:t>Production, Distribution, Wholesale &amp; Retail</a:t>
            </a:r>
          </a:p>
          <a:p>
            <a:pPr lvl="1"/>
            <a:r>
              <a:rPr lang="en-GB" dirty="0"/>
              <a:t>Consumption</a:t>
            </a:r>
          </a:p>
          <a:p>
            <a:r>
              <a:rPr lang="en-GB" dirty="0"/>
              <a:t>Enforced through Criminal Justice Agencies</a:t>
            </a:r>
          </a:p>
          <a:p>
            <a:pPr lvl="1"/>
            <a:r>
              <a:rPr lang="en-GB" dirty="0"/>
              <a:t>Drug Squads</a:t>
            </a:r>
          </a:p>
          <a:p>
            <a:pPr lvl="1"/>
            <a:r>
              <a:rPr lang="en-GB" dirty="0"/>
              <a:t>Drug Courts</a:t>
            </a:r>
          </a:p>
          <a:p>
            <a:pPr lvl="1"/>
            <a:r>
              <a:rPr lang="en-GB" dirty="0"/>
              <a:t>Drug ‘Treatment’ Services</a:t>
            </a:r>
          </a:p>
          <a:p>
            <a:pPr lvl="1"/>
            <a:r>
              <a:rPr lang="en-GB" dirty="0"/>
              <a:t>Drug Dogs</a:t>
            </a:r>
          </a:p>
          <a:p>
            <a:pPr lvl="1"/>
            <a:r>
              <a:rPr lang="en-GB" dirty="0"/>
              <a:t>Prisons </a:t>
            </a:r>
          </a:p>
          <a:p>
            <a:r>
              <a:rPr lang="en-GB" dirty="0"/>
              <a:t>Local, National &amp; International</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CJS Goals</a:t>
            </a:r>
          </a:p>
        </p:txBody>
      </p:sp>
      <p:sp>
        <p:nvSpPr>
          <p:cNvPr id="3" name="Content Placeholder 2"/>
          <p:cNvSpPr>
            <a:spLocks noGrp="1"/>
          </p:cNvSpPr>
          <p:nvPr>
            <p:ph idx="1"/>
          </p:nvPr>
        </p:nvSpPr>
        <p:spPr/>
        <p:txBody>
          <a:bodyPr/>
          <a:lstStyle/>
          <a:p>
            <a:r>
              <a:rPr lang="en-GB" sz="2800" dirty="0"/>
              <a:t>Public Protection</a:t>
            </a:r>
          </a:p>
          <a:p>
            <a:r>
              <a:rPr lang="en-GB" sz="2800" dirty="0"/>
              <a:t>Justice &amp; the rule of law</a:t>
            </a:r>
          </a:p>
          <a:p>
            <a:r>
              <a:rPr lang="en-GB" sz="2800" dirty="0"/>
              <a:t>Public Order</a:t>
            </a:r>
          </a:p>
          <a:p>
            <a:r>
              <a:rPr lang="en-GB" sz="2800" dirty="0"/>
              <a:t>Punishment</a:t>
            </a:r>
          </a:p>
          <a:p>
            <a:r>
              <a:rPr lang="en-GB" sz="2800" dirty="0"/>
              <a:t>Denunciation</a:t>
            </a:r>
          </a:p>
          <a:p>
            <a:r>
              <a:rPr lang="en-GB" sz="2800" dirty="0"/>
              <a:t>Victim Services</a:t>
            </a:r>
          </a:p>
          <a:p>
            <a:r>
              <a:rPr lang="en-GB" sz="2800" dirty="0"/>
              <a:t>Public Confidence</a:t>
            </a:r>
            <a:endParaRPr lang="en-GB" dirty="0"/>
          </a:p>
          <a:p>
            <a:pPr lvl="1">
              <a:buNone/>
            </a:pPr>
            <a:r>
              <a:rPr lang="en-GB" dirty="0"/>
              <a:t>(Davies et al (2010:11)</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ahoma" pitchFamily="34" charset="0"/>
                <a:ea typeface="Tahoma" pitchFamily="34" charset="0"/>
                <a:cs typeface="Tahoma" pitchFamily="34" charset="0"/>
              </a:rPr>
              <a:t>Is it working?</a:t>
            </a:r>
          </a:p>
        </p:txBody>
      </p:sp>
      <p:pic>
        <p:nvPicPr>
          <p:cNvPr id="4" name="Picture 5"/>
          <p:cNvPicPr>
            <a:picLocks noGrp="1" noChangeAspect="1" noChangeArrowheads="1"/>
          </p:cNvPicPr>
          <p:nvPr>
            <p:ph idx="1"/>
          </p:nvPr>
        </p:nvPicPr>
        <p:blipFill>
          <a:blip r:embed="rId3" cstate="print"/>
          <a:srcRect/>
          <a:stretch>
            <a:fillRect/>
          </a:stretch>
        </p:blipFill>
        <p:spPr>
          <a:xfrm>
            <a:off x="1403648" y="1528307"/>
            <a:ext cx="7128792" cy="5015113"/>
          </a:xfrm>
          <a:noFill/>
          <a:ln/>
        </p:spPr>
      </p:pic>
      <p:sp>
        <p:nvSpPr>
          <p:cNvPr id="5" name="TextBox 4"/>
          <p:cNvSpPr txBox="1"/>
          <p:nvPr/>
        </p:nvSpPr>
        <p:spPr>
          <a:xfrm>
            <a:off x="395536" y="6505599"/>
            <a:ext cx="8424936" cy="307777"/>
          </a:xfrm>
          <a:prstGeom prst="rect">
            <a:avLst/>
          </a:prstGeom>
          <a:noFill/>
        </p:spPr>
        <p:txBody>
          <a:bodyPr wrap="square" rtlCol="0">
            <a:spAutoFit/>
          </a:bodyPr>
          <a:lstStyle/>
          <a:p>
            <a:r>
              <a:rPr lang="en-GB" sz="1400" dirty="0">
                <a:latin typeface="Arial" charset="0"/>
                <a:cs typeface="Arial" charset="0"/>
              </a:rPr>
              <a:t>(Source: SU Drugs Project 2003:38)</a:t>
            </a:r>
            <a:endParaRPr lang="en-GB" sz="1400" dirty="0"/>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04800"/>
            <a:ext cx="7792417" cy="1179984"/>
          </a:xfrm>
        </p:spPr>
        <p:txBody>
          <a:bodyPr/>
          <a:lstStyle/>
          <a:p>
            <a:pPr algn="ctr"/>
            <a:r>
              <a:rPr lang="en-GB" sz="3600" dirty="0">
                <a:latin typeface="Tahoma" pitchFamily="34" charset="0"/>
                <a:ea typeface="Tahoma" pitchFamily="34" charset="0"/>
                <a:cs typeface="Tahoma" pitchFamily="34" charset="0"/>
              </a:rPr>
              <a:t>UK Illicit Drug Consumers</a:t>
            </a:r>
          </a:p>
        </p:txBody>
      </p:sp>
      <p:sp>
        <p:nvSpPr>
          <p:cNvPr id="4" name="TextBox 3"/>
          <p:cNvSpPr txBox="1"/>
          <p:nvPr/>
        </p:nvSpPr>
        <p:spPr>
          <a:xfrm>
            <a:off x="467544" y="6381328"/>
            <a:ext cx="8280920" cy="461665"/>
          </a:xfrm>
          <a:prstGeom prst="rect">
            <a:avLst/>
          </a:prstGeom>
          <a:noFill/>
        </p:spPr>
        <p:txBody>
          <a:bodyPr wrap="square" rtlCol="0">
            <a:spAutoFit/>
          </a:bodyPr>
          <a:lstStyle/>
          <a:p>
            <a:r>
              <a:rPr lang="en-GB" dirty="0"/>
              <a:t>Source</a:t>
            </a:r>
            <a:r>
              <a:rPr lang="en-GB" sz="1200" dirty="0"/>
              <a:t>: </a:t>
            </a:r>
            <a:r>
              <a:rPr lang="en-GB" sz="1200" dirty="0">
                <a:hlinkClick r:id="rId3"/>
              </a:rPr>
              <a:t>http://www.homeoffice.gov.uk/publications/drugs/drug-strategy/drug-strategy-2010?view=Binary</a:t>
            </a:r>
            <a:r>
              <a:rPr lang="en-GB" sz="1200" dirty="0"/>
              <a:t> </a:t>
            </a:r>
            <a:endParaRPr lang="en-GB"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1331640" y="1340768"/>
            <a:ext cx="6480720" cy="4937044"/>
          </a:xfrm>
          <a:prstGeom prst="rect">
            <a:avLst/>
          </a:prstGeom>
          <a:noFill/>
          <a:ln w="9525">
            <a:noFill/>
            <a:miter lim="800000"/>
            <a:headEnd/>
            <a:tailEnd/>
          </a:ln>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2151112"/>
          </a:xfrm>
        </p:spPr>
        <p:txBody>
          <a:bodyPr/>
          <a:lstStyle/>
          <a:p>
            <a:pPr algn="ctr"/>
            <a:r>
              <a:rPr lang="en-GB" dirty="0"/>
              <a:t>But drugs are harmful                               … they kill </a:t>
            </a:r>
          </a:p>
        </p:txBody>
      </p:sp>
      <p:sp>
        <p:nvSpPr>
          <p:cNvPr id="122882" name="AutoShape 2" descr="data:image/jpg;base64,/9j/4AAQSkZJRgABAQAAAQABAAD/2wBDAAkGBwgHBgkIBwgKCgkLDRYPDQwMDRsUFRAWIB0iIiAdHx8kKDQsJCYxJx8fLT0tMTU3Ojo6Iys/RD84QzQ5Ojf/2wBDAQoKCg0MDRoPDxo3JR8lNzc3Nzc3Nzc3Nzc3Nzc3Nzc3Nzc3Nzc3Nzc3Nzc3Nzc3Nzc3Nzc3Nzc3Nzc3Nzc3Nzf/wAARCACMAIwDASIAAhEBAxEB/8QAGwAAAQUBAQAAAAAAAAAAAAAABgABBAUHAwL/xABEEAACAQMCBAMFBQUGAgsAAAABAgMABBEFIQYSMUETUWEUInGBkQcVMqHBI0JisdEkM1Jy4fCC8RYXNDVDRXOSk6LC/8QAGQEAAgMBAAAAAAAAAAAAAAAAAwQAAQIF/8QAJREAAwACAgICAgIDAAAAAAAAAAECAxESITFBEyIEURQyQnGx/9oADAMBAAIRAxEAPwDcaVKlUIKlSpi2KhBZrzJIkaF5HVVXqzHAHxoO4n49tNKZrWwQXV2Dg4PuJ8T3+VZ/qOoa1xBJzajdt4XaJRyr8lH61TevJisik03VeOdC012Q3LXMqj8FuvN+fT86HLj7UQS4s9JY4xhppcfUAfrQ8OGJ7NYHuLN1EzAIZMdT6dvnVhqOk22nxvGtyWuY35Xj8Aop8+Vu+Ky8i9IBWevR3/6zdUx/3Tb/APuekPtP1EEGTSYOXv77ioWk2Qvb+K3JAQnMjdOVQMk/QGrT7gibiSWyHiG1QGT3Tk8nLn9cVhZG+9GZzW1sm2f2o6fIwF5YXMO5yUYSADt5GifS+J9G1TAs76Iuf3HPK30NAGocMJI1n7IGkS7ZkRbiLkdCPP8Ar8apNU4blsip5lAfPI6uHU467jcVrmvaN/O15NyBzvTgg9KxXR+L9c4fKxTv7VarsElJOB6N1FaZw3xTp2vxN7K5WdAOeF/xKfTzFEXfgPNqvBfUqYHNPUNCpsU9KoQVKlTGoQ8zSpDG0krhEQZZm6AVlnFnGlxq0r6fobPFb5xJPnBkHp5CvXHnEsuq3b6PpzYtomxLIrbSn+gOfpUfReHL4WiXNrAjIG5kWTHNNjc4HcVmq4/7A5Mj8SQNI0Lllga4DxRStye1PGSvyPTFEVvZLB/Z/ZkTU9NfxgMbXMYIJ+f+/hbXk9rcaZMz3rwjUF5FWcExW5XqmB0Oc0K3fFdxa23sp9neRUMSTquZCnkD5fKh97F2kn2Xt1aWUpvdRmuFe1uEMtuxm95ZP8PJ3P8ALaod7rtqNPmha6u5zLEEEdyV5Yz3YHufKgSe+mkPuERr2Cjf61z9mnkBYQykED3uU4GTjqa38b9m1FPwgo0zXrfTfHZfAkeVOTMm4Ck7jHfNWX/S2JpHmhSOK4eCOLmV8AcpycDtnp17UEmwuVMi8gEiBjInMOZAAc5HboaabTryFY2ktz72OUBgS3yzn8v5VXxpLSZfxUlpGm2OrwXetXN69yCqxEWkc7coDEbgeXT86GtRixeuhto4TtzRxPzgkjscnOcihJZZrZ9maNvLpn5VbaRrrWl1DNLFGzRPzA4yPmKq8daB5Jp9MMLnhiIWyW7CZL7wTM7smYW81z2I2oHktZrS4S605njdTzKFOCp9KPrS/tdYtntIbmS0FzMJJTLNzDcn3U+J86563ZWtva2um2FkwvJ3Ej+IQ0oA2GcdM+Q7VXh7Rb2vtJL4I44TVDHp+qYjvce5KSAsp8vRqOqwniDR7jTbolo/DmX3mC9/Jga0XgHiv78tvY7xsX8K5J7Sr05vj50WXyWxjHk5dMMaVKlVhRjQl9oXEH3Ppfs9s5W8uRhSOqL3b4+VFjEBSScAVievaide4knuubmt4jyxD+EHb69am9LbMZK4ojafB4EXM/8AePgt548qK9N1KC+hgtNSl8CaD/st6NvD9G9NqHO1cbmYW8Jk79APM/0pVU3Rz1dcton8X6+txfzmzyIpGB5egyBjnI8zQ9YWM+o3HhxAsTuzdT+fU+lRSWdy5Y8x3J861LgnSIrPTY7lkBllHNzEdj5f19KNdLHO/Y/gxcq2yNoXB1vbjxL+NZDn3UO+38XUeewqxvNAt1spFtgQ6N4kfNvy+a79RjpmrXUbl7O1knjtZ7pl6QwAFj9TUDTeI7C/cQt4tpcn/wAC7Tw2Pwzs3yNKu7r7HQUyukgL+5rr73VOZz77FsOdl5A+Mf8AEuB2OPkb2miWcEcXNAryRrgsVzk+Z8+tTxbxLObgRqJSMc+Nz/vAqs1DVLku1volr7ZdqcNIx5YYT/E3c/wjJ88VHbotJIj6nwpYXgJijWM74QfhJ+W4+IPyNZtrWlT6Td+DMrgEkKWA3+Hp5VslmtytsgvfBM+PfMOeUn0zvVPxhpJ1TSJUjQGaMF48juPX60TFlc1pg8mJUtoy2xvXtXBAymclf6VpGj6pDqVjPML6G0v5D+1uJRu0eOieXwrLM9CD2zU3S7kxS+Gx9x9vgaYuf8kculx7QXcQahDevbw2oYw2sfhpJJ+J/U0NLPNourwX1meUo3MmPzU+hqw67+dcLyDxrd0GOYbrnzoEZPtsWjI+e2bTpV/DqWn295Af2cqBgPL0NTKzT7JdXwbnSJn2A8WEHqP8Q/kfrWlCmTpy9rZR8Z6kdM4cvJ1IErJ4cef8Tbf61kemRclsXPV2/IUd/a1PyaTZQB8F5y3L5gL/AKigyBeSGNO4Uf7/ADoeV6nQp+S/Q7flVPqUpkuOQHKoNh696uGOASegoeLF5GY9SSaxgW3sDgnb2e4Y2JUsrBC2ObHu/WtzRFRVUYAUADbG1CnDns2o6DbQP/cCHwvDJHKZBzZ5h2boQfTariHRozEhW+1NSVBOL+QjPzNYzVzemdrDHFbRZzyxwQPLNIqRIpZmY7KBuTUIWuqarF4nLbWdu26JdQGZ2HYlcgL8NzVbrFktilnPPe30tot7D7QtxcF0Cc3UgjpzclGzOqRmR2VVAyWJwAPjWsMTrZWS6XQIS3t9ZyjSZbeBr9yqWzR5WKVWzlvNQoUkjJPTB3qauj6xBErQapbyOvSGSzCR/AFTzL8d6q5LWS+vJdUsZriUQuTZtJJgyAlucKcbIQeVCe4zuKJtGv7S4so1iuWkeJQj+OcSggYPODjDedbmcfaRmqvor7XUYpIJWuFFrJbtyXEUrgeE3x6EEbg9xUZtat5iRp8FxfnoTbx/s/nI2F+hNc5Y7DV+K7m5jhiuYra2SJpCoZfF5mOAemQDv8RVz6DtsKWtKKDS3SMmv+FL6KyuL9/AiCM7eBz5blDHJHY4/Shzz+nwrSuN9RW20t4Ny8rOI9u7FgSPgM/NhWaj8Pz6U5hbc9iWeJl6QQ2Mvj2yPnLAYb413qt0JmIljHmCB6narqW1aOF2OeeORo5k7xEY6/UfU0vUPk9ejmvG+T0iu0G6Ok8XWswH7MzhcZ/dbb9a3I586wDWRyzxyDqV6j0/51u+nztc2FtcFQDLEjkeRIB/WmZe5THsD3AA/a//AOVn/wBX/wDNDR2x8KJftgV+TS3OOTMgxjv7p/kKGc5UN2IzQc/oX/JXZyuD+wk/yn+VD++KIpV5onUfvKR+VDvYfCt4PDM4An4H1JLa/ezuJVit7pcczHZJBujen/KtPtWUhkVlblO3Kex3H6/SsKU4og4R1n7n1JZJCfZ5ByTYHbz+IP61WXFvtHQw5nP1ZrMsccyNHKgdGHKykZBBqBHoGmR4Atg6Kfdikkd4x8EJwPpU+KRJEV0YMjAFWG4YHoRXp3VRliANtydqTTpdIdaTOZljE/gFwH5ecKfLOM1wlsdO1RI7ie2t7kMoKO8YJx26jOPSo+s3OnRosd/qENo5yVZpVVsHYjfsRkfTyrvY6np13GzWF5bTxxrlvBkDcoHnirSetop68EuGGK3iWKCNI4kGFRFCgfADpXm5njt4JJpWwkal2PoBmugYMAy7gjINA32ia8ohbSLRwXYj2hh+6P8ADnzJwT8KuId1oqqUTsF+KdaTWLuEwK628EQRA+xYk5Y47b1Rt1FP3pj1rpSuK0c2m29snaVvJKpJA8PcrjIGd8Z70SxXmpy3PjRGJH5FjPs8TF8AcqMTv5MNuoGSOlD+jJzSSkgcvKB9TVgtpGLr2gSTh8EYE7hcEYO2e4oTyzFvaA/Kopoga5ynw3V2dSzEM2ASNuwraeF5C/DmmMevssY+igViuuBVEKKAAgOB5Ctx0SJYNHsYkGFS3QAH/KKuHudhsL3O0DX2qWb3HDsc8a59mnDN6KQVP8xWf2jiS1iI8sVtGsWa3+mXVo6qRNEy7jbONvzrDdMdkaS3kBDIc4Ixjz/lQ8q3Jj8mdrZYL6+lD11GYrl0Owztnyoi7VWavDzgTKMlRhvh51jDWq0LYa1Wj1pum213pt5PJdiO5i5RBABkykny/L071AkjkgkMcyMjr1DDBpreWSCRZImKupyDV+PZ9ctN8R3UYxzfr6ii3bxvb8DV1p+BcNcVXejAQsDPaZz4ROCv+U9vhR/puvaXrcQjguMSN1if3X65289/KsobTr0StGLeQlTjZcj612i0vUSfctnB9SB/Oh3OKu9ho/J4h1xRwJacQ6ml+bt7aTkVJgqhuZR0xnoa9cPcDWXD+te3297M4EZSOKTGQSNySOu3bFQdB1O8ghkOrSgNAp5JweaRMb8r93X6kUuLNYN3p6S6ZOTHMAvMoIPh43C99znJ8gKEqe+Oxj5sTXIlcU8XxWUbWOkMjz45WmXdYvRexb8hWdO7M7M7FmY5LE5JNec9NsYpjt2pyIULoWu3fkVN3Hl3p1VnPKoJJ6BRk1PbRr2OO2lmt2SG5z4bsw3A6kCtNpIG/Df6JejRFLYuwwXOanAbUyAKoVdlA2HkKaRwilm2UDJrn1XKtiNPlRXSwnUeILW0T9+VI9vUjNb2ihFCjGBsMVkX2Y2B1DiObUJA3LbAsCehdtgPpmtdAGO9OpalI6WKeM6HbONqyH7RdJfSdf8AvKGMC2ujzEg/v/vDptmtfqs4h0mLWtJnsZiF5x7kmMlGHQirNVPJaMhRgyKynZhkV5dQ4IO4I3HnUcxT6Rfy6bfJyMj4BI2z2x6GpK70rUOGcy4cMpry2a2cd0P4T5ehrnDM8EqyRMVdTsavZEWVOV1BFVF3YyQksgLoOhHUD1o8ZFS0w8ZFS0ydJxFdOgCRxo2N2xnf0HauEes3ySiQzlv4WAx9KrOh7fWvS796tYcaWtBOM/oM5DFcaX7VNGvMYC7FRg9POk7W+l2Uc7IzMqKmRud/LO2PpUK/l8DhZj38BVHxJA/WvXEpI06NR3kHzwK5sxutetgEv+nDm0vVZCChtpyfdYke9+lcRw3P7TyvMng/48Hm+lUgyTt8cVLS6v7mMWySStH3XO2PU+VPPFcf1rSDOWvZbS31ppQ9m0yJZZicNId8H49/gKe3E3KHupDJKRgDPuxjryqOg69K4WdkluOZwGkIx6D4f1qUWPel3xXgBd+kegRjAztVdq87coto8lnO4A39BUm6uVtoTI3XHujzNXP2c8OyanqP3xfAm3gfMYYf3j+fwFFw4++TLwY3T2w44F0QaJoUUTj+0TftZiRvk9B8hRHTAdN6emTo6FTGnpVCArxrwpFr9sskPuXsI/Zt2YdeU1lcMs1pO1lqEbRzRnlPNtj4/wBa300PcVcKWPEMJ8RRDdKPcuFUcw9D5iqqVS0wWTErMxByBt16YNXfC+kR6rczCYERRREkqce8dh/v0qhvdK1XQJWg1CIlM/s2HRx/C3n6Hzqy0HiNbGNo4owW8ZJZMnlYhc4Ujyz3oHDi+xNY+FfbwI8ITXdnBcGMJNcORFH+FmABJb8qojoN06SPDl1RgHJUjlJ6A4860Oz4gjuryK4ZwfY7KR25gFBlOMqPTAwMVNaWxhigSxwUfU4+ZxvzE+8R8BkCib/TDaXpme6xHNfaatraRnmRkZwdgFH+uK7apbT6hbBoY3VIWzIzLsNsAUez2lnDFq1xA48W5ikZUx+Ep+L/AO2KicRouo2SrpzoJOUXU0CjDSgjZgf3sY6UJYuOmvPky4aW9gbYcJtNDBPNNGkMrlEkkOFLDttnHQ9auUsoOH4YTcWwN66uUjcAxxYbAYjvsDVvZSWY4ftLK+uoYoriFzyupyG5yVb0A9aHNUv47m0slkYme1Vonk6qVB905rVN+WVT0t+zrxN4J1V2tljERVctHsrNjJIFUdxOsAy3vEnCoOrGlc6rLcwxxRHxI7cciE45Uyc7Dqxq/wCG+CLnUpFudVEkMGQw5tpZR5Y/cX8zUWHb3RU4XdbZVcNcMXXEWqeLOeSzhIMpHTPdB5nHU1sdraw2ltHb28axxRqFVF6ACmsrS3sraO2tYUihjGFRRgCpFH0OzKldCpUqVQ0KlSpVCCpUqVQhwu7SC7haC6iSWJvxI6gg/I0G619ntrOobS5vZmBJEcuWX5HqtHNMahTSfkxq84U4g09sLbySxqM8ygSrsPTB/Kq0XtzaSqZUELxsDlmKcr/8Q67VuwHQ1zlhinTlmjSRR2dQw/OsuJ/QJ4ZZiX3xemR3Pj+I4POUlXcN+Lv6DNcpdVmlKK5HuLyJ4kygKBvgHOwrZrnRtLnHNPptnIwzgvApx+Vdl0+y2/slv/8AEv8ASp8clfx5MStRf6jIEsoDK3YQRtIRvjr+EfOiDTeBNWvWWS+RbaM4JNy3O2/YIu2fia1VFVQVVQFHYDavR7VfGV4RpYpRQ6JwlpmkMJUjM9yAB40/vED0HQfKr8U9KrCpaFSpUqhBUqVKoQ//2Q=="/>
          <p:cNvSpPr>
            <a:spLocks noChangeAspect="1" noChangeArrowheads="1"/>
          </p:cNvSpPr>
          <p:nvPr/>
        </p:nvSpPr>
        <p:spPr bwMode="auto">
          <a:xfrm>
            <a:off x="74613" y="-671513"/>
            <a:ext cx="1333500" cy="1333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884" name="AutoShape 4" descr="data:image/jpg;base64,/9j/4AAQSkZJRgABAQAAAQABAAD/2wBDAAkGBwgHBgkIBwgKCgkLDRYPDQwMDRsUFRAWIB0iIiAdHx8kKDQsJCYxJx8fLT0tMTU3Ojo6Iys/RD84QzQ5Ojf/2wBDAQoKCg0MDRoPDxo3JR8lNzc3Nzc3Nzc3Nzc3Nzc3Nzc3Nzc3Nzc3Nzc3Nzc3Nzc3Nzc3Nzc3Nzc3Nzc3Nzc3Nzf/wAARCACMAIwDASIAAhEBAxEB/8QAGwAAAQUBAQAAAAAAAAAAAAAABgABBAUHAwL/xABEEAACAQMCBAMFBQUGAgsAAAABAgMABBEFIQYSMUETUWEUInGBkQcVMqHBI0JisdEkM1Jy4fCC8RYXNDVDRXOSk6LC/8QAGQEAAgMBAAAAAAAAAAAAAAAAAwQAAQIF/8QAJREAAwACAgICAgIDAAAAAAAAAAECAxESITFBEyIEURQyQnGx/9oADAMBAAIRAxEAPwDcaVKlUIKlSpi2KhBZrzJIkaF5HVVXqzHAHxoO4n49tNKZrWwQXV2Dg4PuJ8T3+VZ/qOoa1xBJzajdt4XaJRyr8lH61TevJisik03VeOdC012Q3LXMqj8FuvN+fT86HLj7UQS4s9JY4xhppcfUAfrQ8OGJ7NYHuLN1EzAIZMdT6dvnVhqOk22nxvGtyWuY35Xj8Aop8+Vu+Ky8i9IBWevR3/6zdUx/3Tb/APuekPtP1EEGTSYOXv77ioWk2Qvb+K3JAQnMjdOVQMk/QGrT7gibiSWyHiG1QGT3Tk8nLn9cVhZG+9GZzW1sm2f2o6fIwF5YXMO5yUYSADt5GifS+J9G1TAs76Iuf3HPK30NAGocMJI1n7IGkS7ZkRbiLkdCPP8Ar8apNU4blsip5lAfPI6uHU467jcVrmvaN/O15NyBzvTgg9KxXR+L9c4fKxTv7VarsElJOB6N1FaZw3xTp2vxN7K5WdAOeF/xKfTzFEXfgPNqvBfUqYHNPUNCpsU9KoQVKlTGoQ8zSpDG0krhEQZZm6AVlnFnGlxq0r6fobPFb5xJPnBkHp5CvXHnEsuq3b6PpzYtomxLIrbSn+gOfpUfReHL4WiXNrAjIG5kWTHNNjc4HcVmq4/7A5Mj8SQNI0Lllga4DxRStye1PGSvyPTFEVvZLB/Z/ZkTU9NfxgMbXMYIJ+f+/hbXk9rcaZMz3rwjUF5FWcExW5XqmB0Oc0K3fFdxa23sp9neRUMSTquZCnkD5fKh97F2kn2Xt1aWUpvdRmuFe1uEMtuxm95ZP8PJ3P8ALaod7rtqNPmha6u5zLEEEdyV5Yz3YHufKgSe+mkPuERr2Cjf61z9mnkBYQykED3uU4GTjqa38b9m1FPwgo0zXrfTfHZfAkeVOTMm4Ck7jHfNWX/S2JpHmhSOK4eCOLmV8AcpycDtnp17UEmwuVMi8gEiBjInMOZAAc5HboaabTryFY2ktz72OUBgS3yzn8v5VXxpLSZfxUlpGm2OrwXetXN69yCqxEWkc7coDEbgeXT86GtRixeuhto4TtzRxPzgkjscnOcihJZZrZ9maNvLpn5VbaRrrWl1DNLFGzRPzA4yPmKq8daB5Jp9MMLnhiIWyW7CZL7wTM7smYW81z2I2oHktZrS4S605njdTzKFOCp9KPrS/tdYtntIbmS0FzMJJTLNzDcn3U+J86563ZWtva2um2FkwvJ3Ej+IQ0oA2GcdM+Q7VXh7Rb2vtJL4I44TVDHp+qYjvce5KSAsp8vRqOqwniDR7jTbolo/DmX3mC9/Jga0XgHiv78tvY7xsX8K5J7Sr05vj50WXyWxjHk5dMMaVKlVhRjQl9oXEH3Ppfs9s5W8uRhSOqL3b4+VFjEBSScAVievaide4knuubmt4jyxD+EHb69am9LbMZK4ojafB4EXM/8AePgt548qK9N1KC+hgtNSl8CaD/st6NvD9G9NqHO1cbmYW8Jk79APM/0pVU3Rz1dcton8X6+txfzmzyIpGB5egyBjnI8zQ9YWM+o3HhxAsTuzdT+fU+lRSWdy5Y8x3J861LgnSIrPTY7lkBllHNzEdj5f19KNdLHO/Y/gxcq2yNoXB1vbjxL+NZDn3UO+38XUeewqxvNAt1spFtgQ6N4kfNvy+a79RjpmrXUbl7O1knjtZ7pl6QwAFj9TUDTeI7C/cQt4tpcn/wAC7Tw2Pwzs3yNKu7r7HQUyukgL+5rr73VOZz77FsOdl5A+Mf8AEuB2OPkb2miWcEcXNAryRrgsVzk+Z8+tTxbxLObgRqJSMc+Nz/vAqs1DVLku1volr7ZdqcNIx5YYT/E3c/wjJ88VHbotJIj6nwpYXgJijWM74QfhJ+W4+IPyNZtrWlT6Td+DMrgEkKWA3+Hp5VslmtytsgvfBM+PfMOeUn0zvVPxhpJ1TSJUjQGaMF48juPX60TFlc1pg8mJUtoy2xvXtXBAymclf6VpGj6pDqVjPML6G0v5D+1uJRu0eOieXwrLM9CD2zU3S7kxS+Gx9x9vgaYuf8kculx7QXcQahDevbw2oYw2sfhpJJ+J/U0NLPNourwX1meUo3MmPzU+hqw67+dcLyDxrd0GOYbrnzoEZPtsWjI+e2bTpV/DqWn295Af2cqBgPL0NTKzT7JdXwbnSJn2A8WEHqP8Q/kfrWlCmTpy9rZR8Z6kdM4cvJ1IErJ4cef8Tbf61kemRclsXPV2/IUd/a1PyaTZQB8F5y3L5gL/AKigyBeSGNO4Uf7/ADoeV6nQp+S/Q7flVPqUpkuOQHKoNh696uGOASegoeLF5GY9SSaxgW3sDgnb2e4Y2JUsrBC2ObHu/WtzRFRVUYAUADbG1CnDns2o6DbQP/cCHwvDJHKZBzZ5h2boQfTariHRozEhW+1NSVBOL+QjPzNYzVzemdrDHFbRZzyxwQPLNIqRIpZmY7KBuTUIWuqarF4nLbWdu26JdQGZ2HYlcgL8NzVbrFktilnPPe30tot7D7QtxcF0Cc3UgjpzclGzOqRmR2VVAyWJwAPjWsMTrZWS6XQIS3t9ZyjSZbeBr9yqWzR5WKVWzlvNQoUkjJPTB3qauj6xBErQapbyOvSGSzCR/AFTzL8d6q5LWS+vJdUsZriUQuTZtJJgyAlucKcbIQeVCe4zuKJtGv7S4so1iuWkeJQj+OcSggYPODjDedbmcfaRmqvor7XUYpIJWuFFrJbtyXEUrgeE3x6EEbg9xUZtat5iRp8FxfnoTbx/s/nI2F+hNc5Y7DV+K7m5jhiuYra2SJpCoZfF5mOAemQDv8RVz6DtsKWtKKDS3SMmv+FL6KyuL9/AiCM7eBz5blDHJHY4/Shzz+nwrSuN9RW20t4Ny8rOI9u7FgSPgM/NhWaj8Pz6U5hbc9iWeJl6QQ2Mvj2yPnLAYb413qt0JmIljHmCB6narqW1aOF2OeeORo5k7xEY6/UfU0vUPk9ejmvG+T0iu0G6Ok8XWswH7MzhcZ/dbb9a3I586wDWRyzxyDqV6j0/51u+nztc2FtcFQDLEjkeRIB/WmZe5THsD3AA/a//AOVn/wBX/wDNDR2x8KJftgV+TS3OOTMgxjv7p/kKGc5UN2IzQc/oX/JXZyuD+wk/yn+VD++KIpV5onUfvKR+VDvYfCt4PDM4An4H1JLa/ezuJVit7pcczHZJBujen/KtPtWUhkVlblO3Kex3H6/SsKU4og4R1n7n1JZJCfZ5ByTYHbz+IP61WXFvtHQw5nP1ZrMsccyNHKgdGHKykZBBqBHoGmR4Atg6Kfdikkd4x8EJwPpU+KRJEV0YMjAFWG4YHoRXp3VRliANtydqTTpdIdaTOZljE/gFwH5ecKfLOM1wlsdO1RI7ie2t7kMoKO8YJx26jOPSo+s3OnRosd/qENo5yVZpVVsHYjfsRkfTyrvY6np13GzWF5bTxxrlvBkDcoHnirSetop68EuGGK3iWKCNI4kGFRFCgfADpXm5njt4JJpWwkal2PoBmugYMAy7gjINA32ia8ohbSLRwXYj2hh+6P8ADnzJwT8KuId1oqqUTsF+KdaTWLuEwK628EQRA+xYk5Y47b1Rt1FP3pj1rpSuK0c2m29snaVvJKpJA8PcrjIGd8Z70SxXmpy3PjRGJH5FjPs8TF8AcqMTv5MNuoGSOlD+jJzSSkgcvKB9TVgtpGLr2gSTh8EYE7hcEYO2e4oTyzFvaA/Kopoga5ynw3V2dSzEM2ASNuwraeF5C/DmmMevssY+igViuuBVEKKAAgOB5Ctx0SJYNHsYkGFS3QAH/KKuHudhsL3O0DX2qWb3HDsc8a59mnDN6KQVP8xWf2jiS1iI8sVtGsWa3+mXVo6qRNEy7jbONvzrDdMdkaS3kBDIc4Ixjz/lQ8q3Jj8mdrZYL6+lD11GYrl0Owztnyoi7VWavDzgTKMlRhvh51jDWq0LYa1Wj1pum213pt5PJdiO5i5RBABkykny/L071AkjkgkMcyMjr1DDBpreWSCRZImKupyDV+PZ9ctN8R3UYxzfr6ii3bxvb8DV1p+BcNcVXejAQsDPaZz4ROCv+U9vhR/puvaXrcQjguMSN1if3X65289/KsobTr0StGLeQlTjZcj612i0vUSfctnB9SB/Oh3OKu9ho/J4h1xRwJacQ6ml+bt7aTkVJgqhuZR0xnoa9cPcDWXD+te3297M4EZSOKTGQSNySOu3bFQdB1O8ghkOrSgNAp5JweaRMb8r93X6kUuLNYN3p6S6ZOTHMAvMoIPh43C99znJ8gKEqe+Oxj5sTXIlcU8XxWUbWOkMjz45WmXdYvRexb8hWdO7M7M7FmY5LE5JNec9NsYpjt2pyIULoWu3fkVN3Hl3p1VnPKoJJ6BRk1PbRr2OO2lmt2SG5z4bsw3A6kCtNpIG/Df6JejRFLYuwwXOanAbUyAKoVdlA2HkKaRwilm2UDJrn1XKtiNPlRXSwnUeILW0T9+VI9vUjNb2ihFCjGBsMVkX2Y2B1DiObUJA3LbAsCehdtgPpmtdAGO9OpalI6WKeM6HbONqyH7RdJfSdf8AvKGMC2ujzEg/v/vDptmtfqs4h0mLWtJnsZiF5x7kmMlGHQirNVPJaMhRgyKynZhkV5dQ4IO4I3HnUcxT6Rfy6bfJyMj4BI2z2x6GpK70rUOGcy4cMpry2a2cd0P4T5ehrnDM8EqyRMVdTsavZEWVOV1BFVF3YyQksgLoOhHUD1o8ZFS0w8ZFS0ydJxFdOgCRxo2N2xnf0HauEes3ySiQzlv4WAx9KrOh7fWvS796tYcaWtBOM/oM5DFcaX7VNGvMYC7FRg9POk7W+l2Uc7IzMqKmRud/LO2PpUK/l8DhZj38BVHxJA/WvXEpI06NR3kHzwK5sxutetgEv+nDm0vVZCChtpyfdYke9+lcRw3P7TyvMng/48Hm+lUgyTt8cVLS6v7mMWySStH3XO2PU+VPPFcf1rSDOWvZbS31ppQ9m0yJZZicNId8H49/gKe3E3KHupDJKRgDPuxjryqOg69K4WdkluOZwGkIx6D4f1qUWPel3xXgBd+kegRjAztVdq87coto8lnO4A39BUm6uVtoTI3XHujzNXP2c8OyanqP3xfAm3gfMYYf3j+fwFFw4++TLwY3T2w44F0QaJoUUTj+0TftZiRvk9B8hRHTAdN6emTo6FTGnpVCArxrwpFr9sskPuXsI/Zt2YdeU1lcMs1pO1lqEbRzRnlPNtj4/wBa300PcVcKWPEMJ8RRDdKPcuFUcw9D5iqqVS0wWTErMxByBt16YNXfC+kR6rczCYERRREkqce8dh/v0qhvdK1XQJWg1CIlM/s2HRx/C3n6Hzqy0HiNbGNo4owW8ZJZMnlYhc4Ujyz3oHDi+xNY+FfbwI8ITXdnBcGMJNcORFH+FmABJb8qojoN06SPDl1RgHJUjlJ6A4860Oz4gjuryK4ZwfY7KR25gFBlOMqPTAwMVNaWxhigSxwUfU4+ZxvzE+8R8BkCib/TDaXpme6xHNfaatraRnmRkZwdgFH+uK7apbT6hbBoY3VIWzIzLsNsAUez2lnDFq1xA48W5ikZUx+Ep+L/AO2KicRouo2SrpzoJOUXU0CjDSgjZgf3sY6UJYuOmvPky4aW9gbYcJtNDBPNNGkMrlEkkOFLDttnHQ9auUsoOH4YTcWwN66uUjcAxxYbAYjvsDVvZSWY4ftLK+uoYoriFzyupyG5yVb0A9aHNUv47m0slkYme1Vonk6qVB905rVN+WVT0t+zrxN4J1V2tljERVctHsrNjJIFUdxOsAy3vEnCoOrGlc6rLcwxxRHxI7cciE45Uyc7Dqxq/wCG+CLnUpFudVEkMGQw5tpZR5Y/cX8zUWHb3RU4XdbZVcNcMXXEWqeLOeSzhIMpHTPdB5nHU1sdraw2ltHb28axxRqFVF6ACmsrS3sraO2tYUihjGFRRgCpFH0OzKldCpUqVQ0KlSpVCCpUqVQhwu7SC7haC6iSWJvxI6gg/I0G619ntrOobS5vZmBJEcuWX5HqtHNMahTSfkxq84U4g09sLbySxqM8ygSrsPTB/Kq0XtzaSqZUELxsDlmKcr/8Q67VuwHQ1zlhinTlmjSRR2dQw/OsuJ/QJ4ZZiX3xemR3Pj+I4POUlXcN+Lv6DNcpdVmlKK5HuLyJ4kygKBvgHOwrZrnRtLnHNPptnIwzgvApx+Vdl0+y2/slv/8AEv8ASp8clfx5MStRf6jIEsoDK3YQRtIRvjr+EfOiDTeBNWvWWS+RbaM4JNy3O2/YIu2fia1VFVQVVQFHYDavR7VfGV4RpYpRQ6JwlpmkMJUjM9yAB40/vED0HQfKr8U9KrCpaFSpUqhBUqVKoQ//2Q=="/>
          <p:cNvSpPr>
            <a:spLocks noChangeAspect="1" noChangeArrowheads="1"/>
          </p:cNvSpPr>
          <p:nvPr/>
        </p:nvSpPr>
        <p:spPr bwMode="auto">
          <a:xfrm>
            <a:off x="74613" y="-671513"/>
            <a:ext cx="1333500" cy="1333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886" name="AutoShape 6" descr="data:image/jpg;base64,/9j/4AAQSkZJRgABAQAAAQABAAD/2wBDAAkGBwgHBgkIBwgKCgkLDRYPDQwMDRsUFRAWIB0iIiAdHx8kKDQsJCYxJx8fLT0tMTU3Ojo6Iys/RD84QzQ5Ojf/2wBDAQoKCg0MDRoPDxo3JR8lNzc3Nzc3Nzc3Nzc3Nzc3Nzc3Nzc3Nzc3Nzc3Nzc3Nzc3Nzc3Nzc3Nzc3Nzc3Nzc3Nzf/wAARCACMAIwDASIAAhEBAxEB/8QAGwAAAQUBAQAAAAAAAAAAAAAABgABBAUHAwL/xABEEAACAQMCBAMFBQUGAgsAAAABAgMABBEFIQYSMUETUWEUInGBkQcVMqHBI0JisdEkM1Jy4fCC8RYXNDVDRXOSk6LC/8QAGQEAAgMBAAAAAAAAAAAAAAAAAwQAAQIF/8QAJREAAwACAgICAgIDAAAAAAAAAAECAxESITFBEyIEURQyQnGx/9oADAMBAAIRAxEAPwDcaVKlUIKlSpi2KhBZrzJIkaF5HVVXqzHAHxoO4n49tNKZrWwQXV2Dg4PuJ8T3+VZ/qOoa1xBJzajdt4XaJRyr8lH61TevJisik03VeOdC012Q3LXMqj8FuvN+fT86HLj7UQS4s9JY4xhppcfUAfrQ8OGJ7NYHuLN1EzAIZMdT6dvnVhqOk22nxvGtyWuY35Xj8Aop8+Vu+Ky8i9IBWevR3/6zdUx/3Tb/APuekPtP1EEGTSYOXv77ioWk2Qvb+K3JAQnMjdOVQMk/QGrT7gibiSWyHiG1QGT3Tk8nLn9cVhZG+9GZzW1sm2f2o6fIwF5YXMO5yUYSADt5GifS+J9G1TAs76Iuf3HPK30NAGocMJI1n7IGkS7ZkRbiLkdCPP8Ar8apNU4blsip5lAfPI6uHU467jcVrmvaN/O15NyBzvTgg9KxXR+L9c4fKxTv7VarsElJOB6N1FaZw3xTp2vxN7K5WdAOeF/xKfTzFEXfgPNqvBfUqYHNPUNCpsU9KoQVKlTGoQ8zSpDG0krhEQZZm6AVlnFnGlxq0r6fobPFb5xJPnBkHp5CvXHnEsuq3b6PpzYtomxLIrbSn+gOfpUfReHL4WiXNrAjIG5kWTHNNjc4HcVmq4/7A5Mj8SQNI0Lllga4DxRStye1PGSvyPTFEVvZLB/Z/ZkTU9NfxgMbXMYIJ+f+/hbXk9rcaZMz3rwjUF5FWcExW5XqmB0Oc0K3fFdxa23sp9neRUMSTquZCnkD5fKh97F2kn2Xt1aWUpvdRmuFe1uEMtuxm95ZP8PJ3P8ALaod7rtqNPmha6u5zLEEEdyV5Yz3YHufKgSe+mkPuERr2Cjf61z9mnkBYQykED3uU4GTjqa38b9m1FPwgo0zXrfTfHZfAkeVOTMm4Ck7jHfNWX/S2JpHmhSOK4eCOLmV8AcpycDtnp17UEmwuVMi8gEiBjInMOZAAc5HboaabTryFY2ktz72OUBgS3yzn8v5VXxpLSZfxUlpGm2OrwXetXN69yCqxEWkc7coDEbgeXT86GtRixeuhto4TtzRxPzgkjscnOcihJZZrZ9maNvLpn5VbaRrrWl1DNLFGzRPzA4yPmKq8daB5Jp9MMLnhiIWyW7CZL7wTM7smYW81z2I2oHktZrS4S605njdTzKFOCp9KPrS/tdYtntIbmS0FzMJJTLNzDcn3U+J86563ZWtva2um2FkwvJ3Ej+IQ0oA2GcdM+Q7VXh7Rb2vtJL4I44TVDHp+qYjvce5KSAsp8vRqOqwniDR7jTbolo/DmX3mC9/Jga0XgHiv78tvY7xsX8K5J7Sr05vj50WXyWxjHk5dMMaVKlVhRjQl9oXEH3Ppfs9s5W8uRhSOqL3b4+VFjEBSScAVievaide4knuubmt4jyxD+EHb69am9LbMZK4ojafB4EXM/8AePgt548qK9N1KC+hgtNSl8CaD/st6NvD9G9NqHO1cbmYW8Jk79APM/0pVU3Rz1dcton8X6+txfzmzyIpGB5egyBjnI8zQ9YWM+o3HhxAsTuzdT+fU+lRSWdy5Y8x3J861LgnSIrPTY7lkBllHNzEdj5f19KNdLHO/Y/gxcq2yNoXB1vbjxL+NZDn3UO+38XUeewqxvNAt1spFtgQ6N4kfNvy+a79RjpmrXUbl7O1knjtZ7pl6QwAFj9TUDTeI7C/cQt4tpcn/wAC7Tw2Pwzs3yNKu7r7HQUyukgL+5rr73VOZz77FsOdl5A+Mf8AEuB2OPkb2miWcEcXNAryRrgsVzk+Z8+tTxbxLObgRqJSMc+Nz/vAqs1DVLku1volr7ZdqcNIx5YYT/E3c/wjJ88VHbotJIj6nwpYXgJijWM74QfhJ+W4+IPyNZtrWlT6Td+DMrgEkKWA3+Hp5VslmtytsgvfBM+PfMOeUn0zvVPxhpJ1TSJUjQGaMF48juPX60TFlc1pg8mJUtoy2xvXtXBAymclf6VpGj6pDqVjPML6G0v5D+1uJRu0eOieXwrLM9CD2zU3S7kxS+Gx9x9vgaYuf8kculx7QXcQahDevbw2oYw2sfhpJJ+J/U0NLPNourwX1meUo3MmPzU+hqw67+dcLyDxrd0GOYbrnzoEZPtsWjI+e2bTpV/DqWn295Af2cqBgPL0NTKzT7JdXwbnSJn2A8WEHqP8Q/kfrWlCmTpy9rZR8Z6kdM4cvJ1IErJ4cef8Tbf61kemRclsXPV2/IUd/a1PyaTZQB8F5y3L5gL/AKigyBeSGNO4Uf7/ADoeV6nQp+S/Q7flVPqUpkuOQHKoNh696uGOASegoeLF5GY9SSaxgW3sDgnb2e4Y2JUsrBC2ObHu/WtzRFRVUYAUADbG1CnDns2o6DbQP/cCHwvDJHKZBzZ5h2boQfTariHRozEhW+1NSVBOL+QjPzNYzVzemdrDHFbRZzyxwQPLNIqRIpZmY7KBuTUIWuqarF4nLbWdu26JdQGZ2HYlcgL8NzVbrFktilnPPe30tot7D7QtxcF0Cc3UgjpzclGzOqRmR2VVAyWJwAPjWsMTrZWS6XQIS3t9ZyjSZbeBr9yqWzR5WKVWzlvNQoUkjJPTB3qauj6xBErQapbyOvSGSzCR/AFTzL8d6q5LWS+vJdUsZriUQuTZtJJgyAlucKcbIQeVCe4zuKJtGv7S4so1iuWkeJQj+OcSggYPODjDedbmcfaRmqvor7XUYpIJWuFFrJbtyXEUrgeE3x6EEbg9xUZtat5iRp8FxfnoTbx/s/nI2F+hNc5Y7DV+K7m5jhiuYra2SJpCoZfF5mOAemQDv8RVz6DtsKWtKKDS3SMmv+FL6KyuL9/AiCM7eBz5blDHJHY4/Shzz+nwrSuN9RW20t4Ny8rOI9u7FgSPgM/NhWaj8Pz6U5hbc9iWeJl6QQ2Mvj2yPnLAYb413qt0JmIljHmCB6narqW1aOF2OeeORo5k7xEY6/UfU0vUPk9ejmvG+T0iu0G6Ok8XWswH7MzhcZ/dbb9a3I586wDWRyzxyDqV6j0/51u+nztc2FtcFQDLEjkeRIB/WmZe5THsD3AA/a//AOVn/wBX/wDNDR2x8KJftgV+TS3OOTMgxjv7p/kKGc5UN2IzQc/oX/JXZyuD+wk/yn+VD++KIpV5onUfvKR+VDvYfCt4PDM4An4H1JLa/ezuJVit7pcczHZJBujen/KtPtWUhkVlblO3Kex3H6/SsKU4og4R1n7n1JZJCfZ5ByTYHbz+IP61WXFvtHQw5nP1ZrMsccyNHKgdGHKykZBBqBHoGmR4Atg6Kfdikkd4x8EJwPpU+KRJEV0YMjAFWG4YHoRXp3VRliANtydqTTpdIdaTOZljE/gFwH5ecKfLOM1wlsdO1RI7ie2t7kMoKO8YJx26jOPSo+s3OnRosd/qENo5yVZpVVsHYjfsRkfTyrvY6np13GzWF5bTxxrlvBkDcoHnirSetop68EuGGK3iWKCNI4kGFRFCgfADpXm5njt4JJpWwkal2PoBmugYMAy7gjINA32ia8ohbSLRwXYj2hh+6P8ADnzJwT8KuId1oqqUTsF+KdaTWLuEwK628EQRA+xYk5Y47b1Rt1FP3pj1rpSuK0c2m29snaVvJKpJA8PcrjIGd8Z70SxXmpy3PjRGJH5FjPs8TF8AcqMTv5MNuoGSOlD+jJzSSkgcvKB9TVgtpGLr2gSTh8EYE7hcEYO2e4oTyzFvaA/Kopoga5ynw3V2dSzEM2ASNuwraeF5C/DmmMevssY+igViuuBVEKKAAgOB5Ctx0SJYNHsYkGFS3QAH/KKuHudhsL3O0DX2qWb3HDsc8a59mnDN6KQVP8xWf2jiS1iI8sVtGsWa3+mXVo6qRNEy7jbONvzrDdMdkaS3kBDIc4Ixjz/lQ8q3Jj8mdrZYL6+lD11GYrl0Owztnyoi7VWavDzgTKMlRhvh51jDWq0LYa1Wj1pum213pt5PJdiO5i5RBABkykny/L071AkjkgkMcyMjr1DDBpreWSCRZImKupyDV+PZ9ctN8R3UYxzfr6ii3bxvb8DV1p+BcNcVXejAQsDPaZz4ROCv+U9vhR/puvaXrcQjguMSN1if3X65289/KsobTr0StGLeQlTjZcj612i0vUSfctnB9SB/Oh3OKu9ho/J4h1xRwJacQ6ml+bt7aTkVJgqhuZR0xnoa9cPcDWXD+te3297M4EZSOKTGQSNySOu3bFQdB1O8ghkOrSgNAp5JweaRMb8r93X6kUuLNYN3p6S6ZOTHMAvMoIPh43C99znJ8gKEqe+Oxj5sTXIlcU8XxWUbWOkMjz45WmXdYvRexb8hWdO7M7M7FmY5LE5JNec9NsYpjt2pyIULoWu3fkVN3Hl3p1VnPKoJJ6BRk1PbRr2OO2lmt2SG5z4bsw3A6kCtNpIG/Df6JejRFLYuwwXOanAbUyAKoVdlA2HkKaRwilm2UDJrn1XKtiNPlRXSwnUeILW0T9+VI9vUjNb2ihFCjGBsMVkX2Y2B1DiObUJA3LbAsCehdtgPpmtdAGO9OpalI6WKeM6HbONqyH7RdJfSdf8AvKGMC2ujzEg/v/vDptmtfqs4h0mLWtJnsZiF5x7kmMlGHQirNVPJaMhRgyKynZhkV5dQ4IO4I3HnUcxT6Rfy6bfJyMj4BI2z2x6GpK70rUOGcy4cMpry2a2cd0P4T5ehrnDM8EqyRMVdTsavZEWVOV1BFVF3YyQksgLoOhHUD1o8ZFS0w8ZFS0ydJxFdOgCRxo2N2xnf0HauEes3ySiQzlv4WAx9KrOh7fWvS796tYcaWtBOM/oM5DFcaX7VNGvMYC7FRg9POk7W+l2Uc7IzMqKmRud/LO2PpUK/l8DhZj38BVHxJA/WvXEpI06NR3kHzwK5sxutetgEv+nDm0vVZCChtpyfdYke9+lcRw3P7TyvMng/48Hm+lUgyTt8cVLS6v7mMWySStH3XO2PU+VPPFcf1rSDOWvZbS31ppQ9m0yJZZicNId8H49/gKe3E3KHupDJKRgDPuxjryqOg69K4WdkluOZwGkIx6D4f1qUWPel3xXgBd+kegRjAztVdq87coto8lnO4A39BUm6uVtoTI3XHujzNXP2c8OyanqP3xfAm3gfMYYf3j+fwFFw4++TLwY3T2w44F0QaJoUUTj+0TftZiRvk9B8hRHTAdN6emTo6FTGnpVCArxrwpFr9sskPuXsI/Zt2YdeU1lcMs1pO1lqEbRzRnlPNtj4/wBa300PcVcKWPEMJ8RRDdKPcuFUcw9D5iqqVS0wWTErMxByBt16YNXfC+kR6rczCYERRREkqce8dh/v0qhvdK1XQJWg1CIlM/s2HRx/C3n6Hzqy0HiNbGNo4owW8ZJZMnlYhc4Ujyz3oHDi+xNY+FfbwI8ITXdnBcGMJNcORFH+FmABJb8qojoN06SPDl1RgHJUjlJ6A4860Oz4gjuryK4ZwfY7KR25gFBlOMqPTAwMVNaWxhigSxwUfU4+ZxvzE+8R8BkCib/TDaXpme6xHNfaatraRnmRkZwdgFH+uK7apbT6hbBoY3VIWzIzLsNsAUez2lnDFq1xA48W5ikZUx+Ep+L/AO2KicRouo2SrpzoJOUXU0CjDSgjZgf3sY6UJYuOmvPky4aW9gbYcJtNDBPNNGkMrlEkkOFLDttnHQ9auUsoOH4YTcWwN66uUjcAxxYbAYjvsDVvZSWY4ftLK+uoYoriFzyupyG5yVb0A9aHNUv47m0slkYme1Vonk6qVB905rVN+WVT0t+zrxN4J1V2tljERVctHsrNjJIFUdxOsAy3vEnCoOrGlc6rLcwxxRHxI7cciE45Uyc7Dqxq/wCG+CLnUpFudVEkMGQw5tpZR5Y/cX8zUWHb3RU4XdbZVcNcMXXEWqeLOeSzhIMpHTPdB5nHU1sdraw2ltHb28axxRqFVF6ACmsrS3sraO2tYUihjGFRRgCpFH0OzKldCpUqVQ0KlSpVCCpUqVQhwu7SC7haC6iSWJvxI6gg/I0G619ntrOobS5vZmBJEcuWX5HqtHNMahTSfkxq84U4g09sLbySxqM8ygSrsPTB/Kq0XtzaSqZUELxsDlmKcr/8Q67VuwHQ1zlhinTlmjSRR2dQw/OsuJ/QJ4ZZiX3xemR3Pj+I4POUlXcN+Lv6DNcpdVmlKK5HuLyJ4kygKBvgHOwrZrnRtLnHNPptnIwzgvApx+Vdl0+y2/slv/8AEv8ASp8clfx5MStRf6jIEsoDK3YQRtIRvjr+EfOiDTeBNWvWWS+RbaM4JNy3O2/YIu2fia1VFVQVVQFHYDavR7VfGV4RpYpRQ6JwlpmkMJUjM9yAB40/vED0HQfKr8U9KrCpaFSpUqhBUqVKoQ//2Q=="/>
          <p:cNvSpPr>
            <a:spLocks noChangeAspect="1" noChangeArrowheads="1"/>
          </p:cNvSpPr>
          <p:nvPr/>
        </p:nvSpPr>
        <p:spPr bwMode="auto">
          <a:xfrm>
            <a:off x="74613" y="-671513"/>
            <a:ext cx="1333500" cy="1333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888" name="AutoShape 8" descr="data:image/jpg;base64,/9j/4AAQSkZJRgABAQAAAQABAAD/2wBDAAkGBwgHBgkIBwgKCgkLDRYPDQwMDRsUFRAWIB0iIiAdHx8kKDQsJCYxJx8fLT0tMTU3Ojo6Iys/RD84QzQ5Ojf/2wBDAQoKCg0MDRoPDxo3JR8lNzc3Nzc3Nzc3Nzc3Nzc3Nzc3Nzc3Nzc3Nzc3Nzc3Nzc3Nzc3Nzc3Nzc3Nzc3Nzc3Nzf/wAARCACMAIwDASIAAhEBAxEB/8QAGwAAAQUBAQAAAAAAAAAAAAAABgABBAUHAwL/xABEEAACAQMCBAMFBQUGAgsAAAABAgMABBEFIQYSMUETUWEUInGBkQcVMqHBI0JisdEkM1Jy4fCC8RYXNDVDRXOSk6LC/8QAGQEAAgMBAAAAAAAAAAAAAAAAAwQAAQIF/8QAJREAAwACAgICAgIDAAAAAAAAAAECAxESITFBEyIEURQyQnGx/9oADAMBAAIRAxEAPwDcaVKlUIKlSpi2KhBZrzJIkaF5HVVXqzHAHxoO4n49tNKZrWwQXV2Dg4PuJ8T3+VZ/qOoa1xBJzajdt4XaJRyr8lH61TevJisik03VeOdC012Q3LXMqj8FuvN+fT86HLj7UQS4s9JY4xhppcfUAfrQ8OGJ7NYHuLN1EzAIZMdT6dvnVhqOk22nxvGtyWuY35Xj8Aop8+Vu+Ky8i9IBWevR3/6zdUx/3Tb/APuekPtP1EEGTSYOXv77ioWk2Qvb+K3JAQnMjdOVQMk/QGrT7gibiSWyHiG1QGT3Tk8nLn9cVhZG+9GZzW1sm2f2o6fIwF5YXMO5yUYSADt5GifS+J9G1TAs76Iuf3HPK30NAGocMJI1n7IGkS7ZkRbiLkdCPP8Ar8apNU4blsip5lAfPI6uHU467jcVrmvaN/O15NyBzvTgg9KxXR+L9c4fKxTv7VarsElJOB6N1FaZw3xTp2vxN7K5WdAOeF/xKfTzFEXfgPNqvBfUqYHNPUNCpsU9KoQVKlTGoQ8zSpDG0krhEQZZm6AVlnFnGlxq0r6fobPFb5xJPnBkHp5CvXHnEsuq3b6PpzYtomxLIrbSn+gOfpUfReHL4WiXNrAjIG5kWTHNNjc4HcVmq4/7A5Mj8SQNI0Lllga4DxRStye1PGSvyPTFEVvZLB/Z/ZkTU9NfxgMbXMYIJ+f+/hbXk9rcaZMz3rwjUF5FWcExW5XqmB0Oc0K3fFdxa23sp9neRUMSTquZCnkD5fKh97F2kn2Xt1aWUpvdRmuFe1uEMtuxm95ZP8PJ3P8ALaod7rtqNPmha6u5zLEEEdyV5Yz3YHufKgSe+mkPuERr2Cjf61z9mnkBYQykED3uU4GTjqa38b9m1FPwgo0zXrfTfHZfAkeVOTMm4Ck7jHfNWX/S2JpHmhSOK4eCOLmV8AcpycDtnp17UEmwuVMi8gEiBjInMOZAAc5HboaabTryFY2ktz72OUBgS3yzn8v5VXxpLSZfxUlpGm2OrwXetXN69yCqxEWkc7coDEbgeXT86GtRixeuhto4TtzRxPzgkjscnOcihJZZrZ9maNvLpn5VbaRrrWl1DNLFGzRPzA4yPmKq8daB5Jp9MMLnhiIWyW7CZL7wTM7smYW81z2I2oHktZrS4S605njdTzKFOCp9KPrS/tdYtntIbmS0FzMJJTLNzDcn3U+J86563ZWtva2um2FkwvJ3Ej+IQ0oA2GcdM+Q7VXh7Rb2vtJL4I44TVDHp+qYjvce5KSAsp8vRqOqwniDR7jTbolo/DmX3mC9/Jga0XgHiv78tvY7xsX8K5J7Sr05vj50WXyWxjHk5dMMaVKlVhRjQl9oXEH3Ppfs9s5W8uRhSOqL3b4+VFjEBSScAVievaide4knuubmt4jyxD+EHb69am9LbMZK4ojafB4EXM/8AePgt548qK9N1KC+hgtNSl8CaD/st6NvD9G9NqHO1cbmYW8Jk79APM/0pVU3Rz1dcton8X6+txfzmzyIpGB5egyBjnI8zQ9YWM+o3HhxAsTuzdT+fU+lRSWdy5Y8x3J861LgnSIrPTY7lkBllHNzEdj5f19KNdLHO/Y/gxcq2yNoXB1vbjxL+NZDn3UO+38XUeewqxvNAt1spFtgQ6N4kfNvy+a79RjpmrXUbl7O1knjtZ7pl6QwAFj9TUDTeI7C/cQt4tpcn/wAC7Tw2Pwzs3yNKu7r7HQUyukgL+5rr73VOZz77FsOdl5A+Mf8AEuB2OPkb2miWcEcXNAryRrgsVzk+Z8+tTxbxLObgRqJSMc+Nz/vAqs1DVLku1volr7ZdqcNIx5YYT/E3c/wjJ88VHbotJIj6nwpYXgJijWM74QfhJ+W4+IPyNZtrWlT6Td+DMrgEkKWA3+Hp5VslmtytsgvfBM+PfMOeUn0zvVPxhpJ1TSJUjQGaMF48juPX60TFlc1pg8mJUtoy2xvXtXBAymclf6VpGj6pDqVjPML6G0v5D+1uJRu0eOieXwrLM9CD2zU3S7kxS+Gx9x9vgaYuf8kculx7QXcQahDevbw2oYw2sfhpJJ+J/U0NLPNourwX1meUo3MmPzU+hqw67+dcLyDxrd0GOYbrnzoEZPtsWjI+e2bTpV/DqWn295Af2cqBgPL0NTKzT7JdXwbnSJn2A8WEHqP8Q/kfrWlCmTpy9rZR8Z6kdM4cvJ1IErJ4cef8Tbf61kemRclsXPV2/IUd/a1PyaTZQB8F5y3L5gL/AKigyBeSGNO4Uf7/ADoeV6nQp+S/Q7flVPqUpkuOQHKoNh696uGOASegoeLF5GY9SSaxgW3sDgnb2e4Y2JUsrBC2ObHu/WtzRFRVUYAUADbG1CnDns2o6DbQP/cCHwvDJHKZBzZ5h2boQfTariHRozEhW+1NSVBOL+QjPzNYzVzemdrDHFbRZzyxwQPLNIqRIpZmY7KBuTUIWuqarF4nLbWdu26JdQGZ2HYlcgL8NzVbrFktilnPPe30tot7D7QtxcF0Cc3UgjpzclGzOqRmR2VVAyWJwAPjWsMTrZWS6XQIS3t9ZyjSZbeBr9yqWzR5WKVWzlvNQoUkjJPTB3qauj6xBErQapbyOvSGSzCR/AFTzL8d6q5LWS+vJdUsZriUQuTZtJJgyAlucKcbIQeVCe4zuKJtGv7S4so1iuWkeJQj+OcSggYPODjDedbmcfaRmqvor7XUYpIJWuFFrJbtyXEUrgeE3x6EEbg9xUZtat5iRp8FxfnoTbx/s/nI2F+hNc5Y7DV+K7m5jhiuYra2SJpCoZfF5mOAemQDv8RVz6DtsKWtKKDS3SMmv+FL6KyuL9/AiCM7eBz5blDHJHY4/Shzz+nwrSuN9RW20t4Ny8rOI9u7FgSPgM/NhWaj8Pz6U5hbc9iWeJl6QQ2Mvj2yPnLAYb413qt0JmIljHmCB6narqW1aOF2OeeORo5k7xEY6/UfU0vUPk9ejmvG+T0iu0G6Ok8XWswH7MzhcZ/dbb9a3I586wDWRyzxyDqV6j0/51u+nztc2FtcFQDLEjkeRIB/WmZe5THsD3AA/a//AOVn/wBX/wDNDR2x8KJftgV+TS3OOTMgxjv7p/kKGc5UN2IzQc/oX/JXZyuD+wk/yn+VD++KIpV5onUfvKR+VDvYfCt4PDM4An4H1JLa/ezuJVit7pcczHZJBujen/KtPtWUhkVlblO3Kex3H6/SsKU4og4R1n7n1JZJCfZ5ByTYHbz+IP61WXFvtHQw5nP1ZrMsccyNHKgdGHKykZBBqBHoGmR4Atg6Kfdikkd4x8EJwPpU+KRJEV0YMjAFWG4YHoRXp3VRliANtydqTTpdIdaTOZljE/gFwH5ecKfLOM1wlsdO1RI7ie2t7kMoKO8YJx26jOPSo+s3OnRosd/qENo5yVZpVVsHYjfsRkfTyrvY6np13GzWF5bTxxrlvBkDcoHnirSetop68EuGGK3iWKCNI4kGFRFCgfADpXm5njt4JJpWwkal2PoBmugYMAy7gjINA32ia8ohbSLRwXYj2hh+6P8ADnzJwT8KuId1oqqUTsF+KdaTWLuEwK628EQRA+xYk5Y47b1Rt1FP3pj1rpSuK0c2m29snaVvJKpJA8PcrjIGd8Z70SxXmpy3PjRGJH5FjPs8TF8AcqMTv5MNuoGSOlD+jJzSSkgcvKB9TVgtpGLr2gSTh8EYE7hcEYO2e4oTyzFvaA/Kopoga5ynw3V2dSzEM2ASNuwraeF5C/DmmMevssY+igViuuBVEKKAAgOB5Ctx0SJYNHsYkGFS3QAH/KKuHudhsL3O0DX2qWb3HDsc8a59mnDN6KQVP8xWf2jiS1iI8sVtGsWa3+mXVo6qRNEy7jbONvzrDdMdkaS3kBDIc4Ixjz/lQ8q3Jj8mdrZYL6+lD11GYrl0Owztnyoi7VWavDzgTKMlRhvh51jDWq0LYa1Wj1pum213pt5PJdiO5i5RBABkykny/L071AkjkgkMcyMjr1DDBpreWSCRZImKupyDV+PZ9ctN8R3UYxzfr6ii3bxvb8DV1p+BcNcVXejAQsDPaZz4ROCv+U9vhR/puvaXrcQjguMSN1if3X65289/KsobTr0StGLeQlTjZcj612i0vUSfctnB9SB/Oh3OKu9ho/J4h1xRwJacQ6ml+bt7aTkVJgqhuZR0xnoa9cPcDWXD+te3297M4EZSOKTGQSNySOu3bFQdB1O8ghkOrSgNAp5JweaRMb8r93X6kUuLNYN3p6S6ZOTHMAvMoIPh43C99znJ8gKEqe+Oxj5sTXIlcU8XxWUbWOkMjz45WmXdYvRexb8hWdO7M7M7FmY5LE5JNec9NsYpjt2pyIULoWu3fkVN3Hl3p1VnPKoJJ6BRk1PbRr2OO2lmt2SG5z4bsw3A6kCtNpIG/Df6JejRFLYuwwXOanAbUyAKoVdlA2HkKaRwilm2UDJrn1XKtiNPlRXSwnUeILW0T9+VI9vUjNb2ihFCjGBsMVkX2Y2B1DiObUJA3LbAsCehdtgPpmtdAGO9OpalI6WKeM6HbONqyH7RdJfSdf8AvKGMC2ujzEg/v/vDptmtfqs4h0mLWtJnsZiF5x7kmMlGHQirNVPJaMhRgyKynZhkV5dQ4IO4I3HnUcxT6Rfy6bfJyMj4BI2z2x6GpK70rUOGcy4cMpry2a2cd0P4T5ehrnDM8EqyRMVdTsavZEWVOV1BFVF3YyQksgLoOhHUD1o8ZFS0w8ZFS0ydJxFdOgCRxo2N2xnf0HauEes3ySiQzlv4WAx9KrOh7fWvS796tYcaWtBOM/oM5DFcaX7VNGvMYC7FRg9POk7W+l2Uc7IzMqKmRud/LO2PpUK/l8DhZj38BVHxJA/WvXEpI06NR3kHzwK5sxutetgEv+nDm0vVZCChtpyfdYke9+lcRw3P7TyvMng/48Hm+lUgyTt8cVLS6v7mMWySStH3XO2PU+VPPFcf1rSDOWvZbS31ppQ9m0yJZZicNId8H49/gKe3E3KHupDJKRgDPuxjryqOg69K4WdkluOZwGkIx6D4f1qUWPel3xXgBd+kegRjAztVdq87coto8lnO4A39BUm6uVtoTI3XHujzNXP2c8OyanqP3xfAm3gfMYYf3j+fwFFw4++TLwY3T2w44F0QaJoUUTj+0TftZiRvk9B8hRHTAdN6emTo6FTGnpVCArxrwpFr9sskPuXsI/Zt2YdeU1lcMs1pO1lqEbRzRnlPNtj4/wBa300PcVcKWPEMJ8RRDdKPcuFUcw9D5iqqVS0wWTErMxByBt16YNXfC+kR6rczCYERRREkqce8dh/v0qhvdK1XQJWg1CIlM/s2HRx/C3n6Hzqy0HiNbGNo4owW8ZJZMnlYhc4Ujyz3oHDi+xNY+FfbwI8ITXdnBcGMJNcORFH+FmABJb8qojoN06SPDl1RgHJUjlJ6A4860Oz4gjuryK4ZwfY7KR25gFBlOMqPTAwMVNaWxhigSxwUfU4+ZxvzE+8R8BkCib/TDaXpme6xHNfaatraRnmRkZwdgFH+uK7apbT6hbBoY3VIWzIzLsNsAUez2lnDFq1xA48W5ikZUx+Ep+L/AO2KicRouo2SrpzoJOUXU0CjDSgjZgf3sY6UJYuOmvPky4aW9gbYcJtNDBPNNGkMrlEkkOFLDttnHQ9auUsoOH4YTcWwN66uUjcAxxYbAYjvsDVvZSWY4ftLK+uoYoriFzyupyG5yVb0A9aHNUv47m0slkYme1Vonk6qVB905rVN+WVT0t+zrxN4J1V2tljERVctHsrNjJIFUdxOsAy3vEnCoOrGlc6rLcwxxRHxI7cciE45Uyc7Dqxq/wCG+CLnUpFudVEkMGQw5tpZR5Y/cX8zUWHb3RU4XdbZVcNcMXXEWqeLOeSzhIMpHTPdB5nHU1sdraw2ltHb28axxRqFVF6ACmsrS3sraO2tYUihjGFRRgCpFH0OzKldCpUqVQ0KlSpVCCpUqVQhwu7SC7haC6iSWJvxI6gg/I0G619ntrOobS5vZmBJEcuWX5HqtHNMahTSfkxq84U4g09sLbySxqM8ygSrsPTB/Kq0XtzaSqZUELxsDlmKcr/8Q67VuwHQ1zlhinTlmjSRR2dQw/OsuJ/QJ4ZZiX3xemR3Pj+I4POUlXcN+Lv6DNcpdVmlKK5HuLyJ4kygKBvgHOwrZrnRtLnHNPptnIwzgvApx+Vdl0+y2/slv/8AEv8ASp8clfx5MStRf6jIEsoDK3YQRtIRvjr+EfOiDTeBNWvWWS+RbaM4JNy3O2/YIu2fia1VFVQVVQFHYDavR7VfGV4RpYpRQ6JwlpmkMJUjM9yAB40/vED0HQfKr8U9KrCpaFSpUqhBUqVKoQ//2Q=="/>
          <p:cNvSpPr>
            <a:spLocks noChangeAspect="1" noChangeArrowheads="1"/>
          </p:cNvSpPr>
          <p:nvPr/>
        </p:nvSpPr>
        <p:spPr bwMode="auto">
          <a:xfrm>
            <a:off x="74613" y="-671513"/>
            <a:ext cx="1333500" cy="1333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2890" name="Picture 10" descr="http://i68.photobucket.com/albums/i2/ksp113/Mr_Mackey.jpg"/>
          <p:cNvPicPr>
            <a:picLocks noChangeAspect="1" noChangeArrowheads="1"/>
          </p:cNvPicPr>
          <p:nvPr/>
        </p:nvPicPr>
        <p:blipFill>
          <a:blip r:embed="rId3" cstate="print"/>
          <a:srcRect/>
          <a:stretch>
            <a:fillRect/>
          </a:stretch>
        </p:blipFill>
        <p:spPr bwMode="auto">
          <a:xfrm>
            <a:off x="395536" y="3068960"/>
            <a:ext cx="2095500" cy="2095501"/>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90"/>
                                        </p:tgtEl>
                                        <p:attrNameLst>
                                          <p:attrName>style.visibility</p:attrName>
                                        </p:attrNameLst>
                                      </p:cBhvr>
                                      <p:to>
                                        <p:strVal val="visible"/>
                                      </p:to>
                                    </p:set>
                                    <p:animEffect transition="in" filter="blinds(horizontal)">
                                      <p:cBhvr>
                                        <p:cTn id="7" dur="500"/>
                                        <p:tgtEl>
                                          <p:spTgt spid="122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pPr algn="ctr"/>
            <a:r>
              <a:rPr lang="en-GB" dirty="0">
                <a:latin typeface="+mn-lt"/>
              </a:rPr>
              <a:t>Drug Harms</a:t>
            </a:r>
          </a:p>
        </p:txBody>
      </p:sp>
      <p:sp>
        <p:nvSpPr>
          <p:cNvPr id="3" name="Content Placeholder 2"/>
          <p:cNvSpPr>
            <a:spLocks noGrp="1"/>
          </p:cNvSpPr>
          <p:nvPr>
            <p:ph idx="1"/>
          </p:nvPr>
        </p:nvSpPr>
        <p:spPr>
          <a:xfrm>
            <a:off x="467544" y="872716"/>
            <a:ext cx="8229600" cy="4898169"/>
          </a:xfrm>
        </p:spPr>
        <p:txBody>
          <a:bodyPr/>
          <a:lstStyle/>
          <a:p>
            <a:r>
              <a:rPr lang="en-GB" dirty="0"/>
              <a:t>Substance Harms</a:t>
            </a:r>
          </a:p>
          <a:p>
            <a:pPr lvl="2"/>
            <a:r>
              <a:rPr lang="en-GB" dirty="0"/>
              <a:t>Killer Skunk</a:t>
            </a:r>
          </a:p>
          <a:p>
            <a:pPr lvl="2"/>
            <a:r>
              <a:rPr lang="en-GB" dirty="0"/>
              <a:t>Instantly Addictive Crack</a:t>
            </a:r>
          </a:p>
          <a:p>
            <a:r>
              <a:rPr lang="en-GB" dirty="0"/>
              <a:t>User Harms</a:t>
            </a:r>
          </a:p>
          <a:p>
            <a:pPr lvl="2"/>
            <a:r>
              <a:rPr lang="en-GB" dirty="0"/>
              <a:t>Addictive Personality</a:t>
            </a:r>
          </a:p>
          <a:p>
            <a:pPr lvl="2"/>
            <a:r>
              <a:rPr lang="en-GB" dirty="0"/>
              <a:t>Emotionally damaged/ anti social personality</a:t>
            </a:r>
          </a:p>
          <a:p>
            <a:r>
              <a:rPr lang="en-GB" dirty="0"/>
              <a:t>Policy Harms</a:t>
            </a:r>
          </a:p>
          <a:p>
            <a:pPr lvl="2"/>
            <a:r>
              <a:rPr lang="en-GB" dirty="0"/>
              <a:t>Handing the market over to organised crime</a:t>
            </a:r>
          </a:p>
          <a:p>
            <a:pPr lvl="2"/>
            <a:r>
              <a:rPr lang="en-GB" dirty="0"/>
              <a:t>Failure of regulation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mn-lt"/>
              </a:rPr>
              <a:t>Policy Harms</a:t>
            </a:r>
          </a:p>
        </p:txBody>
      </p:sp>
      <p:sp>
        <p:nvSpPr>
          <p:cNvPr id="3" name="Content Placeholder 2"/>
          <p:cNvSpPr>
            <a:spLocks noGrp="1"/>
          </p:cNvSpPr>
          <p:nvPr>
            <p:ph idx="1"/>
          </p:nvPr>
        </p:nvSpPr>
        <p:spPr/>
        <p:txBody>
          <a:bodyPr/>
          <a:lstStyle/>
          <a:p>
            <a:r>
              <a:rPr lang="en-GB" dirty="0"/>
              <a:t>Misrepresenting harm</a:t>
            </a:r>
          </a:p>
          <a:p>
            <a:r>
              <a:rPr lang="en-GB" dirty="0"/>
              <a:t>Generating Harms through prohibition</a:t>
            </a:r>
          </a:p>
          <a:p>
            <a:r>
              <a:rPr lang="en-GB" dirty="0"/>
              <a:t>Generating Harms through Poor Regulation</a:t>
            </a:r>
          </a:p>
          <a:p>
            <a:endParaRPr lang="en-GB"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i179.photobucket.com/albums/w300/toby_toby_toby/drugs.jpg"/>
          <p:cNvPicPr>
            <a:picLocks noChangeAspect="1" noChangeArrowheads="1"/>
          </p:cNvPicPr>
          <p:nvPr/>
        </p:nvPicPr>
        <p:blipFill>
          <a:blip r:embed="rId3" cstate="print"/>
          <a:srcRect/>
          <a:stretch>
            <a:fillRect/>
          </a:stretch>
        </p:blipFill>
        <p:spPr bwMode="auto">
          <a:xfrm>
            <a:off x="1187624" y="693415"/>
            <a:ext cx="6673924" cy="5539359"/>
          </a:xfrm>
          <a:prstGeom prst="rect">
            <a:avLst/>
          </a:prstGeom>
          <a:noFill/>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gn="ctr"/>
            <a:r>
              <a:rPr lang="en-GB" dirty="0">
                <a:latin typeface="Arial" charset="0"/>
                <a:cs typeface="Arial" charset="0"/>
              </a:rPr>
              <a:t>What is your poison -</a:t>
            </a:r>
            <a:br>
              <a:rPr lang="en-GB" dirty="0">
                <a:latin typeface="Arial" charset="0"/>
                <a:cs typeface="Arial" charset="0"/>
              </a:rPr>
            </a:br>
            <a:r>
              <a:rPr lang="en-GB" dirty="0">
                <a:latin typeface="Arial" charset="0"/>
                <a:cs typeface="Arial" charset="0"/>
              </a:rPr>
              <a:t>Ethanol or Ecstasy? </a:t>
            </a:r>
          </a:p>
        </p:txBody>
      </p:sp>
      <p:pic>
        <p:nvPicPr>
          <p:cNvPr id="203780" name="Picture 4"/>
          <p:cNvPicPr>
            <a:picLocks noGrp="1" noChangeAspect="1" noChangeArrowheads="1"/>
          </p:cNvPicPr>
          <p:nvPr>
            <p:ph type="body" idx="1"/>
          </p:nvPr>
        </p:nvPicPr>
        <p:blipFill>
          <a:blip r:embed="rId3" cstate="print"/>
          <a:srcRect/>
          <a:stretch>
            <a:fillRect/>
          </a:stretch>
        </p:blipFill>
        <p:spPr>
          <a:xfrm>
            <a:off x="215900" y="2205038"/>
            <a:ext cx="8928100" cy="2582862"/>
          </a:xfrm>
          <a:noFill/>
          <a:ln/>
        </p:spPr>
      </p:pic>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33256"/>
            <a:ext cx="8229600" cy="397669"/>
          </a:xfrm>
        </p:spPr>
        <p:txBody>
          <a:bodyPr/>
          <a:lstStyle/>
          <a:p>
            <a:r>
              <a:rPr lang="en-GB" sz="1200" dirty="0"/>
              <a:t>Source: http://www.britishlivertrust.org.uk/home/media-centre/facts-about-liver-disease.aspx</a:t>
            </a:r>
          </a:p>
        </p:txBody>
      </p:sp>
      <p:pic>
        <p:nvPicPr>
          <p:cNvPr id="4" name="Picture 3" descr="Mortality%20stats%20graph%202008%20lge.bmp"/>
          <p:cNvPicPr>
            <a:picLocks noChangeAspect="1"/>
          </p:cNvPicPr>
          <p:nvPr/>
        </p:nvPicPr>
        <p:blipFill>
          <a:blip r:embed="rId3" cstate="print"/>
          <a:stretch>
            <a:fillRect/>
          </a:stretch>
        </p:blipFill>
        <p:spPr>
          <a:xfrm>
            <a:off x="819724" y="800708"/>
            <a:ext cx="7598250" cy="4412890"/>
          </a:xfrm>
          <a:prstGeom prst="rect">
            <a:avLst/>
          </a:prstGeom>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62474"/>
          </a:xfrm>
        </p:spPr>
        <p:txBody>
          <a:bodyPr/>
          <a:lstStyle/>
          <a:p>
            <a:pPr algn="ctr"/>
            <a:r>
              <a:rPr lang="en-GB" dirty="0"/>
              <a:t>Drugs:  A story of going from this…</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ctr"/>
            <a:r>
              <a:rPr lang="en-GB" dirty="0">
                <a:latin typeface="Arial" charset="0"/>
                <a:cs typeface="Arial" charset="0"/>
              </a:rPr>
              <a:t>Ecstasy –v–  </a:t>
            </a:r>
            <a:r>
              <a:rPr lang="en-GB" dirty="0" err="1">
                <a:latin typeface="Arial" charset="0"/>
                <a:cs typeface="Arial" charset="0"/>
              </a:rPr>
              <a:t>Equasy</a:t>
            </a:r>
            <a:endParaRPr lang="en-GB" dirty="0">
              <a:latin typeface="Arial" charset="0"/>
              <a:cs typeface="Arial" charset="0"/>
            </a:endParaRPr>
          </a:p>
        </p:txBody>
      </p:sp>
      <p:pic>
        <p:nvPicPr>
          <p:cNvPr id="205829" name="Picture 5"/>
          <p:cNvPicPr>
            <a:picLocks noGrp="1" noChangeAspect="1" noChangeArrowheads="1"/>
          </p:cNvPicPr>
          <p:nvPr>
            <p:ph type="body" idx="1"/>
          </p:nvPr>
        </p:nvPicPr>
        <p:blipFill>
          <a:blip r:embed="rId3" cstate="print"/>
          <a:srcRect/>
          <a:stretch>
            <a:fillRect/>
          </a:stretch>
        </p:blipFill>
        <p:spPr>
          <a:xfrm>
            <a:off x="0" y="1520825"/>
            <a:ext cx="10369550" cy="3863975"/>
          </a:xfrm>
          <a:noFill/>
          <a:ln/>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Generating harms</a:t>
            </a:r>
          </a:p>
        </p:txBody>
      </p:sp>
      <p:sp>
        <p:nvSpPr>
          <p:cNvPr id="3" name="Content Placeholder 2"/>
          <p:cNvSpPr>
            <a:spLocks noGrp="1"/>
          </p:cNvSpPr>
          <p:nvPr>
            <p:ph idx="1"/>
          </p:nvPr>
        </p:nvSpPr>
        <p:spPr/>
        <p:txBody>
          <a:bodyPr/>
          <a:lstStyle/>
          <a:p>
            <a:r>
              <a:rPr lang="en-GB" dirty="0"/>
              <a:t>Funding Organised Crime</a:t>
            </a:r>
          </a:p>
          <a:p>
            <a:endParaRPr lang="en-GB"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358775" y="277813"/>
            <a:ext cx="8785225" cy="1139825"/>
          </a:xfrm>
        </p:spPr>
        <p:txBody>
          <a:bodyPr/>
          <a:lstStyle/>
          <a:p>
            <a:pPr algn="ctr"/>
            <a:r>
              <a:rPr lang="en-GB" sz="3800" dirty="0">
                <a:latin typeface="Arial" charset="0"/>
                <a:cs typeface="Arial" charset="0"/>
              </a:rPr>
              <a:t>A profitable business</a:t>
            </a:r>
            <a:endParaRPr lang="en-GB" sz="3200" dirty="0">
              <a:latin typeface="Arial" charset="0"/>
              <a:cs typeface="Arial" charset="0"/>
            </a:endParaRPr>
          </a:p>
        </p:txBody>
      </p:sp>
      <p:pic>
        <p:nvPicPr>
          <p:cNvPr id="214021" name="Picture 5"/>
          <p:cNvPicPr>
            <a:picLocks noGrp="1" noChangeAspect="1" noChangeArrowheads="1"/>
          </p:cNvPicPr>
          <p:nvPr>
            <p:ph type="body" idx="1"/>
          </p:nvPr>
        </p:nvPicPr>
        <p:blipFill>
          <a:blip r:embed="rId3" cstate="print"/>
          <a:srcRect/>
          <a:stretch>
            <a:fillRect/>
          </a:stretch>
        </p:blipFill>
        <p:spPr>
          <a:xfrm>
            <a:off x="1692275" y="1047750"/>
            <a:ext cx="5616575" cy="5495925"/>
          </a:xfrm>
          <a:noFill/>
          <a:ln/>
        </p:spPr>
      </p:pic>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Generating harms</a:t>
            </a:r>
          </a:p>
        </p:txBody>
      </p:sp>
      <p:sp>
        <p:nvSpPr>
          <p:cNvPr id="3" name="Content Placeholder 2"/>
          <p:cNvSpPr>
            <a:spLocks noGrp="1"/>
          </p:cNvSpPr>
          <p:nvPr>
            <p:ph idx="1"/>
          </p:nvPr>
        </p:nvSpPr>
        <p:spPr/>
        <p:txBody>
          <a:bodyPr/>
          <a:lstStyle/>
          <a:p>
            <a:r>
              <a:rPr lang="en-GB" dirty="0"/>
              <a:t>Funding Organised Crime</a:t>
            </a:r>
          </a:p>
          <a:p>
            <a:r>
              <a:rPr lang="en-GB" dirty="0"/>
              <a:t>Criminalisation</a:t>
            </a:r>
          </a:p>
          <a:p>
            <a:pPr lvl="2"/>
            <a:r>
              <a:rPr lang="en-GB" dirty="0"/>
              <a:t>1/3</a:t>
            </a:r>
            <a:r>
              <a:rPr lang="en-GB" baseline="30000" dirty="0"/>
              <a:t>rd</a:t>
            </a:r>
            <a:r>
              <a:rPr lang="en-GB" dirty="0"/>
              <a:t> of the adult population</a:t>
            </a:r>
          </a:p>
          <a:p>
            <a:pPr lvl="2"/>
            <a:r>
              <a:rPr lang="en-GB" dirty="0"/>
              <a:t>Unequal impact</a:t>
            </a:r>
          </a:p>
          <a:p>
            <a:endParaRPr lang="en-GB" dirty="0"/>
          </a:p>
          <a:p>
            <a:endParaRPr lang="en-GB"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277813"/>
            <a:ext cx="8686800" cy="1139825"/>
          </a:xfrm>
        </p:spPr>
        <p:txBody>
          <a:bodyPr/>
          <a:lstStyle/>
          <a:p>
            <a:pPr algn="ctr"/>
            <a:r>
              <a:rPr lang="en-GB" sz="3800" dirty="0">
                <a:latin typeface="Arial" charset="0"/>
                <a:cs typeface="Arial" charset="0"/>
              </a:rPr>
              <a:t>Race &amp; the War on Drugs</a:t>
            </a:r>
          </a:p>
        </p:txBody>
      </p:sp>
      <p:pic>
        <p:nvPicPr>
          <p:cNvPr id="209925" name="Picture 5"/>
          <p:cNvPicPr>
            <a:picLocks noGrp="1" noChangeAspect="1" noChangeArrowheads="1"/>
          </p:cNvPicPr>
          <p:nvPr>
            <p:ph type="body" idx="1"/>
          </p:nvPr>
        </p:nvPicPr>
        <p:blipFill>
          <a:blip r:embed="rId3" cstate="print"/>
          <a:srcRect/>
          <a:stretch>
            <a:fillRect/>
          </a:stretch>
        </p:blipFill>
        <p:spPr>
          <a:xfrm>
            <a:off x="503548" y="1223292"/>
            <a:ext cx="8018463" cy="4725988"/>
          </a:xfrm>
          <a:noFill/>
          <a:ln/>
        </p:spPr>
      </p:pic>
      <p:sp>
        <p:nvSpPr>
          <p:cNvPr id="209926" name="Text Box 6"/>
          <p:cNvSpPr txBox="1">
            <a:spLocks noChangeArrowheads="1"/>
          </p:cNvSpPr>
          <p:nvPr/>
        </p:nvSpPr>
        <p:spPr bwMode="auto">
          <a:xfrm>
            <a:off x="1008063" y="1160463"/>
            <a:ext cx="6985000" cy="4968875"/>
          </a:xfrm>
          <a:prstGeom prst="rect">
            <a:avLst/>
          </a:prstGeom>
          <a:noFill/>
          <a:ln w="9525">
            <a:noFill/>
            <a:miter lim="800000"/>
            <a:headEnd/>
            <a:tailEnd/>
          </a:ln>
          <a:effectLst/>
        </p:spPr>
        <p:txBody>
          <a:bodyPr>
            <a:spAutoFit/>
          </a:bodyPr>
          <a:lstStyle/>
          <a:p>
            <a:pPr>
              <a:spcBef>
                <a:spcPct val="50000"/>
              </a:spcBef>
            </a:pPr>
            <a:r>
              <a:rPr lang="en-GB" sz="4000" dirty="0"/>
              <a:t>Nixon had ‘emphasized that you have to face the fact that the </a:t>
            </a:r>
            <a:r>
              <a:rPr lang="en-GB" sz="4000" i="1" dirty="0"/>
              <a:t>whole</a:t>
            </a:r>
            <a:r>
              <a:rPr lang="en-GB" sz="4000" dirty="0"/>
              <a:t> problem is really the blacks. The key is to devise a system that recognises this while not appearing to.’ </a:t>
            </a:r>
            <a:r>
              <a:rPr lang="en-GB" sz="4000" dirty="0" err="1"/>
              <a:t>Halderman</a:t>
            </a:r>
            <a:r>
              <a:rPr lang="en-GB" sz="4000" dirty="0"/>
              <a:t> 1994:53) </a:t>
            </a:r>
          </a:p>
        </p:txBody>
      </p:sp>
      <p:pic>
        <p:nvPicPr>
          <p:cNvPr id="209929" name="Picture 9"/>
          <p:cNvPicPr>
            <a:picLocks noChangeAspect="1" noChangeArrowheads="1"/>
          </p:cNvPicPr>
          <p:nvPr/>
        </p:nvPicPr>
        <p:blipFill>
          <a:blip r:embed="rId3" cstate="print"/>
          <a:srcRect/>
          <a:stretch>
            <a:fillRect/>
          </a:stretch>
        </p:blipFill>
        <p:spPr bwMode="auto">
          <a:xfrm>
            <a:off x="611560" y="1376772"/>
            <a:ext cx="8101012" cy="47752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9925"/>
                                        </p:tgtEl>
                                        <p:attrNameLst>
                                          <p:attrName>style.visibility</p:attrName>
                                        </p:attrNameLst>
                                      </p:cBhvr>
                                      <p:to>
                                        <p:strVal val="visible"/>
                                      </p:to>
                                    </p:set>
                                    <p:animEffect transition="in" filter="blinds(horizontal)">
                                      <p:cBhvr>
                                        <p:cTn id="7" dur="500"/>
                                        <p:tgtEl>
                                          <p:spTgt spid="209925"/>
                                        </p:tgtEl>
                                      </p:cBhvr>
                                    </p:animEffect>
                                  </p:childTnLst>
                                  <p:subTnLst>
                                    <p:animClr clrSpc="rgb" dir="cw">
                                      <p:cBhvr override="childStyle">
                                        <p:cTn dur="1" fill="hold" display="0" masterRel="nextClick" afterEffect="1"/>
                                        <p:tgtEl>
                                          <p:spTgt spid="209925"/>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9926"/>
                                        </p:tgtEl>
                                        <p:attrNameLst>
                                          <p:attrName>style.visibility</p:attrName>
                                        </p:attrNameLst>
                                      </p:cBhvr>
                                      <p:to>
                                        <p:strVal val="visible"/>
                                      </p:to>
                                    </p:set>
                                    <p:animEffect transition="in" filter="blinds(horizontal)">
                                      <p:cBhvr>
                                        <p:cTn id="12" dur="500"/>
                                        <p:tgtEl>
                                          <p:spTgt spid="209926"/>
                                        </p:tgtEl>
                                      </p:cBhvr>
                                    </p:animEffect>
                                  </p:childTnLst>
                                  <p:subTnLst>
                                    <p:set>
                                      <p:cBhvr override="childStyle">
                                        <p:cTn dur="1" fill="hold" display="0" masterRel="nextClick" afterEffect="1"/>
                                        <p:tgtEl>
                                          <p:spTgt spid="20992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9929"/>
                                        </p:tgtEl>
                                        <p:attrNameLst>
                                          <p:attrName>style.visibility</p:attrName>
                                        </p:attrNameLst>
                                      </p:cBhvr>
                                      <p:to>
                                        <p:strVal val="visible"/>
                                      </p:to>
                                    </p:set>
                                    <p:animEffect transition="in" filter="blinds(horizontal)">
                                      <p:cBhvr>
                                        <p:cTn id="17" dur="500"/>
                                        <p:tgtEl>
                                          <p:spTgt spid="209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Generating harms</a:t>
            </a:r>
          </a:p>
        </p:txBody>
      </p:sp>
      <p:sp>
        <p:nvSpPr>
          <p:cNvPr id="3" name="Content Placeholder 2"/>
          <p:cNvSpPr>
            <a:spLocks noGrp="1"/>
          </p:cNvSpPr>
          <p:nvPr>
            <p:ph idx="1"/>
          </p:nvPr>
        </p:nvSpPr>
        <p:spPr>
          <a:xfrm>
            <a:off x="457200" y="1340768"/>
            <a:ext cx="8229600" cy="4530725"/>
          </a:xfrm>
        </p:spPr>
        <p:txBody>
          <a:bodyPr/>
          <a:lstStyle/>
          <a:p>
            <a:r>
              <a:rPr lang="en-GB" dirty="0"/>
              <a:t>Funding Organised Crime</a:t>
            </a:r>
          </a:p>
          <a:p>
            <a:r>
              <a:rPr lang="en-GB" dirty="0"/>
              <a:t>Criminalisation</a:t>
            </a:r>
          </a:p>
          <a:p>
            <a:pPr lvl="2"/>
            <a:r>
              <a:rPr lang="en-GB" dirty="0"/>
              <a:t>1/3</a:t>
            </a:r>
            <a:r>
              <a:rPr lang="en-GB" baseline="30000" dirty="0"/>
              <a:t>rd</a:t>
            </a:r>
            <a:r>
              <a:rPr lang="en-GB" dirty="0"/>
              <a:t> of the adult population</a:t>
            </a:r>
          </a:p>
          <a:p>
            <a:pPr lvl="2"/>
            <a:r>
              <a:rPr lang="en-GB" dirty="0"/>
              <a:t>Unequal impact</a:t>
            </a:r>
          </a:p>
          <a:p>
            <a:r>
              <a:rPr lang="en-GB" dirty="0"/>
              <a:t>Acquisitive Crime</a:t>
            </a:r>
          </a:p>
          <a:p>
            <a:pPr lvl="2"/>
            <a:r>
              <a:rPr lang="en-GB" dirty="0"/>
              <a:t>36/64 “drug motivated offences”</a:t>
            </a:r>
          </a:p>
          <a:p>
            <a:endParaRPr lang="en-GB"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latin typeface="Tahoma" pitchFamily="34" charset="0"/>
                <a:ea typeface="Tahoma" pitchFamily="34" charset="0"/>
                <a:cs typeface="Tahoma" pitchFamily="34" charset="0"/>
              </a:rPr>
              <a:t>Crime as fundraising for drugs</a:t>
            </a:r>
            <a:br>
              <a:rPr lang="en-GB" dirty="0">
                <a:latin typeface="Tahoma" pitchFamily="34" charset="0"/>
                <a:ea typeface="Tahoma" pitchFamily="34" charset="0"/>
                <a:cs typeface="Tahoma" pitchFamily="34" charset="0"/>
              </a:rPr>
            </a:br>
            <a:endParaRPr lang="en-GB" dirty="0"/>
          </a:p>
        </p:txBody>
      </p:sp>
      <p:sp>
        <p:nvSpPr>
          <p:cNvPr id="3" name="Content Placeholder 2"/>
          <p:cNvSpPr>
            <a:spLocks noGrp="1"/>
          </p:cNvSpPr>
          <p:nvPr>
            <p:ph idx="1"/>
          </p:nvPr>
        </p:nvSpPr>
        <p:spPr>
          <a:xfrm>
            <a:off x="762000" y="1700808"/>
            <a:ext cx="7772400" cy="4114800"/>
          </a:xfrm>
        </p:spPr>
        <p:txBody>
          <a:bodyPr/>
          <a:lstStyle/>
          <a:p>
            <a:r>
              <a:rPr lang="en-GB" sz="2800" dirty="0">
                <a:latin typeface="Tahoma" pitchFamily="34" charset="0"/>
                <a:ea typeface="Tahoma" pitchFamily="34" charset="0"/>
                <a:cs typeface="Tahoma" pitchFamily="34" charset="0"/>
              </a:rPr>
              <a:t>Fundraising crimes:</a:t>
            </a:r>
          </a:p>
          <a:p>
            <a:pPr lvl="1"/>
            <a:r>
              <a:rPr lang="en-GB" dirty="0">
                <a:latin typeface="Tahoma" pitchFamily="34" charset="0"/>
                <a:ea typeface="Tahoma" pitchFamily="34" charset="0"/>
                <a:cs typeface="Tahoma" pitchFamily="34" charset="0"/>
              </a:rPr>
              <a:t>Prostitution</a:t>
            </a:r>
          </a:p>
          <a:p>
            <a:pPr lvl="1"/>
            <a:r>
              <a:rPr lang="en-GB" dirty="0">
                <a:latin typeface="Tahoma" pitchFamily="34" charset="0"/>
                <a:ea typeface="Tahoma" pitchFamily="34" charset="0"/>
                <a:cs typeface="Tahoma" pitchFamily="34" charset="0"/>
              </a:rPr>
              <a:t>Shoplifting</a:t>
            </a:r>
          </a:p>
          <a:p>
            <a:pPr lvl="1"/>
            <a:r>
              <a:rPr lang="en-GB" dirty="0">
                <a:latin typeface="Tahoma" pitchFamily="34" charset="0"/>
                <a:ea typeface="Tahoma" pitchFamily="34" charset="0"/>
                <a:cs typeface="Tahoma" pitchFamily="34" charset="0"/>
              </a:rPr>
              <a:t>Robbery</a:t>
            </a:r>
          </a:p>
          <a:p>
            <a:pPr lvl="1"/>
            <a:r>
              <a:rPr lang="en-GB" dirty="0">
                <a:latin typeface="Tahoma" pitchFamily="34" charset="0"/>
                <a:ea typeface="Tahoma" pitchFamily="34" charset="0"/>
                <a:cs typeface="Tahoma" pitchFamily="34" charset="0"/>
              </a:rPr>
              <a:t>Burglary</a:t>
            </a:r>
          </a:p>
          <a:p>
            <a:pPr lvl="1"/>
            <a:r>
              <a:rPr lang="en-GB" dirty="0">
                <a:latin typeface="Tahoma" pitchFamily="34" charset="0"/>
                <a:ea typeface="Tahoma" pitchFamily="34" charset="0"/>
                <a:cs typeface="Tahoma" pitchFamily="34" charset="0"/>
              </a:rPr>
              <a:t>Dealing</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mn-lt"/>
              </a:rPr>
              <a:t>Drug Motivated Offences</a:t>
            </a:r>
          </a:p>
        </p:txBody>
      </p:sp>
      <p:pic>
        <p:nvPicPr>
          <p:cNvPr id="233474" name="Picture 2"/>
          <p:cNvPicPr>
            <a:picLocks noChangeAspect="1" noChangeArrowheads="1"/>
          </p:cNvPicPr>
          <p:nvPr/>
        </p:nvPicPr>
        <p:blipFill>
          <a:blip r:embed="rId3" cstate="print"/>
          <a:srcRect/>
          <a:stretch>
            <a:fillRect/>
          </a:stretch>
        </p:blipFill>
        <p:spPr bwMode="auto">
          <a:xfrm>
            <a:off x="683568" y="1520788"/>
            <a:ext cx="7580257" cy="4369867"/>
          </a:xfrm>
          <a:prstGeom prst="rect">
            <a:avLst/>
          </a:prstGeom>
          <a:noFill/>
          <a:ln w="9525">
            <a:noFill/>
            <a:miter lim="800000"/>
            <a:headEnd/>
            <a:tailEnd/>
          </a:ln>
        </p:spPr>
      </p:pic>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mn-lt"/>
              </a:rPr>
              <a:t>Generating harms</a:t>
            </a:r>
          </a:p>
        </p:txBody>
      </p:sp>
      <p:sp>
        <p:nvSpPr>
          <p:cNvPr id="3" name="Content Placeholder 2"/>
          <p:cNvSpPr>
            <a:spLocks noGrp="1"/>
          </p:cNvSpPr>
          <p:nvPr>
            <p:ph idx="1"/>
          </p:nvPr>
        </p:nvSpPr>
        <p:spPr>
          <a:xfrm>
            <a:off x="395536" y="1556792"/>
            <a:ext cx="8229600" cy="3996444"/>
          </a:xfrm>
        </p:spPr>
        <p:txBody>
          <a:bodyPr/>
          <a:lstStyle/>
          <a:p>
            <a:r>
              <a:rPr lang="en-GB" dirty="0"/>
              <a:t>Funding Organised Crime</a:t>
            </a:r>
          </a:p>
          <a:p>
            <a:r>
              <a:rPr lang="en-GB" dirty="0"/>
              <a:t>Criminalisation</a:t>
            </a:r>
          </a:p>
          <a:p>
            <a:pPr lvl="2"/>
            <a:r>
              <a:rPr lang="en-GB" dirty="0"/>
              <a:t>1/3</a:t>
            </a:r>
            <a:r>
              <a:rPr lang="en-GB" baseline="30000" dirty="0"/>
              <a:t>rd</a:t>
            </a:r>
            <a:r>
              <a:rPr lang="en-GB" dirty="0"/>
              <a:t> of the adult population</a:t>
            </a:r>
          </a:p>
          <a:p>
            <a:pPr lvl="2"/>
            <a:r>
              <a:rPr lang="en-GB" dirty="0"/>
              <a:t>Unequal impact</a:t>
            </a:r>
          </a:p>
          <a:p>
            <a:r>
              <a:rPr lang="en-GB" dirty="0"/>
              <a:t>Acquisitive Crime</a:t>
            </a:r>
          </a:p>
          <a:p>
            <a:pPr lvl="2"/>
            <a:r>
              <a:rPr lang="en-GB" dirty="0"/>
              <a:t>36/64 “drug motivated offences”</a:t>
            </a:r>
          </a:p>
          <a:p>
            <a:pPr lvl="2"/>
            <a:r>
              <a:rPr lang="en-GB" dirty="0"/>
              <a:t>Related to relative costs</a:t>
            </a:r>
          </a:p>
          <a:p>
            <a:endParaRPr lang="en-GB" dirty="0"/>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277813"/>
            <a:ext cx="8686800" cy="1139825"/>
          </a:xfrm>
        </p:spPr>
        <p:txBody>
          <a:bodyPr/>
          <a:lstStyle/>
          <a:p>
            <a:r>
              <a:rPr lang="en-GB" sz="3800" dirty="0">
                <a:latin typeface="Arial" charset="0"/>
                <a:cs typeface="Arial" charset="0"/>
              </a:rPr>
              <a:t>Drug Costs </a:t>
            </a:r>
            <a:r>
              <a:rPr lang="en-GB" sz="2400" dirty="0">
                <a:latin typeface="Arial" charset="0"/>
                <a:cs typeface="Arial" charset="0"/>
              </a:rPr>
              <a:t>(Source: SU Drugs Project 2003:12)</a:t>
            </a:r>
            <a:r>
              <a:rPr lang="en-GB" sz="3200" dirty="0">
                <a:latin typeface="Arial" charset="0"/>
                <a:cs typeface="Arial" charset="0"/>
              </a:rPr>
              <a:t> </a:t>
            </a:r>
            <a:endParaRPr lang="en-GB" sz="3800" dirty="0">
              <a:latin typeface="Arial" charset="0"/>
              <a:cs typeface="Arial" charset="0"/>
            </a:endParaRPr>
          </a:p>
        </p:txBody>
      </p:sp>
      <p:pic>
        <p:nvPicPr>
          <p:cNvPr id="211973" name="Picture 5"/>
          <p:cNvPicPr>
            <a:picLocks noGrp="1" noChangeAspect="1" noChangeArrowheads="1"/>
          </p:cNvPicPr>
          <p:nvPr>
            <p:ph type="body" idx="1"/>
          </p:nvPr>
        </p:nvPicPr>
        <p:blipFill>
          <a:blip r:embed="rId3" cstate="print"/>
          <a:srcRect/>
          <a:stretch>
            <a:fillRect/>
          </a:stretch>
        </p:blipFill>
        <p:spPr>
          <a:xfrm>
            <a:off x="906463" y="1306513"/>
            <a:ext cx="7805737" cy="4824412"/>
          </a:xfrm>
          <a:noFill/>
          <a:ln/>
        </p:spPr>
      </p:pic>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ocaine.jpg"/>
          <p:cNvPicPr>
            <a:picLocks noGrp="1" noChangeAspect="1"/>
          </p:cNvPicPr>
          <p:nvPr>
            <p:ph idx="1"/>
          </p:nvPr>
        </p:nvPicPr>
        <p:blipFill>
          <a:blip r:embed="rId3" cstate="print"/>
          <a:stretch>
            <a:fillRect/>
          </a:stretch>
        </p:blipFill>
        <p:spPr>
          <a:xfrm>
            <a:off x="351007" y="476672"/>
            <a:ext cx="8214245" cy="5040560"/>
          </a:xfrm>
        </p:spPr>
      </p:pic>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Generating harms</a:t>
            </a:r>
          </a:p>
        </p:txBody>
      </p:sp>
      <p:sp>
        <p:nvSpPr>
          <p:cNvPr id="3" name="Content Placeholder 2"/>
          <p:cNvSpPr>
            <a:spLocks noGrp="1"/>
          </p:cNvSpPr>
          <p:nvPr>
            <p:ph idx="1"/>
          </p:nvPr>
        </p:nvSpPr>
        <p:spPr>
          <a:xfrm>
            <a:off x="457200" y="1160748"/>
            <a:ext cx="8686800" cy="4970177"/>
          </a:xfrm>
        </p:spPr>
        <p:txBody>
          <a:bodyPr/>
          <a:lstStyle/>
          <a:p>
            <a:r>
              <a:rPr lang="en-GB" dirty="0"/>
              <a:t>Funding Organised Crime</a:t>
            </a:r>
          </a:p>
          <a:p>
            <a:r>
              <a:rPr lang="en-GB" dirty="0"/>
              <a:t>Criminalisation</a:t>
            </a:r>
          </a:p>
          <a:p>
            <a:pPr lvl="2"/>
            <a:r>
              <a:rPr lang="en-GB" dirty="0"/>
              <a:t>1/3</a:t>
            </a:r>
            <a:r>
              <a:rPr lang="en-GB" baseline="30000" dirty="0"/>
              <a:t>rd</a:t>
            </a:r>
            <a:r>
              <a:rPr lang="en-GB" dirty="0"/>
              <a:t> of the adult population</a:t>
            </a:r>
          </a:p>
          <a:p>
            <a:pPr lvl="2"/>
            <a:r>
              <a:rPr lang="en-GB" dirty="0"/>
              <a:t>Unequal impact</a:t>
            </a:r>
          </a:p>
          <a:p>
            <a:r>
              <a:rPr lang="en-GB" dirty="0"/>
              <a:t>Acquisitive Crime</a:t>
            </a:r>
          </a:p>
          <a:p>
            <a:pPr lvl="2"/>
            <a:r>
              <a:rPr lang="en-GB" dirty="0"/>
              <a:t>36/64 “drug motivated offences”</a:t>
            </a:r>
          </a:p>
          <a:p>
            <a:pPr lvl="2"/>
            <a:r>
              <a:rPr lang="en-GB" dirty="0"/>
              <a:t>Related to relative costs</a:t>
            </a:r>
          </a:p>
          <a:p>
            <a:r>
              <a:rPr lang="en-GB" dirty="0"/>
              <a:t>Prostitution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777172" y="7792"/>
            <a:ext cx="7323220" cy="6118371"/>
          </a:xfrm>
          <a:prstGeom prst="rect">
            <a:avLst/>
          </a:prstGeom>
          <a:noFill/>
          <a:ln w="9525">
            <a:noFill/>
            <a:miter lim="800000"/>
            <a:headEnd/>
            <a:tailEnd/>
          </a:ln>
        </p:spPr>
      </p:pic>
      <p:sp>
        <p:nvSpPr>
          <p:cNvPr id="5" name="TextBox 4"/>
          <p:cNvSpPr txBox="1"/>
          <p:nvPr/>
        </p:nvSpPr>
        <p:spPr>
          <a:xfrm>
            <a:off x="467544" y="6381328"/>
            <a:ext cx="5184576" cy="369332"/>
          </a:xfrm>
          <a:prstGeom prst="rect">
            <a:avLst/>
          </a:prstGeom>
          <a:noFill/>
        </p:spPr>
        <p:txBody>
          <a:bodyPr wrap="square" rtlCol="0">
            <a:spAutoFit/>
          </a:bodyPr>
          <a:lstStyle/>
          <a:p>
            <a:r>
              <a:rPr lang="en-GB" dirty="0"/>
              <a:t>Hunter et al (2004) p. 18</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0748"/>
            <a:ext cx="8686800" cy="4970177"/>
          </a:xfrm>
        </p:spPr>
        <p:txBody>
          <a:bodyPr/>
          <a:lstStyle/>
          <a:p>
            <a:r>
              <a:rPr lang="en-GB" dirty="0"/>
              <a:t>Funding Organised Crime</a:t>
            </a:r>
          </a:p>
          <a:p>
            <a:r>
              <a:rPr lang="en-GB" dirty="0"/>
              <a:t>Criminalisation</a:t>
            </a:r>
          </a:p>
          <a:p>
            <a:pPr lvl="2"/>
            <a:r>
              <a:rPr lang="en-GB" dirty="0"/>
              <a:t>1/3</a:t>
            </a:r>
            <a:r>
              <a:rPr lang="en-GB" baseline="30000" dirty="0"/>
              <a:t>rd</a:t>
            </a:r>
            <a:r>
              <a:rPr lang="en-GB" dirty="0"/>
              <a:t> of the adult population</a:t>
            </a:r>
          </a:p>
          <a:p>
            <a:pPr lvl="2"/>
            <a:r>
              <a:rPr lang="en-GB" dirty="0"/>
              <a:t>Unequal impact</a:t>
            </a:r>
          </a:p>
          <a:p>
            <a:r>
              <a:rPr lang="en-GB" dirty="0"/>
              <a:t>Acquisitive Crime</a:t>
            </a:r>
          </a:p>
          <a:p>
            <a:pPr lvl="2"/>
            <a:r>
              <a:rPr lang="en-GB" dirty="0"/>
              <a:t>36/64 “drug motivated offences”</a:t>
            </a:r>
          </a:p>
          <a:p>
            <a:pPr lvl="2"/>
            <a:r>
              <a:rPr lang="en-GB" dirty="0"/>
              <a:t>Related to relative costs</a:t>
            </a:r>
          </a:p>
          <a:p>
            <a:r>
              <a:rPr lang="en-GB" dirty="0"/>
              <a:t>Prostitution</a:t>
            </a:r>
          </a:p>
          <a:p>
            <a:r>
              <a:rPr lang="en-GB" dirty="0"/>
              <a:t>Violence</a:t>
            </a:r>
          </a:p>
        </p:txBody>
      </p:sp>
      <p:sp>
        <p:nvSpPr>
          <p:cNvPr id="6" name="Title 1"/>
          <p:cNvSpPr>
            <a:spLocks noGrp="1"/>
          </p:cNvSpPr>
          <p:nvPr>
            <p:ph type="title"/>
          </p:nvPr>
        </p:nvSpPr>
        <p:spPr>
          <a:xfrm>
            <a:off x="323528" y="274638"/>
            <a:ext cx="8363272" cy="1143000"/>
          </a:xfrm>
        </p:spPr>
        <p:txBody>
          <a:bodyPr/>
          <a:lstStyle/>
          <a:p>
            <a:pPr algn="ctr"/>
            <a:r>
              <a:rPr lang="en-GB" sz="3200" dirty="0"/>
              <a:t>Generating harms</a:t>
            </a:r>
            <a:endParaRPr lang="en-GB" sz="3000" dirty="0">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083425" cy="1008112"/>
          </a:xfrm>
        </p:spPr>
        <p:txBody>
          <a:bodyPr/>
          <a:lstStyle/>
          <a:p>
            <a:pPr algn="ctr"/>
            <a:r>
              <a:rPr lang="en-GB" dirty="0">
                <a:latin typeface="Tahoma" pitchFamily="34" charset="0"/>
                <a:ea typeface="Tahoma" pitchFamily="34" charset="0"/>
                <a:cs typeface="Tahoma" pitchFamily="34" charset="0"/>
              </a:rPr>
              <a:t>Violence</a:t>
            </a:r>
            <a:br>
              <a:rPr lang="en-GB" dirty="0">
                <a:latin typeface="Tahoma" pitchFamily="34" charset="0"/>
                <a:ea typeface="Tahoma" pitchFamily="34" charset="0"/>
                <a:cs typeface="Tahoma" pitchFamily="34" charset="0"/>
              </a:rPr>
            </a:br>
            <a:endParaRPr lang="en-GB" dirty="0"/>
          </a:p>
        </p:txBody>
      </p:sp>
      <p:sp>
        <p:nvSpPr>
          <p:cNvPr id="3" name="Content Placeholder 2"/>
          <p:cNvSpPr>
            <a:spLocks noGrp="1"/>
          </p:cNvSpPr>
          <p:nvPr>
            <p:ph idx="1"/>
          </p:nvPr>
        </p:nvSpPr>
        <p:spPr>
          <a:xfrm>
            <a:off x="395536" y="980728"/>
            <a:ext cx="8424936" cy="4114800"/>
          </a:xfrm>
        </p:spPr>
        <p:txBody>
          <a:bodyPr/>
          <a:lstStyle/>
          <a:p>
            <a:r>
              <a:rPr lang="en-GB" sz="1800" dirty="0">
                <a:latin typeface="Tahoma" pitchFamily="34" charset="0"/>
                <a:ea typeface="Tahoma" pitchFamily="34" charset="0"/>
                <a:cs typeface="Tahoma" pitchFamily="34" charset="0"/>
              </a:rPr>
              <a:t>An industry beyond regulation and outside the law</a:t>
            </a:r>
          </a:p>
          <a:p>
            <a:r>
              <a:rPr lang="en-GB" sz="1800" dirty="0">
                <a:latin typeface="Tahoma" pitchFamily="34" charset="0"/>
                <a:ea typeface="Tahoma" pitchFamily="34" charset="0"/>
                <a:cs typeface="Tahoma" pitchFamily="34" charset="0"/>
              </a:rPr>
              <a:t>In particular:</a:t>
            </a:r>
          </a:p>
          <a:p>
            <a:pPr lvl="1"/>
            <a:r>
              <a:rPr lang="en-GB" sz="1800" dirty="0">
                <a:latin typeface="Tahoma" pitchFamily="34" charset="0"/>
                <a:ea typeface="Tahoma" pitchFamily="34" charset="0"/>
                <a:cs typeface="Tahoma" pitchFamily="34" charset="0"/>
              </a:rPr>
              <a:t>Debt collection</a:t>
            </a:r>
          </a:p>
          <a:p>
            <a:pPr lvl="1"/>
            <a:r>
              <a:rPr lang="en-GB" sz="1800" dirty="0">
                <a:latin typeface="Tahoma" pitchFamily="34" charset="0"/>
                <a:ea typeface="Tahoma" pitchFamily="34" charset="0"/>
                <a:cs typeface="Tahoma" pitchFamily="34" charset="0"/>
              </a:rPr>
              <a:t>Distribution</a:t>
            </a:r>
          </a:p>
          <a:p>
            <a:pPr lvl="1"/>
            <a:r>
              <a:rPr lang="en-GB" sz="1800" dirty="0">
                <a:latin typeface="Tahoma" pitchFamily="34" charset="0"/>
                <a:ea typeface="Tahoma" pitchFamily="34" charset="0"/>
                <a:cs typeface="Tahoma" pitchFamily="34" charset="0"/>
              </a:rPr>
              <a:t>Gaining Market access</a:t>
            </a:r>
          </a:p>
          <a:p>
            <a:pPr lvl="1"/>
            <a:r>
              <a:rPr lang="en-GB" sz="1800" dirty="0">
                <a:latin typeface="Tahoma" pitchFamily="34" charset="0"/>
                <a:ea typeface="Tahoma" pitchFamily="34" charset="0"/>
                <a:cs typeface="Tahoma" pitchFamily="34" charset="0"/>
              </a:rPr>
              <a:t>Protecting Franchise Rights </a:t>
            </a:r>
          </a:p>
          <a:p>
            <a:pPr lvl="1"/>
            <a:r>
              <a:rPr lang="en-GB" sz="1800" dirty="0">
                <a:latin typeface="Tahoma" pitchFamily="34" charset="0"/>
                <a:ea typeface="Tahoma" pitchFamily="34" charset="0"/>
                <a:cs typeface="Tahoma" pitchFamily="34" charset="0"/>
              </a:rPr>
              <a:t>Resisting Law Enforcement</a:t>
            </a:r>
          </a:p>
          <a:p>
            <a:r>
              <a:rPr lang="en-GB" sz="1800" dirty="0">
                <a:latin typeface="Tahoma" pitchFamily="34" charset="0"/>
                <a:ea typeface="Tahoma" pitchFamily="34" charset="0"/>
                <a:cs typeface="Tahoma" pitchFamily="34" charset="0"/>
              </a:rPr>
              <a:t>“We do find one theory that is consistent with the aggregate time series and cross-country data on crime: the view that enforcement of drug prohibition encourages violent dispute resolution.” </a:t>
            </a:r>
            <a:r>
              <a:rPr lang="en-GB" sz="1200" dirty="0">
                <a:latin typeface="Tahoma" pitchFamily="34" charset="0"/>
                <a:ea typeface="Tahoma" pitchFamily="34" charset="0"/>
                <a:cs typeface="Tahoma" pitchFamily="34" charset="0"/>
              </a:rPr>
              <a:t>(Dills, </a:t>
            </a:r>
            <a:r>
              <a:rPr lang="en-GB" sz="1200" dirty="0" err="1">
                <a:latin typeface="Tahoma" pitchFamily="34" charset="0"/>
                <a:ea typeface="Tahoma" pitchFamily="34" charset="0"/>
                <a:cs typeface="Tahoma" pitchFamily="34" charset="0"/>
              </a:rPr>
              <a:t>Miron</a:t>
            </a:r>
            <a:r>
              <a:rPr lang="en-GB" sz="1200" dirty="0">
                <a:latin typeface="Tahoma" pitchFamily="34" charset="0"/>
                <a:ea typeface="Tahoma" pitchFamily="34" charset="0"/>
                <a:cs typeface="Tahoma" pitchFamily="34" charset="0"/>
              </a:rPr>
              <a:t>, Summers (2008) “What do economists know about crime” p.22)</a:t>
            </a:r>
            <a:endParaRPr lang="en-GB" sz="1800" dirty="0">
              <a:latin typeface="Tahoma" pitchFamily="34" charset="0"/>
              <a:ea typeface="Tahoma" pitchFamily="34" charset="0"/>
              <a:cs typeface="Tahoma" pitchFamily="34" charset="0"/>
            </a:endParaRPr>
          </a:p>
          <a:p>
            <a:r>
              <a:rPr lang="en-GB" sz="1800" dirty="0">
                <a:latin typeface="Tahoma" pitchFamily="34" charset="0"/>
                <a:ea typeface="Tahoma" pitchFamily="34" charset="0"/>
                <a:cs typeface="Tahoma" pitchFamily="34" charset="0"/>
              </a:rPr>
              <a:t>By escalating the drug war, the kinds of people the police typically capture are the ones who are dumb enough to get caught. These criminal networks are occasionally taken down when people within the organization get careless. Thus, law enforcement tends to apprehend the most inept and least efficient traffickers. </a:t>
            </a:r>
            <a:r>
              <a:rPr lang="en-GB" sz="800" dirty="0">
                <a:latin typeface="Tahoma" pitchFamily="34" charset="0"/>
                <a:ea typeface="Tahoma" pitchFamily="34" charset="0"/>
                <a:cs typeface="Tahoma" pitchFamily="34" charset="0"/>
              </a:rPr>
              <a:t>(Tree </a:t>
            </a:r>
            <a:r>
              <a:rPr lang="en-GB" sz="800" dirty="0">
                <a:latin typeface="Tahoma" pitchFamily="34" charset="0"/>
                <a:ea typeface="Tahoma" pitchFamily="34" charset="0"/>
                <a:cs typeface="Tahoma" pitchFamily="34" charset="0"/>
                <a:hlinkClick r:id="rId3"/>
              </a:rPr>
              <a:t>http://transform-drugs.blogspot.com/2007/12/what-darwin-teaches-us-about-drug-war.html</a:t>
            </a:r>
            <a:r>
              <a:rPr lang="en-GB" sz="800" dirty="0">
                <a:latin typeface="Tahoma" pitchFamily="34" charset="0"/>
                <a:ea typeface="Tahoma" pitchFamily="34" charset="0"/>
                <a:cs typeface="Tahoma" pitchFamily="34" charset="0"/>
              </a:rPr>
              <a:t>) </a:t>
            </a:r>
            <a:endParaRPr lang="en-GB" sz="1600" dirty="0">
              <a:latin typeface="Tahoma" pitchFamily="34" charset="0"/>
              <a:ea typeface="Tahoma" pitchFamily="34" charset="0"/>
              <a:cs typeface="Tahoma"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686800" cy="4970177"/>
          </a:xfrm>
        </p:spPr>
        <p:txBody>
          <a:bodyPr/>
          <a:lstStyle/>
          <a:p>
            <a:r>
              <a:rPr lang="en-GB" dirty="0"/>
              <a:t>Funding Organised Crime</a:t>
            </a:r>
          </a:p>
          <a:p>
            <a:r>
              <a:rPr lang="en-GB" dirty="0"/>
              <a:t>Criminalisation</a:t>
            </a:r>
          </a:p>
          <a:p>
            <a:pPr lvl="2"/>
            <a:r>
              <a:rPr lang="en-GB" dirty="0"/>
              <a:t>1/3</a:t>
            </a:r>
            <a:r>
              <a:rPr lang="en-GB" baseline="30000" dirty="0"/>
              <a:t>rd</a:t>
            </a:r>
            <a:r>
              <a:rPr lang="en-GB" dirty="0"/>
              <a:t> of the adult population</a:t>
            </a:r>
          </a:p>
          <a:p>
            <a:pPr lvl="2"/>
            <a:r>
              <a:rPr lang="en-GB" dirty="0"/>
              <a:t>Unequal impact</a:t>
            </a:r>
          </a:p>
          <a:p>
            <a:r>
              <a:rPr lang="en-GB" dirty="0"/>
              <a:t>Acquisitive Crime</a:t>
            </a:r>
          </a:p>
          <a:p>
            <a:pPr lvl="2"/>
            <a:r>
              <a:rPr lang="en-GB" dirty="0"/>
              <a:t>36/64 “drug motivated offences”</a:t>
            </a:r>
          </a:p>
          <a:p>
            <a:pPr lvl="2"/>
            <a:r>
              <a:rPr lang="en-GB" dirty="0"/>
              <a:t>Related to relative costs</a:t>
            </a:r>
          </a:p>
          <a:p>
            <a:r>
              <a:rPr lang="en-GB" dirty="0"/>
              <a:t>Prostitution</a:t>
            </a:r>
          </a:p>
          <a:p>
            <a:r>
              <a:rPr lang="en-GB" dirty="0"/>
              <a:t>Violence</a:t>
            </a:r>
          </a:p>
          <a:p>
            <a:r>
              <a:rPr lang="en-GB" dirty="0"/>
              <a:t>Corruption</a:t>
            </a:r>
          </a:p>
          <a:p>
            <a:r>
              <a:rPr lang="en-GB" dirty="0"/>
              <a:t>Destruction of the weakest communities</a:t>
            </a:r>
          </a:p>
        </p:txBody>
      </p:sp>
      <p:sp>
        <p:nvSpPr>
          <p:cNvPr id="5" name="Title 1"/>
          <p:cNvSpPr>
            <a:spLocks noGrp="1"/>
          </p:cNvSpPr>
          <p:nvPr>
            <p:ph type="title"/>
          </p:nvPr>
        </p:nvSpPr>
        <p:spPr>
          <a:xfrm>
            <a:off x="323528" y="274638"/>
            <a:ext cx="8363272" cy="850106"/>
          </a:xfrm>
        </p:spPr>
        <p:txBody>
          <a:bodyPr/>
          <a:lstStyle/>
          <a:p>
            <a:pPr algn="ctr"/>
            <a:r>
              <a:rPr lang="en-GB" sz="4000" dirty="0"/>
              <a:t>Generating harms</a:t>
            </a:r>
            <a:endParaRPr lang="en-GB" sz="3600" dirty="0">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Harming the weakest</a:t>
            </a:r>
          </a:p>
        </p:txBody>
      </p:sp>
      <p:sp>
        <p:nvSpPr>
          <p:cNvPr id="3" name="Content Placeholder 2"/>
          <p:cNvSpPr>
            <a:spLocks noGrp="1"/>
          </p:cNvSpPr>
          <p:nvPr>
            <p:ph idx="1"/>
          </p:nvPr>
        </p:nvSpPr>
        <p:spPr/>
        <p:txBody>
          <a:bodyPr/>
          <a:lstStyle/>
          <a:p>
            <a:r>
              <a:rPr lang="en-GB" dirty="0"/>
              <a:t>In consumer countries the negative impacts are felt most acutely in the more socially deprived neighbourhoods</a:t>
            </a:r>
          </a:p>
          <a:p>
            <a:pPr lvl="1"/>
            <a:r>
              <a:rPr lang="en-GB" dirty="0"/>
              <a:t>These areas lack of social cohesion is particular attractive to the criminals who run the business</a:t>
            </a:r>
          </a:p>
          <a:p>
            <a:pPr lvl="1"/>
            <a:r>
              <a:rPr lang="en-GB" dirty="0"/>
              <a:t>Those areas have many more vulnerable individuals</a:t>
            </a:r>
          </a:p>
          <a:p>
            <a:r>
              <a:rPr lang="en-GB" dirty="0"/>
              <a:t>Production requires weak states (e.g. Afghanistan) to become established.</a:t>
            </a:r>
          </a:p>
          <a:p>
            <a:r>
              <a:rPr lang="en-GB" dirty="0"/>
              <a:t>Once established it further weakens those states</a:t>
            </a:r>
          </a:p>
          <a:p>
            <a:r>
              <a:rPr lang="en-GB" dirty="0"/>
              <a:t>A similar process takes places in transit countries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68962" name="Picture 2"/>
          <p:cNvPicPr>
            <a:picLocks noChangeAspect="1" noChangeArrowheads="1"/>
          </p:cNvPicPr>
          <p:nvPr/>
        </p:nvPicPr>
        <p:blipFill>
          <a:blip r:embed="rId3" cstate="print"/>
          <a:srcRect/>
          <a:stretch>
            <a:fillRect/>
          </a:stretch>
        </p:blipFill>
        <p:spPr bwMode="auto">
          <a:xfrm>
            <a:off x="1514475" y="0"/>
            <a:ext cx="5241471" cy="6858000"/>
          </a:xfrm>
          <a:prstGeom prst="rect">
            <a:avLst/>
          </a:prstGeom>
          <a:noFill/>
          <a:ln w="9525">
            <a:noFill/>
            <a:miter lim="800000"/>
            <a:headEnd/>
            <a:tailEnd/>
          </a:ln>
        </p:spPr>
      </p:pic>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686800" cy="4970177"/>
          </a:xfrm>
        </p:spPr>
        <p:txBody>
          <a:bodyPr/>
          <a:lstStyle/>
          <a:p>
            <a:r>
              <a:rPr lang="en-GB" dirty="0"/>
              <a:t>Funding Organised Crime</a:t>
            </a:r>
          </a:p>
          <a:p>
            <a:r>
              <a:rPr lang="en-GB" dirty="0"/>
              <a:t>Criminalisation</a:t>
            </a:r>
          </a:p>
          <a:p>
            <a:pPr lvl="2"/>
            <a:r>
              <a:rPr lang="en-GB" dirty="0"/>
              <a:t>1/3</a:t>
            </a:r>
            <a:r>
              <a:rPr lang="en-GB" baseline="30000" dirty="0"/>
              <a:t>rd</a:t>
            </a:r>
            <a:r>
              <a:rPr lang="en-GB" dirty="0"/>
              <a:t> of the adult population</a:t>
            </a:r>
          </a:p>
          <a:p>
            <a:pPr lvl="2"/>
            <a:r>
              <a:rPr lang="en-GB" dirty="0"/>
              <a:t>Unequal impact</a:t>
            </a:r>
          </a:p>
          <a:p>
            <a:r>
              <a:rPr lang="en-GB" dirty="0"/>
              <a:t>Acquisitive Crime</a:t>
            </a:r>
          </a:p>
          <a:p>
            <a:pPr lvl="2"/>
            <a:r>
              <a:rPr lang="en-GB" dirty="0"/>
              <a:t>36/64 “drug motivated offences”</a:t>
            </a:r>
          </a:p>
          <a:p>
            <a:pPr lvl="2"/>
            <a:r>
              <a:rPr lang="en-GB" dirty="0"/>
              <a:t>Related to relative costs</a:t>
            </a:r>
          </a:p>
          <a:p>
            <a:r>
              <a:rPr lang="en-GB" dirty="0"/>
              <a:t>Prostitution</a:t>
            </a:r>
          </a:p>
          <a:p>
            <a:r>
              <a:rPr lang="en-GB" dirty="0"/>
              <a:t>Violence</a:t>
            </a:r>
          </a:p>
          <a:p>
            <a:r>
              <a:rPr lang="en-GB" dirty="0"/>
              <a:t>Corruption</a:t>
            </a:r>
          </a:p>
          <a:p>
            <a:r>
              <a:rPr lang="en-GB" dirty="0"/>
              <a:t>Destruction of the weakest communities</a:t>
            </a:r>
          </a:p>
        </p:txBody>
      </p:sp>
      <p:sp>
        <p:nvSpPr>
          <p:cNvPr id="5" name="Title 1"/>
          <p:cNvSpPr>
            <a:spLocks noGrp="1"/>
          </p:cNvSpPr>
          <p:nvPr>
            <p:ph type="title"/>
          </p:nvPr>
        </p:nvSpPr>
        <p:spPr>
          <a:xfrm>
            <a:off x="323528" y="274638"/>
            <a:ext cx="8363272" cy="1143000"/>
          </a:xfrm>
        </p:spPr>
        <p:txBody>
          <a:bodyPr/>
          <a:lstStyle/>
          <a:p>
            <a:pPr algn="ctr"/>
            <a:r>
              <a:rPr lang="en-GB" dirty="0"/>
              <a:t>Generating harms</a:t>
            </a:r>
            <a:endParaRPr lang="en-GB" sz="4000" dirty="0">
              <a:latin typeface="+mn-lt"/>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CJS Goals</a:t>
            </a:r>
          </a:p>
        </p:txBody>
      </p:sp>
      <p:sp>
        <p:nvSpPr>
          <p:cNvPr id="3" name="Content Placeholder 2"/>
          <p:cNvSpPr>
            <a:spLocks noGrp="1"/>
          </p:cNvSpPr>
          <p:nvPr>
            <p:ph idx="1"/>
          </p:nvPr>
        </p:nvSpPr>
        <p:spPr/>
        <p:txBody>
          <a:bodyPr/>
          <a:lstStyle/>
          <a:p>
            <a:r>
              <a:rPr lang="en-GB" sz="2800" dirty="0"/>
              <a:t>Public Protection</a:t>
            </a:r>
          </a:p>
          <a:p>
            <a:r>
              <a:rPr lang="en-GB" sz="2800" dirty="0"/>
              <a:t>Justice &amp; the rule of law</a:t>
            </a:r>
          </a:p>
          <a:p>
            <a:r>
              <a:rPr lang="en-GB" sz="2800" dirty="0"/>
              <a:t>Public Order</a:t>
            </a:r>
          </a:p>
          <a:p>
            <a:r>
              <a:rPr lang="en-GB" sz="2800" dirty="0"/>
              <a:t>Punishment</a:t>
            </a:r>
          </a:p>
          <a:p>
            <a:r>
              <a:rPr lang="en-GB" sz="2800" dirty="0"/>
              <a:t>Denunciation</a:t>
            </a:r>
          </a:p>
          <a:p>
            <a:r>
              <a:rPr lang="en-GB" sz="2800" dirty="0"/>
              <a:t>Victim Services</a:t>
            </a:r>
          </a:p>
          <a:p>
            <a:r>
              <a:rPr lang="en-GB" sz="2800" dirty="0"/>
              <a:t>Public Confidence</a:t>
            </a:r>
            <a:endParaRPr lang="en-GB" dirty="0"/>
          </a:p>
          <a:p>
            <a:pPr lvl="1">
              <a:buNone/>
            </a:pPr>
            <a:r>
              <a:rPr lang="en-GB" dirty="0"/>
              <a:t>(Davies et al (2010:11)</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en-GB" dirty="0"/>
              <a:t>Criminal Justice “solutions”</a:t>
            </a:r>
          </a:p>
        </p:txBody>
      </p:sp>
      <p:sp>
        <p:nvSpPr>
          <p:cNvPr id="52227" name="Rectangle 3"/>
          <p:cNvSpPr>
            <a:spLocks noGrp="1" noChangeArrowheads="1"/>
          </p:cNvSpPr>
          <p:nvPr>
            <p:ph type="body" idx="1"/>
          </p:nvPr>
        </p:nvSpPr>
        <p:spPr>
          <a:xfrm>
            <a:off x="635001" y="1714500"/>
            <a:ext cx="8049684" cy="4900613"/>
          </a:xfrm>
        </p:spPr>
        <p:txBody>
          <a:bodyPr/>
          <a:lstStyle/>
          <a:p>
            <a:pPr>
              <a:lnSpc>
                <a:spcPct val="90000"/>
              </a:lnSpc>
              <a:buClr>
                <a:schemeClr val="bg2"/>
              </a:buClr>
              <a:buSzPct val="75000"/>
              <a:buFont typeface="Wingdings" pitchFamily="2" charset="2"/>
              <a:buChar char="n"/>
            </a:pPr>
            <a:r>
              <a:rPr lang="en-GB" dirty="0">
                <a:latin typeface="Arial" charset="0"/>
              </a:rPr>
              <a:t>Criminal Justice solutions are based around exclusion</a:t>
            </a:r>
          </a:p>
          <a:p>
            <a:pPr>
              <a:lnSpc>
                <a:spcPct val="90000"/>
              </a:lnSpc>
              <a:buClr>
                <a:schemeClr val="bg2"/>
              </a:buClr>
              <a:buSzPct val="75000"/>
              <a:buFont typeface="Wingdings" pitchFamily="2" charset="2"/>
              <a:buChar char="n"/>
            </a:pPr>
            <a:r>
              <a:rPr lang="en-GB" dirty="0">
                <a:latin typeface="Arial" pitchFamily="34" charset="0"/>
                <a:ea typeface="Calibri" pitchFamily="34" charset="0"/>
                <a:cs typeface="Arial" pitchFamily="34" charset="0"/>
              </a:rPr>
              <a:t>Resolving Social Problems and Creating Safe and Cohesive Communities requires inclusion</a:t>
            </a:r>
            <a:endParaRPr lang="en-GB" dirty="0">
              <a:latin typeface="Arial" charset="0"/>
            </a:endParaRPr>
          </a:p>
          <a:p>
            <a:pPr>
              <a:lnSpc>
                <a:spcPct val="90000"/>
              </a:lnSpc>
              <a:buClr>
                <a:schemeClr val="bg2"/>
              </a:buClr>
              <a:buSzPct val="75000"/>
              <a:buFont typeface="Wingdings" pitchFamily="2" charset="2"/>
              <a:buChar char="n"/>
            </a:pPr>
            <a:r>
              <a:rPr lang="en-GB" dirty="0">
                <a:latin typeface="Arial" charset="0"/>
              </a:rPr>
              <a:t>Criminal Justice is highly sensitive to power and its </a:t>
            </a:r>
            <a:r>
              <a:rPr lang="en-GB" dirty="0"/>
              <a:t>interventions are disproportionally directed at the most socially excluded</a:t>
            </a:r>
            <a:endParaRPr lang="en-GB" dirty="0">
              <a:latin typeface="Arial" charset="0"/>
            </a:endParaRPr>
          </a:p>
          <a:p>
            <a:pPr>
              <a:lnSpc>
                <a:spcPct val="90000"/>
              </a:lnSpc>
              <a:buClr>
                <a:schemeClr val="bg2"/>
              </a:buClr>
              <a:buSzPct val="75000"/>
              <a:buFont typeface="Wingdings" pitchFamily="2" charset="2"/>
              <a:buChar char="n"/>
            </a:pPr>
            <a:r>
              <a:rPr lang="en-GB" dirty="0">
                <a:latin typeface="Arial" charset="0"/>
              </a:rPr>
              <a:t>Criminal Justice generates ‘unintended’ but foreseeable (and inevitable) consequences</a:t>
            </a:r>
          </a:p>
          <a:p>
            <a:pPr>
              <a:lnSpc>
                <a:spcPct val="90000"/>
              </a:lnSpc>
              <a:buClr>
                <a:schemeClr val="bg2"/>
              </a:buClr>
              <a:buSzPct val="75000"/>
              <a:buFont typeface="Wingdings" pitchFamily="2" charset="2"/>
              <a:buChar char="n"/>
            </a:pPr>
            <a:r>
              <a:rPr lang="en-GB" dirty="0">
                <a:latin typeface="Arial" charset="0"/>
              </a:rPr>
              <a:t>These consequences means that the use of criminal justice as a response to drugs generates a massive multiplication of the harms experienced by the community</a:t>
            </a:r>
          </a:p>
          <a:p>
            <a:pPr>
              <a:lnSpc>
                <a:spcPct val="90000"/>
              </a:lnSpc>
              <a:buClr>
                <a:schemeClr val="bg2"/>
              </a:buClr>
              <a:buSzPct val="75000"/>
              <a:buFont typeface="Wingdings" pitchFamily="2" charset="2"/>
              <a:buChar char="n"/>
            </a:pPr>
            <a:endParaRPr lang="en-GB" dirty="0">
              <a:latin typeface="Arial" charset="0"/>
            </a:endParaRPr>
          </a:p>
          <a:p>
            <a:pPr>
              <a:lnSpc>
                <a:spcPct val="90000"/>
              </a:lnSpc>
              <a:buClr>
                <a:schemeClr val="bg2"/>
              </a:buClr>
              <a:buSzPct val="75000"/>
              <a:buFont typeface="Wingdings" pitchFamily="2" charset="2"/>
              <a:buChar char="n"/>
            </a:pPr>
            <a:endParaRPr lang="en-GB" dirty="0">
              <a:latin typeface="Arial" charset="0"/>
            </a:endParaRPr>
          </a:p>
          <a:p>
            <a:pPr lvl="1">
              <a:lnSpc>
                <a:spcPct val="90000"/>
              </a:lnSpc>
              <a:buClr>
                <a:schemeClr val="bg2"/>
              </a:buClr>
              <a:buSzPct val="75000"/>
              <a:buFont typeface="Wingdings" pitchFamily="2" charset="2"/>
              <a:buChar char="n"/>
            </a:pPr>
            <a:endParaRPr lang="en-GB" dirty="0">
              <a:latin typeface="Arial" charset="0"/>
            </a:endParaRPr>
          </a:p>
          <a:p>
            <a:pPr>
              <a:lnSpc>
                <a:spcPct val="90000"/>
              </a:lnSpc>
              <a:buClr>
                <a:schemeClr val="bg2"/>
              </a:buClr>
              <a:buSzPct val="75000"/>
              <a:buFont typeface="Wingdings" pitchFamily="2" charset="2"/>
              <a:buChar char="n"/>
            </a:pPr>
            <a:endParaRPr lang="en-GB" dirty="0">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ocawine.bmp"/>
          <p:cNvPicPr>
            <a:picLocks noGrp="1" noChangeAspect="1"/>
          </p:cNvPicPr>
          <p:nvPr>
            <p:ph idx="1"/>
          </p:nvPr>
        </p:nvPicPr>
        <p:blipFill>
          <a:blip r:embed="rId3" cstate="print"/>
          <a:stretch>
            <a:fillRect/>
          </a:stretch>
        </p:blipFill>
        <p:spPr>
          <a:xfrm>
            <a:off x="667848" y="265768"/>
            <a:ext cx="7432544" cy="6035824"/>
          </a:xfrm>
        </p:spPr>
      </p:pic>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pPr algn="ctr"/>
            <a:r>
              <a:rPr lang="en-GB" dirty="0"/>
              <a:t>Alternative Solutions</a:t>
            </a:r>
          </a:p>
        </p:txBody>
      </p:sp>
      <p:sp>
        <p:nvSpPr>
          <p:cNvPr id="3" name="Content Placeholder 2"/>
          <p:cNvSpPr>
            <a:spLocks noGrp="1"/>
          </p:cNvSpPr>
          <p:nvPr>
            <p:ph idx="1"/>
          </p:nvPr>
        </p:nvSpPr>
        <p:spPr>
          <a:xfrm>
            <a:off x="539552" y="980728"/>
            <a:ext cx="8229600" cy="4525963"/>
          </a:xfrm>
        </p:spPr>
        <p:txBody>
          <a:bodyPr/>
          <a:lstStyle/>
          <a:p>
            <a:r>
              <a:rPr lang="en-GB" dirty="0"/>
              <a:t>Do No Harm</a:t>
            </a:r>
          </a:p>
          <a:p>
            <a:r>
              <a:rPr lang="en-GB" dirty="0"/>
              <a:t>Regulation</a:t>
            </a:r>
          </a:p>
          <a:p>
            <a:pPr lvl="1"/>
            <a:r>
              <a:rPr lang="en-GB" dirty="0"/>
              <a:t>Within the law</a:t>
            </a:r>
          </a:p>
          <a:p>
            <a:pPr lvl="1"/>
            <a:r>
              <a:rPr lang="en-GB" dirty="0"/>
              <a:t>Effective</a:t>
            </a:r>
          </a:p>
          <a:p>
            <a:r>
              <a:rPr lang="en-GB" dirty="0"/>
              <a:t>Public Health</a:t>
            </a:r>
          </a:p>
          <a:p>
            <a:pPr lvl="1"/>
            <a:r>
              <a:rPr lang="en-GB" dirty="0"/>
              <a:t>Maximising well being</a:t>
            </a:r>
          </a:p>
          <a:p>
            <a:pPr lvl="1"/>
            <a:r>
              <a:rPr lang="en-GB" dirty="0"/>
              <a:t>Minimising harm</a:t>
            </a:r>
          </a:p>
          <a:p>
            <a:r>
              <a:rPr lang="en-GB" dirty="0"/>
              <a:t>Health</a:t>
            </a:r>
          </a:p>
          <a:p>
            <a:pPr lvl="1"/>
            <a:r>
              <a:rPr lang="en-GB" dirty="0"/>
              <a:t>Individual problems</a:t>
            </a:r>
          </a:p>
          <a:p>
            <a:r>
              <a:rPr lang="en-GB" dirty="0"/>
              <a:t>Social Problems</a:t>
            </a:r>
          </a:p>
          <a:p>
            <a:pPr lvl="1"/>
            <a:r>
              <a:rPr lang="en-GB" dirty="0"/>
              <a:t>Deal with underlying problems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23528" y="277813"/>
            <a:ext cx="8568952" cy="846931"/>
          </a:xfrm>
        </p:spPr>
        <p:txBody>
          <a:bodyPr/>
          <a:lstStyle/>
          <a:p>
            <a:r>
              <a:rPr lang="en-GB" sz="3800" dirty="0">
                <a:latin typeface="Arial" charset="0"/>
                <a:cs typeface="Arial" charset="0"/>
              </a:rPr>
              <a:t>What would effective regulation entail?</a:t>
            </a:r>
          </a:p>
        </p:txBody>
      </p:sp>
      <p:sp>
        <p:nvSpPr>
          <p:cNvPr id="222211" name="Rectangle 3"/>
          <p:cNvSpPr>
            <a:spLocks noGrp="1" noChangeArrowheads="1"/>
          </p:cNvSpPr>
          <p:nvPr>
            <p:ph type="body" idx="1"/>
          </p:nvPr>
        </p:nvSpPr>
        <p:spPr>
          <a:xfrm>
            <a:off x="468313" y="1341438"/>
            <a:ext cx="8229600" cy="4824412"/>
          </a:xfrm>
        </p:spPr>
        <p:txBody>
          <a:bodyPr/>
          <a:lstStyle/>
          <a:p>
            <a:pPr>
              <a:lnSpc>
                <a:spcPct val="80000"/>
              </a:lnSpc>
              <a:buFont typeface="Wingdings" pitchFamily="2" charset="2"/>
              <a:buNone/>
            </a:pPr>
            <a:r>
              <a:rPr lang="en-GB" sz="1700" b="1" dirty="0"/>
              <a:t>Controls over supplier</a:t>
            </a:r>
            <a:endParaRPr lang="en-GB" sz="1700" dirty="0"/>
          </a:p>
          <a:p>
            <a:pPr>
              <a:lnSpc>
                <a:spcPct val="80000"/>
              </a:lnSpc>
              <a:buFont typeface="Wingdings" pitchFamily="2" charset="2"/>
              <a:buNone/>
            </a:pPr>
            <a:r>
              <a:rPr lang="en-GB" sz="1700" dirty="0"/>
              <a:t>· Hours of opening</a:t>
            </a:r>
          </a:p>
          <a:p>
            <a:pPr>
              <a:lnSpc>
                <a:spcPct val="80000"/>
              </a:lnSpc>
              <a:buFont typeface="Wingdings" pitchFamily="2" charset="2"/>
              <a:buNone/>
            </a:pPr>
            <a:r>
              <a:rPr lang="en-GB" sz="1700" dirty="0"/>
              <a:t>· Location/appearance of outlet, number of outlets</a:t>
            </a:r>
          </a:p>
          <a:p>
            <a:pPr>
              <a:lnSpc>
                <a:spcPct val="80000"/>
              </a:lnSpc>
              <a:buFont typeface="Wingdings" pitchFamily="2" charset="2"/>
              <a:buNone/>
            </a:pPr>
            <a:r>
              <a:rPr lang="en-GB" sz="1700" dirty="0"/>
              <a:t>· Licensing/training of vendors/staff</a:t>
            </a:r>
          </a:p>
          <a:p>
            <a:pPr>
              <a:lnSpc>
                <a:spcPct val="80000"/>
              </a:lnSpc>
              <a:buFont typeface="Wingdings" pitchFamily="2" charset="2"/>
              <a:buNone/>
            </a:pPr>
            <a:r>
              <a:rPr lang="en-GB" sz="1700" dirty="0"/>
              <a:t>· Controls over marketing/advertising</a:t>
            </a:r>
            <a:endParaRPr lang="en-GB" sz="1700" b="1" dirty="0"/>
          </a:p>
          <a:p>
            <a:pPr>
              <a:lnSpc>
                <a:spcPct val="80000"/>
              </a:lnSpc>
              <a:buFont typeface="Wingdings" pitchFamily="2" charset="2"/>
              <a:buNone/>
            </a:pPr>
            <a:r>
              <a:rPr lang="en-GB" sz="1700" b="1" dirty="0"/>
              <a:t>Controls over purchaser</a:t>
            </a:r>
            <a:endParaRPr lang="en-GB" sz="1700" dirty="0"/>
          </a:p>
          <a:p>
            <a:pPr>
              <a:lnSpc>
                <a:spcPct val="80000"/>
              </a:lnSpc>
              <a:buFont typeface="Wingdings" pitchFamily="2" charset="2"/>
              <a:buNone/>
            </a:pPr>
            <a:r>
              <a:rPr lang="en-GB" sz="1700" dirty="0"/>
              <a:t>· Age controls (minimum age, ID / proof of age required for purchase)</a:t>
            </a:r>
          </a:p>
          <a:p>
            <a:pPr>
              <a:lnSpc>
                <a:spcPct val="80000"/>
              </a:lnSpc>
              <a:buFont typeface="Wingdings" pitchFamily="2" charset="2"/>
              <a:buNone/>
            </a:pPr>
            <a:r>
              <a:rPr lang="en-GB" sz="1700" dirty="0"/>
              <a:t>· Restriction of sale if purchaser is intoxicated</a:t>
            </a:r>
          </a:p>
          <a:p>
            <a:pPr>
              <a:lnSpc>
                <a:spcPct val="80000"/>
              </a:lnSpc>
              <a:buFont typeface="Wingdings" pitchFamily="2" charset="2"/>
              <a:buNone/>
            </a:pPr>
            <a:r>
              <a:rPr lang="en-GB" sz="1700" dirty="0"/>
              <a:t>· Volume rationing</a:t>
            </a:r>
          </a:p>
          <a:p>
            <a:pPr>
              <a:lnSpc>
                <a:spcPct val="80000"/>
              </a:lnSpc>
              <a:buFont typeface="Wingdings" pitchFamily="2" charset="2"/>
              <a:buNone/>
            </a:pPr>
            <a:r>
              <a:rPr lang="en-GB" sz="1700" dirty="0"/>
              <a:t>· Purchase tracking</a:t>
            </a:r>
          </a:p>
          <a:p>
            <a:pPr>
              <a:lnSpc>
                <a:spcPct val="80000"/>
              </a:lnSpc>
              <a:buFont typeface="Wingdings" pitchFamily="2" charset="2"/>
              <a:buNone/>
            </a:pPr>
            <a:r>
              <a:rPr lang="en-GB" sz="1700" dirty="0"/>
              <a:t>· Licensing of purchaser</a:t>
            </a:r>
          </a:p>
          <a:p>
            <a:pPr>
              <a:lnSpc>
                <a:spcPct val="80000"/>
              </a:lnSpc>
              <a:buFont typeface="Wingdings" pitchFamily="2" charset="2"/>
              <a:buNone/>
            </a:pPr>
            <a:r>
              <a:rPr lang="en-GB" sz="1700" dirty="0"/>
              <a:t>· Delay between order and pick up</a:t>
            </a:r>
          </a:p>
          <a:p>
            <a:pPr>
              <a:lnSpc>
                <a:spcPct val="80000"/>
              </a:lnSpc>
              <a:buFont typeface="Wingdings" pitchFamily="2" charset="2"/>
              <a:buNone/>
            </a:pPr>
            <a:r>
              <a:rPr lang="en-GB" sz="1700" dirty="0"/>
              <a:t>· Required membership of group or union for purchase</a:t>
            </a:r>
          </a:p>
          <a:p>
            <a:pPr>
              <a:lnSpc>
                <a:spcPct val="80000"/>
              </a:lnSpc>
              <a:buFont typeface="Wingdings" pitchFamily="2" charset="2"/>
              <a:buNone/>
            </a:pPr>
            <a:r>
              <a:rPr lang="en-GB" sz="1700" dirty="0"/>
              <a:t>· Consumption on licensed premises only</a:t>
            </a:r>
            <a:endParaRPr lang="en-GB" sz="1700" b="1" dirty="0"/>
          </a:p>
          <a:p>
            <a:pPr>
              <a:lnSpc>
                <a:spcPct val="80000"/>
              </a:lnSpc>
              <a:buFont typeface="Wingdings" pitchFamily="2" charset="2"/>
              <a:buNone/>
            </a:pPr>
            <a:r>
              <a:rPr lang="en-GB" sz="1700" b="1" dirty="0"/>
              <a:t>Controls over product</a:t>
            </a:r>
            <a:endParaRPr lang="en-GB" sz="1700" dirty="0"/>
          </a:p>
          <a:p>
            <a:pPr>
              <a:lnSpc>
                <a:spcPct val="80000"/>
              </a:lnSpc>
              <a:buFont typeface="Wingdings" pitchFamily="2" charset="2"/>
              <a:buNone/>
            </a:pPr>
            <a:r>
              <a:rPr lang="en-GB" sz="1700" dirty="0"/>
              <a:t>· Packaging (plain packaging, tamper proofing, health and safety warnings etc)</a:t>
            </a:r>
          </a:p>
          <a:p>
            <a:pPr>
              <a:lnSpc>
                <a:spcPct val="80000"/>
              </a:lnSpc>
              <a:buFont typeface="Wingdings" pitchFamily="2" charset="2"/>
              <a:buNone/>
            </a:pPr>
            <a:r>
              <a:rPr lang="en-GB" sz="1700" dirty="0"/>
              <a:t>· Preparation, dosage, quantity</a:t>
            </a:r>
          </a:p>
          <a:p>
            <a:pPr>
              <a:lnSpc>
                <a:spcPct val="80000"/>
              </a:lnSpc>
              <a:buFont typeface="Wingdings" pitchFamily="2" charset="2"/>
              <a:buNone/>
            </a:pPr>
            <a:r>
              <a:rPr lang="en-GB" sz="1700" dirty="0"/>
              <a:t>· Coded for individual licensed purchaser</a:t>
            </a:r>
          </a:p>
        </p:txBody>
      </p:sp>
      <p:sp>
        <p:nvSpPr>
          <p:cNvPr id="5" name="TextBox 4"/>
          <p:cNvSpPr txBox="1"/>
          <p:nvPr/>
        </p:nvSpPr>
        <p:spPr>
          <a:xfrm>
            <a:off x="1079612" y="6417332"/>
            <a:ext cx="4320480" cy="369332"/>
          </a:xfrm>
          <a:prstGeom prst="rect">
            <a:avLst/>
          </a:prstGeom>
          <a:noFill/>
        </p:spPr>
        <p:txBody>
          <a:bodyPr wrap="square" rtlCol="0">
            <a:spAutoFit/>
          </a:bodyPr>
          <a:lstStyle/>
          <a:p>
            <a:r>
              <a:rPr lang="en-GB" dirty="0">
                <a:cs typeface="Arial" charset="0"/>
              </a:rPr>
              <a:t>Figure 12 (Source TDPF 2009) </a:t>
            </a:r>
            <a:endParaRPr lang="en-GB"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500" fill="hold"/>
                                        <p:tgtEl>
                                          <p:spTgt spid="222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2211">
                                            <p:txEl>
                                              <p:pRg st="1" end="1"/>
                                            </p:txEl>
                                          </p:spTgt>
                                        </p:tgtEl>
                                        <p:attrNameLst>
                                          <p:attrName>style.visibility</p:attrName>
                                        </p:attrNameLst>
                                      </p:cBhvr>
                                      <p:to>
                                        <p:strVal val="visible"/>
                                      </p:to>
                                    </p:set>
                                    <p:anim calcmode="lin" valueType="num">
                                      <p:cBhvr additive="base">
                                        <p:cTn id="13" dur="500" fill="hold"/>
                                        <p:tgtEl>
                                          <p:spTgt spid="222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2211">
                                            <p:txEl>
                                              <p:pRg st="2" end="2"/>
                                            </p:txEl>
                                          </p:spTgt>
                                        </p:tgtEl>
                                        <p:attrNameLst>
                                          <p:attrName>style.visibility</p:attrName>
                                        </p:attrNameLst>
                                      </p:cBhvr>
                                      <p:to>
                                        <p:strVal val="visible"/>
                                      </p:to>
                                    </p:set>
                                    <p:anim calcmode="lin" valueType="num">
                                      <p:cBhvr additive="base">
                                        <p:cTn id="19" dur="500" fill="hold"/>
                                        <p:tgtEl>
                                          <p:spTgt spid="222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2211">
                                            <p:txEl>
                                              <p:pRg st="3" end="3"/>
                                            </p:txEl>
                                          </p:spTgt>
                                        </p:tgtEl>
                                        <p:attrNameLst>
                                          <p:attrName>style.visibility</p:attrName>
                                        </p:attrNameLst>
                                      </p:cBhvr>
                                      <p:to>
                                        <p:strVal val="visible"/>
                                      </p:to>
                                    </p:set>
                                    <p:anim calcmode="lin" valueType="num">
                                      <p:cBhvr additive="base">
                                        <p:cTn id="25" dur="500" fill="hold"/>
                                        <p:tgtEl>
                                          <p:spTgt spid="222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2211">
                                            <p:txEl>
                                              <p:pRg st="4" end="4"/>
                                            </p:txEl>
                                          </p:spTgt>
                                        </p:tgtEl>
                                        <p:attrNameLst>
                                          <p:attrName>style.visibility</p:attrName>
                                        </p:attrNameLst>
                                      </p:cBhvr>
                                      <p:to>
                                        <p:strVal val="visible"/>
                                      </p:to>
                                    </p:set>
                                    <p:anim calcmode="lin" valueType="num">
                                      <p:cBhvr additive="base">
                                        <p:cTn id="31" dur="500" fill="hold"/>
                                        <p:tgtEl>
                                          <p:spTgt spid="222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2211">
                                            <p:txEl>
                                              <p:pRg st="5" end="5"/>
                                            </p:txEl>
                                          </p:spTgt>
                                        </p:tgtEl>
                                        <p:attrNameLst>
                                          <p:attrName>style.visibility</p:attrName>
                                        </p:attrNameLst>
                                      </p:cBhvr>
                                      <p:to>
                                        <p:strVal val="visible"/>
                                      </p:to>
                                    </p:set>
                                    <p:anim calcmode="lin" valueType="num">
                                      <p:cBhvr additive="base">
                                        <p:cTn id="37" dur="500" fill="hold"/>
                                        <p:tgtEl>
                                          <p:spTgt spid="2222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22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2211">
                                            <p:txEl>
                                              <p:pRg st="6" end="6"/>
                                            </p:txEl>
                                          </p:spTgt>
                                        </p:tgtEl>
                                        <p:attrNameLst>
                                          <p:attrName>style.visibility</p:attrName>
                                        </p:attrNameLst>
                                      </p:cBhvr>
                                      <p:to>
                                        <p:strVal val="visible"/>
                                      </p:to>
                                    </p:set>
                                    <p:anim calcmode="lin" valueType="num">
                                      <p:cBhvr additive="base">
                                        <p:cTn id="43" dur="500" fill="hold"/>
                                        <p:tgtEl>
                                          <p:spTgt spid="2222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22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2211">
                                            <p:txEl>
                                              <p:pRg st="7" end="7"/>
                                            </p:txEl>
                                          </p:spTgt>
                                        </p:tgtEl>
                                        <p:attrNameLst>
                                          <p:attrName>style.visibility</p:attrName>
                                        </p:attrNameLst>
                                      </p:cBhvr>
                                      <p:to>
                                        <p:strVal val="visible"/>
                                      </p:to>
                                    </p:set>
                                    <p:anim calcmode="lin" valueType="num">
                                      <p:cBhvr additive="base">
                                        <p:cTn id="49" dur="500" fill="hold"/>
                                        <p:tgtEl>
                                          <p:spTgt spid="2222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22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2211">
                                            <p:txEl>
                                              <p:pRg st="8" end="8"/>
                                            </p:txEl>
                                          </p:spTgt>
                                        </p:tgtEl>
                                        <p:attrNameLst>
                                          <p:attrName>style.visibility</p:attrName>
                                        </p:attrNameLst>
                                      </p:cBhvr>
                                      <p:to>
                                        <p:strVal val="visible"/>
                                      </p:to>
                                    </p:set>
                                    <p:anim calcmode="lin" valueType="num">
                                      <p:cBhvr additive="base">
                                        <p:cTn id="55" dur="500" fill="hold"/>
                                        <p:tgtEl>
                                          <p:spTgt spid="22221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22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2211">
                                            <p:txEl>
                                              <p:pRg st="9" end="9"/>
                                            </p:txEl>
                                          </p:spTgt>
                                        </p:tgtEl>
                                        <p:attrNameLst>
                                          <p:attrName>style.visibility</p:attrName>
                                        </p:attrNameLst>
                                      </p:cBhvr>
                                      <p:to>
                                        <p:strVal val="visible"/>
                                      </p:to>
                                    </p:set>
                                    <p:anim calcmode="lin" valueType="num">
                                      <p:cBhvr additive="base">
                                        <p:cTn id="61" dur="500" fill="hold"/>
                                        <p:tgtEl>
                                          <p:spTgt spid="22221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22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2211">
                                            <p:txEl>
                                              <p:pRg st="10" end="10"/>
                                            </p:txEl>
                                          </p:spTgt>
                                        </p:tgtEl>
                                        <p:attrNameLst>
                                          <p:attrName>style.visibility</p:attrName>
                                        </p:attrNameLst>
                                      </p:cBhvr>
                                      <p:to>
                                        <p:strVal val="visible"/>
                                      </p:to>
                                    </p:set>
                                    <p:anim calcmode="lin" valueType="num">
                                      <p:cBhvr additive="base">
                                        <p:cTn id="67" dur="500" fill="hold"/>
                                        <p:tgtEl>
                                          <p:spTgt spid="22221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22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2211">
                                            <p:txEl>
                                              <p:pRg st="11" end="11"/>
                                            </p:txEl>
                                          </p:spTgt>
                                        </p:tgtEl>
                                        <p:attrNameLst>
                                          <p:attrName>style.visibility</p:attrName>
                                        </p:attrNameLst>
                                      </p:cBhvr>
                                      <p:to>
                                        <p:strVal val="visible"/>
                                      </p:to>
                                    </p:set>
                                    <p:anim calcmode="lin" valueType="num">
                                      <p:cBhvr additive="base">
                                        <p:cTn id="73" dur="500" fill="hold"/>
                                        <p:tgtEl>
                                          <p:spTgt spid="222211">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222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2211">
                                            <p:txEl>
                                              <p:pRg st="12" end="12"/>
                                            </p:txEl>
                                          </p:spTgt>
                                        </p:tgtEl>
                                        <p:attrNameLst>
                                          <p:attrName>style.visibility</p:attrName>
                                        </p:attrNameLst>
                                      </p:cBhvr>
                                      <p:to>
                                        <p:strVal val="visible"/>
                                      </p:to>
                                    </p:set>
                                    <p:anim calcmode="lin" valueType="num">
                                      <p:cBhvr additive="base">
                                        <p:cTn id="79" dur="500" fill="hold"/>
                                        <p:tgtEl>
                                          <p:spTgt spid="222211">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22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2211">
                                            <p:txEl>
                                              <p:pRg st="13" end="13"/>
                                            </p:txEl>
                                          </p:spTgt>
                                        </p:tgtEl>
                                        <p:attrNameLst>
                                          <p:attrName>style.visibility</p:attrName>
                                        </p:attrNameLst>
                                      </p:cBhvr>
                                      <p:to>
                                        <p:strVal val="visible"/>
                                      </p:to>
                                    </p:set>
                                    <p:anim calcmode="lin" valueType="num">
                                      <p:cBhvr additive="base">
                                        <p:cTn id="85" dur="500" fill="hold"/>
                                        <p:tgtEl>
                                          <p:spTgt spid="222211">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22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2211">
                                            <p:txEl>
                                              <p:pRg st="14" end="14"/>
                                            </p:txEl>
                                          </p:spTgt>
                                        </p:tgtEl>
                                        <p:attrNameLst>
                                          <p:attrName>style.visibility</p:attrName>
                                        </p:attrNameLst>
                                      </p:cBhvr>
                                      <p:to>
                                        <p:strVal val="visible"/>
                                      </p:to>
                                    </p:set>
                                    <p:anim calcmode="lin" valueType="num">
                                      <p:cBhvr additive="base">
                                        <p:cTn id="91" dur="500" fill="hold"/>
                                        <p:tgtEl>
                                          <p:spTgt spid="222211">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222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2211">
                                            <p:txEl>
                                              <p:pRg st="15" end="15"/>
                                            </p:txEl>
                                          </p:spTgt>
                                        </p:tgtEl>
                                        <p:attrNameLst>
                                          <p:attrName>style.visibility</p:attrName>
                                        </p:attrNameLst>
                                      </p:cBhvr>
                                      <p:to>
                                        <p:strVal val="visible"/>
                                      </p:to>
                                    </p:set>
                                    <p:anim calcmode="lin" valueType="num">
                                      <p:cBhvr additive="base">
                                        <p:cTn id="97" dur="500" fill="hold"/>
                                        <p:tgtEl>
                                          <p:spTgt spid="222211">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22211">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2211">
                                            <p:txEl>
                                              <p:pRg st="16" end="16"/>
                                            </p:txEl>
                                          </p:spTgt>
                                        </p:tgtEl>
                                        <p:attrNameLst>
                                          <p:attrName>style.visibility</p:attrName>
                                        </p:attrNameLst>
                                      </p:cBhvr>
                                      <p:to>
                                        <p:strVal val="visible"/>
                                      </p:to>
                                    </p:set>
                                    <p:anim calcmode="lin" valueType="num">
                                      <p:cBhvr additive="base">
                                        <p:cTn id="103" dur="500" fill="hold"/>
                                        <p:tgtEl>
                                          <p:spTgt spid="222211">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22211">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2211">
                                            <p:txEl>
                                              <p:pRg st="17" end="17"/>
                                            </p:txEl>
                                          </p:spTgt>
                                        </p:tgtEl>
                                        <p:attrNameLst>
                                          <p:attrName>style.visibility</p:attrName>
                                        </p:attrNameLst>
                                      </p:cBhvr>
                                      <p:to>
                                        <p:strVal val="visible"/>
                                      </p:to>
                                    </p:set>
                                    <p:anim calcmode="lin" valueType="num">
                                      <p:cBhvr additive="base">
                                        <p:cTn id="109" dur="500" fill="hold"/>
                                        <p:tgtEl>
                                          <p:spTgt spid="222211">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22211">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Conclusion</a:t>
            </a:r>
          </a:p>
        </p:txBody>
      </p:sp>
      <p:sp>
        <p:nvSpPr>
          <p:cNvPr id="3" name="Content Placeholder 2"/>
          <p:cNvSpPr>
            <a:spLocks noGrp="1"/>
          </p:cNvSpPr>
          <p:nvPr>
            <p:ph idx="1"/>
          </p:nvPr>
        </p:nvSpPr>
        <p:spPr/>
        <p:txBody>
          <a:bodyPr/>
          <a:lstStyle/>
          <a:p>
            <a:r>
              <a:rPr lang="en-GB" dirty="0"/>
              <a:t>The War on Drugs provides clear evidence of how a criminal justice approach to a social problem can generate a considerable amount of harm</a:t>
            </a:r>
          </a:p>
          <a:p>
            <a:r>
              <a:rPr lang="en-GB" dirty="0"/>
              <a:t>This harm is disproportionally directed at the most socially deprived and excluded communities</a:t>
            </a:r>
          </a:p>
          <a:p>
            <a:r>
              <a:rPr lang="en-GB" dirty="0"/>
              <a:t>Criminal Justice responses tend to social exclusion </a:t>
            </a:r>
          </a:p>
          <a:p>
            <a:r>
              <a:rPr lang="en-GB" dirty="0"/>
              <a:t>Further work is required to explore the negative impact of criminal justice interventions in other areas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ctr"/>
            <a:r>
              <a:rPr lang="en-GB" dirty="0"/>
              <a:t>Bibliography</a:t>
            </a:r>
          </a:p>
        </p:txBody>
      </p:sp>
      <p:sp>
        <p:nvSpPr>
          <p:cNvPr id="3" name="Content Placeholder 2"/>
          <p:cNvSpPr>
            <a:spLocks noGrp="1"/>
          </p:cNvSpPr>
          <p:nvPr>
            <p:ph idx="1"/>
          </p:nvPr>
        </p:nvSpPr>
        <p:spPr>
          <a:xfrm>
            <a:off x="179512" y="980728"/>
            <a:ext cx="8507288" cy="5145441"/>
          </a:xfrm>
        </p:spPr>
        <p:txBody>
          <a:bodyPr>
            <a:normAutofit/>
          </a:bodyPr>
          <a:lstStyle/>
          <a:p>
            <a:pPr>
              <a:lnSpc>
                <a:spcPct val="80000"/>
              </a:lnSpc>
            </a:pPr>
            <a:r>
              <a:rPr lang="en-GB" sz="1600" dirty="0">
                <a:solidFill>
                  <a:srgbClr val="000000"/>
                </a:solidFill>
                <a:latin typeface="Arial" pitchFamily="34" charset="0"/>
                <a:cs typeface="Arial" pitchFamily="34" charset="0"/>
              </a:rPr>
              <a:t>Box, S. (1983) </a:t>
            </a:r>
            <a:r>
              <a:rPr lang="en-GB" sz="1600" i="1" dirty="0">
                <a:solidFill>
                  <a:srgbClr val="000000"/>
                </a:solidFill>
                <a:latin typeface="Arial" pitchFamily="34" charset="0"/>
                <a:cs typeface="Arial" pitchFamily="34" charset="0"/>
              </a:rPr>
              <a:t>Power, crime, and mystification, </a:t>
            </a:r>
            <a:r>
              <a:rPr lang="en-GB" sz="1600" dirty="0">
                <a:solidFill>
                  <a:srgbClr val="000000"/>
                </a:solidFill>
                <a:latin typeface="Arial" pitchFamily="34" charset="0"/>
                <a:cs typeface="Arial" pitchFamily="34" charset="0"/>
              </a:rPr>
              <a:t>London </a:t>
            </a:r>
            <a:r>
              <a:rPr lang="en-GB" sz="1600" dirty="0" err="1">
                <a:solidFill>
                  <a:srgbClr val="000000"/>
                </a:solidFill>
                <a:latin typeface="Arial" pitchFamily="34" charset="0"/>
                <a:cs typeface="Arial" pitchFamily="34" charset="0"/>
              </a:rPr>
              <a:t>Routledge</a:t>
            </a:r>
            <a:endParaRPr lang="en-GB" sz="1600" dirty="0">
              <a:solidFill>
                <a:srgbClr val="000000"/>
              </a:solidFill>
              <a:latin typeface="Arial" pitchFamily="34" charset="0"/>
              <a:cs typeface="Arial" pitchFamily="34" charset="0"/>
            </a:endParaRPr>
          </a:p>
          <a:p>
            <a:r>
              <a:rPr lang="en-US" sz="1600" dirty="0">
                <a:solidFill>
                  <a:srgbClr val="000000"/>
                </a:solidFill>
                <a:latin typeface="Arial" pitchFamily="34" charset="0"/>
                <a:cs typeface="Arial" pitchFamily="34" charset="0"/>
              </a:rPr>
              <a:t>Davies, M., </a:t>
            </a:r>
            <a:r>
              <a:rPr lang="en-US" sz="1600" dirty="0" err="1">
                <a:solidFill>
                  <a:srgbClr val="000000"/>
                </a:solidFill>
                <a:latin typeface="Arial" pitchFamily="34" charset="0"/>
                <a:cs typeface="Arial" pitchFamily="34" charset="0"/>
              </a:rPr>
              <a:t>Croall</a:t>
            </a:r>
            <a:r>
              <a:rPr lang="en-US" sz="1600" dirty="0">
                <a:solidFill>
                  <a:srgbClr val="000000"/>
                </a:solidFill>
                <a:latin typeface="Arial" pitchFamily="34" charset="0"/>
                <a:cs typeface="Arial" pitchFamily="34" charset="0"/>
              </a:rPr>
              <a:t>, H. &amp; </a:t>
            </a:r>
            <a:r>
              <a:rPr lang="en-US" sz="1600" dirty="0" err="1">
                <a:solidFill>
                  <a:srgbClr val="000000"/>
                </a:solidFill>
                <a:latin typeface="Arial" pitchFamily="34" charset="0"/>
                <a:cs typeface="Arial" pitchFamily="34" charset="0"/>
              </a:rPr>
              <a:t>Tyrer</a:t>
            </a:r>
            <a:r>
              <a:rPr lang="en-US" sz="1600" dirty="0">
                <a:solidFill>
                  <a:srgbClr val="000000"/>
                </a:solidFill>
                <a:latin typeface="Arial" pitchFamily="34" charset="0"/>
                <a:cs typeface="Arial" pitchFamily="34" charset="0"/>
              </a:rPr>
              <a:t>, J. (2010) </a:t>
            </a:r>
            <a:r>
              <a:rPr lang="en-US" sz="1600" i="1" dirty="0">
                <a:solidFill>
                  <a:srgbClr val="000000"/>
                </a:solidFill>
                <a:latin typeface="Arial" pitchFamily="34" charset="0"/>
                <a:cs typeface="Arial" pitchFamily="34" charset="0"/>
              </a:rPr>
              <a:t>Criminal Justice (4</a:t>
            </a:r>
            <a:r>
              <a:rPr lang="en-US" sz="1600" i="1" baseline="30000" dirty="0">
                <a:solidFill>
                  <a:srgbClr val="000000"/>
                </a:solidFill>
                <a:latin typeface="Arial" pitchFamily="34" charset="0"/>
                <a:cs typeface="Arial" pitchFamily="34" charset="0"/>
              </a:rPr>
              <a:t>th</a:t>
            </a:r>
            <a:r>
              <a:rPr lang="en-US" sz="1600" i="1" dirty="0">
                <a:solidFill>
                  <a:srgbClr val="000000"/>
                </a:solidFill>
                <a:latin typeface="Arial" pitchFamily="34" charset="0"/>
                <a:cs typeface="Arial" pitchFamily="34" charset="0"/>
              </a:rPr>
              <a:t> Edition), </a:t>
            </a:r>
            <a:r>
              <a:rPr lang="en-US" sz="1600" dirty="0">
                <a:solidFill>
                  <a:srgbClr val="000000"/>
                </a:solidFill>
                <a:latin typeface="Arial" pitchFamily="34" charset="0"/>
                <a:cs typeface="Arial" pitchFamily="34" charset="0"/>
              </a:rPr>
              <a:t>Harlow, Pearson</a:t>
            </a:r>
          </a:p>
          <a:p>
            <a:r>
              <a:rPr lang="en-GB" sz="1600" dirty="0">
                <a:latin typeface="Arial" pitchFamily="34" charset="0"/>
                <a:cs typeface="Arial" pitchFamily="34" charset="0"/>
              </a:rPr>
              <a:t>Dills, </a:t>
            </a:r>
            <a:r>
              <a:rPr lang="en-GB" sz="1600" dirty="0" err="1">
                <a:latin typeface="Arial" pitchFamily="34" charset="0"/>
                <a:cs typeface="Arial" pitchFamily="34" charset="0"/>
              </a:rPr>
              <a:t>Miron</a:t>
            </a:r>
            <a:r>
              <a:rPr lang="en-GB" sz="1600" dirty="0">
                <a:latin typeface="Arial" pitchFamily="34" charset="0"/>
                <a:cs typeface="Arial" pitchFamily="34" charset="0"/>
              </a:rPr>
              <a:t>, Summers (2008) “What do economists know about crime” </a:t>
            </a:r>
            <a:r>
              <a:rPr lang="en-GB" sz="1600" i="1" dirty="0">
                <a:latin typeface="Arial" pitchFamily="34" charset="0"/>
                <a:cs typeface="Arial" pitchFamily="34" charset="0"/>
              </a:rPr>
              <a:t>NBER Working Paper Series </a:t>
            </a:r>
            <a:r>
              <a:rPr lang="en-GB" sz="1600" dirty="0">
                <a:latin typeface="Arial" pitchFamily="34" charset="0"/>
                <a:cs typeface="Arial" pitchFamily="34" charset="0"/>
              </a:rPr>
              <a:t>No:13759 </a:t>
            </a:r>
          </a:p>
          <a:p>
            <a:r>
              <a:rPr lang="en-GB" sz="1600" dirty="0">
                <a:solidFill>
                  <a:srgbClr val="000000"/>
                </a:solidFill>
                <a:latin typeface="Arial" pitchFamily="34" charset="0"/>
                <a:cs typeface="Arial" pitchFamily="34" charset="0"/>
              </a:rPr>
              <a:t>Hunter, G. &amp; May, T &amp; the Drug Strategy Directorate,  </a:t>
            </a:r>
            <a:r>
              <a:rPr lang="en-GB" sz="1600" i="1" dirty="0">
                <a:solidFill>
                  <a:srgbClr val="000000"/>
                </a:solidFill>
                <a:latin typeface="Arial" pitchFamily="34" charset="0"/>
                <a:cs typeface="Arial" pitchFamily="34" charset="0"/>
              </a:rPr>
              <a:t>Solutions and Strategies:  drug problems and street sex markets, </a:t>
            </a:r>
            <a:r>
              <a:rPr lang="en-GB" sz="1600" dirty="0">
                <a:solidFill>
                  <a:srgbClr val="000000"/>
                </a:solidFill>
                <a:latin typeface="Arial" pitchFamily="34" charset="0"/>
                <a:cs typeface="Arial" pitchFamily="34" charset="0"/>
              </a:rPr>
              <a:t> London, Home Office</a:t>
            </a:r>
          </a:p>
          <a:p>
            <a:r>
              <a:rPr lang="en-GB" sz="1600" dirty="0">
                <a:solidFill>
                  <a:srgbClr val="000000"/>
                </a:solidFill>
                <a:latin typeface="Arial" pitchFamily="34" charset="0"/>
                <a:cs typeface="Arial" pitchFamily="34" charset="0"/>
              </a:rPr>
              <a:t>Jay, M. (2000) </a:t>
            </a:r>
            <a:r>
              <a:rPr lang="en-GB" sz="1600" i="1" dirty="0">
                <a:solidFill>
                  <a:srgbClr val="000000"/>
                </a:solidFill>
                <a:latin typeface="Arial" pitchFamily="34" charset="0"/>
                <a:cs typeface="Arial" pitchFamily="34" charset="0"/>
              </a:rPr>
              <a:t>Emperors of Dreams: Drugs in the Nineteenth Century, </a:t>
            </a:r>
            <a:r>
              <a:rPr lang="en-GB" sz="1600" dirty="0" err="1">
                <a:solidFill>
                  <a:srgbClr val="000000"/>
                </a:solidFill>
                <a:latin typeface="Arial" pitchFamily="34" charset="0"/>
                <a:cs typeface="Arial" pitchFamily="34" charset="0"/>
              </a:rPr>
              <a:t>Sawtry</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Dedalus</a:t>
            </a:r>
            <a:endParaRPr lang="en-GB" sz="1600" dirty="0">
              <a:solidFill>
                <a:srgbClr val="000000"/>
              </a:solidFill>
              <a:latin typeface="Arial" pitchFamily="34" charset="0"/>
              <a:cs typeface="Arial" pitchFamily="34" charset="0"/>
            </a:endParaRPr>
          </a:p>
          <a:p>
            <a:r>
              <a:rPr lang="en-GB" sz="1600" dirty="0">
                <a:solidFill>
                  <a:srgbClr val="000000"/>
                </a:solidFill>
                <a:latin typeface="Arial" pitchFamily="34" charset="0"/>
                <a:cs typeface="Arial" pitchFamily="34" charset="0"/>
              </a:rPr>
              <a:t>Jones, S., Miller-Mack, E &amp; Ahrens, L. (2005) </a:t>
            </a:r>
            <a:r>
              <a:rPr lang="en-GB" sz="1600" i="1" dirty="0">
                <a:solidFill>
                  <a:srgbClr val="000000"/>
                </a:solidFill>
                <a:latin typeface="Arial" pitchFamily="34" charset="0"/>
                <a:cs typeface="Arial" pitchFamily="34" charset="0"/>
              </a:rPr>
              <a:t>prisoners of the War on Drugs, </a:t>
            </a:r>
            <a:r>
              <a:rPr lang="en-GB" sz="1600" dirty="0">
                <a:solidFill>
                  <a:srgbClr val="000000"/>
                </a:solidFill>
                <a:latin typeface="Arial" pitchFamily="34" charset="0"/>
                <a:cs typeface="Arial" pitchFamily="34" charset="0"/>
              </a:rPr>
              <a:t>Northampton, Ma, The Real cost of Prisons Project</a:t>
            </a:r>
          </a:p>
          <a:p>
            <a:r>
              <a:rPr lang="en-GB" sz="1600" dirty="0">
                <a:latin typeface="Arial" pitchFamily="34" charset="0"/>
                <a:cs typeface="Arial" pitchFamily="34" charset="0"/>
              </a:rPr>
              <a:t>SU Drugs Project (2003) </a:t>
            </a:r>
            <a:r>
              <a:rPr lang="en-GB" sz="1600" i="1" dirty="0">
                <a:latin typeface="Arial" pitchFamily="34" charset="0"/>
                <a:cs typeface="Arial" pitchFamily="34" charset="0"/>
              </a:rPr>
              <a:t>Phase 1 Report: Understanding the Issues</a:t>
            </a:r>
            <a:r>
              <a:rPr lang="en-GB" sz="1600" dirty="0">
                <a:latin typeface="Arial" pitchFamily="34" charset="0"/>
                <a:cs typeface="Arial" pitchFamily="34" charset="0"/>
              </a:rPr>
              <a:t> Leaked to Guardian and available at: </a:t>
            </a:r>
            <a:r>
              <a:rPr lang="en-GB" sz="1600" u="sng" dirty="0">
                <a:latin typeface="Arial" pitchFamily="34" charset="0"/>
                <a:cs typeface="Arial" pitchFamily="34" charset="0"/>
                <a:hlinkClick r:id="rId3"/>
              </a:rPr>
              <a:t>http://image.guardian.co.uk/sys-files/Guardian/documents/2005/07/05/Report.pdf</a:t>
            </a:r>
            <a:r>
              <a:rPr lang="en-US" sz="1600" dirty="0">
                <a:latin typeface="Arial" pitchFamily="34" charset="0"/>
                <a:cs typeface="Arial" pitchFamily="34" charset="0"/>
              </a:rPr>
              <a:t> </a:t>
            </a:r>
            <a:r>
              <a:rPr lang="en-GB" sz="1600" dirty="0">
                <a:latin typeface="Arial" pitchFamily="34" charset="0"/>
                <a:cs typeface="Arial" pitchFamily="34" charset="0"/>
              </a:rPr>
              <a:t>(accessed 16 Jan. 2011)</a:t>
            </a:r>
          </a:p>
          <a:p>
            <a:r>
              <a:rPr lang="en-GB" sz="1600" dirty="0">
                <a:latin typeface="Arial" pitchFamily="34" charset="0"/>
                <a:cs typeface="Arial" pitchFamily="34" charset="0"/>
              </a:rPr>
              <a:t>Transform (2009) </a:t>
            </a:r>
            <a:r>
              <a:rPr lang="en-GB" sz="1600" i="1" dirty="0">
                <a:latin typeface="Arial" pitchFamily="34" charset="0"/>
                <a:cs typeface="Arial" pitchFamily="34" charset="0"/>
              </a:rPr>
              <a:t>After the War on Drugs: Blueprint for Regulation</a:t>
            </a:r>
            <a:r>
              <a:rPr lang="en-GB" sz="1600" dirty="0">
                <a:latin typeface="Arial" pitchFamily="34" charset="0"/>
                <a:cs typeface="Arial" pitchFamily="34" charset="0"/>
              </a:rPr>
              <a:t>, Bristol, Transform Drug Policy Foundation </a:t>
            </a:r>
          </a:p>
          <a:p>
            <a:r>
              <a:rPr lang="en-GB" sz="1600" dirty="0">
                <a:latin typeface="Arial" pitchFamily="34" charset="0"/>
                <a:cs typeface="Arial" pitchFamily="34" charset="0"/>
              </a:rPr>
              <a:t>Wilson, L. &amp; Stevens, A. (2008) </a:t>
            </a:r>
            <a:r>
              <a:rPr lang="en-GB" sz="1600" i="1" dirty="0">
                <a:latin typeface="Arial" pitchFamily="34" charset="0"/>
                <a:cs typeface="Arial" pitchFamily="34" charset="0"/>
              </a:rPr>
              <a:t>Understanding Drug Markets and How to Influence Them, </a:t>
            </a:r>
            <a:r>
              <a:rPr lang="en-GB" sz="1600" dirty="0">
                <a:latin typeface="Arial" pitchFamily="34" charset="0"/>
                <a:cs typeface="Arial" pitchFamily="34" charset="0"/>
              </a:rPr>
              <a:t> Oxford, Beckley Foundation</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orak.co.uk/wp-content/uploads/heroin.gif"/>
          <p:cNvPicPr>
            <a:picLocks noChangeAspect="1" noChangeArrowheads="1"/>
          </p:cNvPicPr>
          <p:nvPr/>
        </p:nvPicPr>
        <p:blipFill>
          <a:blip r:embed="rId3" cstate="print"/>
          <a:srcRect/>
          <a:stretch>
            <a:fillRect/>
          </a:stretch>
        </p:blipFill>
        <p:spPr bwMode="auto">
          <a:xfrm>
            <a:off x="2483768" y="332656"/>
            <a:ext cx="3973343" cy="6192688"/>
          </a:xfrm>
          <a:prstGeom prst="rect">
            <a:avLst/>
          </a:prstGeom>
          <a:noFill/>
        </p:spPr>
      </p:pic>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8546" name="Picture 2" descr="http://t3.gstatic.com/images?q=tbn:ANd9GcS2t9TyhLgoyanNYu8ca8Lmek69N5DN81GKbsI-8uZSzL9eaFCDsA"/>
          <p:cNvPicPr>
            <a:picLocks noChangeAspect="1" noChangeArrowheads="1"/>
          </p:cNvPicPr>
          <p:nvPr/>
        </p:nvPicPr>
        <p:blipFill>
          <a:blip r:embed="rId3" cstate="print"/>
          <a:srcRect/>
          <a:stretch>
            <a:fillRect/>
          </a:stretch>
        </p:blipFill>
        <p:spPr bwMode="auto">
          <a:xfrm>
            <a:off x="2051720" y="26468"/>
            <a:ext cx="4320480" cy="6831532"/>
          </a:xfrm>
          <a:prstGeom prst="rect">
            <a:avLst/>
          </a:prstGeom>
          <a:noFill/>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zmescience.com/wp-content/uploads/2009/07/vapo-opium.jpg"/>
          <p:cNvPicPr>
            <a:picLocks noChangeAspect="1" noChangeArrowheads="1"/>
          </p:cNvPicPr>
          <p:nvPr/>
        </p:nvPicPr>
        <p:blipFill>
          <a:blip r:embed="rId3" cstate="print"/>
          <a:srcRect/>
          <a:stretch>
            <a:fillRect/>
          </a:stretch>
        </p:blipFill>
        <p:spPr bwMode="auto">
          <a:xfrm>
            <a:off x="1331640" y="0"/>
            <a:ext cx="6184091" cy="6858000"/>
          </a:xfrm>
          <a:prstGeom prst="rect">
            <a:avLst/>
          </a:prstGeom>
          <a:noFill/>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0594" name="Picture 2" descr="http://antiquecannabisbook.com/chap1/Cannabis-Powder-B.jpg"/>
          <p:cNvPicPr>
            <a:picLocks noChangeAspect="1" noChangeArrowheads="1"/>
          </p:cNvPicPr>
          <p:nvPr/>
        </p:nvPicPr>
        <p:blipFill>
          <a:blip r:embed="rId3" cstate="print"/>
          <a:srcRect/>
          <a:stretch>
            <a:fillRect/>
          </a:stretch>
        </p:blipFill>
        <p:spPr bwMode="auto">
          <a:xfrm>
            <a:off x="2699792" y="620688"/>
            <a:ext cx="4029075" cy="5791201"/>
          </a:xfrm>
          <a:prstGeom prst="rect">
            <a:avLst/>
          </a:prstGeom>
          <a:noFill/>
        </p:spPr>
      </p:pic>
    </p:spTree>
  </p:cSld>
  <p:clrMapOvr>
    <a:masterClrMapping/>
  </p:clrMapOvr>
  <p:transition spd="med">
    <p:wipe dir="r"/>
  </p:transition>
</p:sld>
</file>

<file path=ppt/theme/theme1.xml><?xml version="1.0" encoding="utf-8"?>
<a:theme xmlns:a="http://schemas.openxmlformats.org/drawingml/2006/main" name="UWE Better Together Title">
  <a:themeElements>
    <a:clrScheme name="UWE Better Together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WE Better Together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WE Better Together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WE Better Together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WE Better Together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WE Better Together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WE Better Together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WE Better Together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WE Better Together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WE Better Together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WE Better Together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WE Better Together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WE Better Together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WE Better Together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WE Better Together Fade">
  <a:themeElements>
    <a:clrScheme name="UWE Better Together Fa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WE Better Together F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WE Better Together Fa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WE Better Together Fa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WE Better Together Fa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WE Better Together Fa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WE Better Together Fa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WE Better Together Fa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WE Better Together Fa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WE Better Together Fa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WE Better Together Fa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WE Better Together Fa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WE Better Together Fa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WE Better Together Fa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6D4CCBEA15444DA8D2EEC975615D5D" ma:contentTypeVersion="12" ma:contentTypeDescription="Create a new document." ma:contentTypeScope="" ma:versionID="c0fda65fa732fe0524ed047c9c3309c6">
  <xsd:schema xmlns:xsd="http://www.w3.org/2001/XMLSchema" xmlns:xs="http://www.w3.org/2001/XMLSchema" xmlns:p="http://schemas.microsoft.com/office/2006/metadata/properties" xmlns:ns3="d3736444-8fca-4c11-8dc8-8865c49873b8" xmlns:ns4="ca7f06e8-4059-4c8a-b971-bd0f6d05e0de" targetNamespace="http://schemas.microsoft.com/office/2006/metadata/properties" ma:root="true" ma:fieldsID="6e487ba4dfdda248f02c469938358cb6" ns3:_="" ns4:_="">
    <xsd:import namespace="d3736444-8fca-4c11-8dc8-8865c49873b8"/>
    <xsd:import namespace="ca7f06e8-4059-4c8a-b971-bd0f6d05e0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36444-8fca-4c11-8dc8-8865c4987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7f06e8-4059-4c8a-b971-bd0f6d05e0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36F133-52C1-40A9-86E5-490DBF39613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a7f06e8-4059-4c8a-b971-bd0f6d05e0de"/>
    <ds:schemaRef ds:uri="d3736444-8fca-4c11-8dc8-8865c49873b8"/>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266F7E5-CACC-4D6D-B052-2ED3E2739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36444-8fca-4c11-8dc8-8865c49873b8"/>
    <ds:schemaRef ds:uri="ca7f06e8-4059-4c8a-b971-bd0f6d05e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783ED0-BBD4-4016-BF63-24AAD23AD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7714</TotalTime>
  <Words>1655</Words>
  <Application>Microsoft Office PowerPoint</Application>
  <PresentationFormat>On-screen Show (4:3)</PresentationFormat>
  <Paragraphs>292</Paragraphs>
  <Slides>53</Slides>
  <Notes>53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Tahoma</vt:lpstr>
      <vt:lpstr>Wingdings</vt:lpstr>
      <vt:lpstr>UWE Better Together Title</vt:lpstr>
      <vt:lpstr>UWE Better Together Fade</vt:lpstr>
      <vt:lpstr>PowerPoint Presentation</vt:lpstr>
      <vt:lpstr>Some theory</vt:lpstr>
      <vt:lpstr>Drugs:  A story of going from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War on Drugs</vt:lpstr>
      <vt:lpstr>The War on Drugs</vt:lpstr>
      <vt:lpstr>CJS Goals</vt:lpstr>
      <vt:lpstr>Is it working?</vt:lpstr>
      <vt:lpstr>UK Illicit Drug Consumers</vt:lpstr>
      <vt:lpstr>But drugs are harmful                               … they kill </vt:lpstr>
      <vt:lpstr>Drug Harms</vt:lpstr>
      <vt:lpstr>Policy Harms</vt:lpstr>
      <vt:lpstr>PowerPoint Presentation</vt:lpstr>
      <vt:lpstr>What is your poison - Ethanol or Ecstasy? </vt:lpstr>
      <vt:lpstr>PowerPoint Presentation</vt:lpstr>
      <vt:lpstr>Ecstasy –v–  Equasy</vt:lpstr>
      <vt:lpstr>Generating harms</vt:lpstr>
      <vt:lpstr>A profitable business</vt:lpstr>
      <vt:lpstr>Generating harms</vt:lpstr>
      <vt:lpstr>Race &amp; the War on Drugs</vt:lpstr>
      <vt:lpstr>Generating harms</vt:lpstr>
      <vt:lpstr>Crime as fundraising for drugs </vt:lpstr>
      <vt:lpstr>Drug Motivated Offences</vt:lpstr>
      <vt:lpstr>Generating harms</vt:lpstr>
      <vt:lpstr>Drug Costs (Source: SU Drugs Project 2003:12) </vt:lpstr>
      <vt:lpstr>Generating harms</vt:lpstr>
      <vt:lpstr>PowerPoint Presentation</vt:lpstr>
      <vt:lpstr>Generating harms</vt:lpstr>
      <vt:lpstr>Violence </vt:lpstr>
      <vt:lpstr>Generating harms</vt:lpstr>
      <vt:lpstr>Harming the weakest</vt:lpstr>
      <vt:lpstr>PowerPoint Presentation</vt:lpstr>
      <vt:lpstr>Generating harms</vt:lpstr>
      <vt:lpstr>CJS Goals</vt:lpstr>
      <vt:lpstr>Criminal Justice “solutions”</vt:lpstr>
      <vt:lpstr>Alternative Solutions</vt:lpstr>
      <vt:lpstr>What would effective regulation entail?</vt:lpstr>
      <vt:lpstr>Conclusion</vt:lpstr>
      <vt:lpstr>Bibliography</vt:lpstr>
    </vt:vector>
  </TitlesOfParts>
  <Company>University of the West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kkkkkkk</dc:title>
  <dc:creator>at-admin</dc:creator>
  <cp:lastModifiedBy>Key Blazier</cp:lastModifiedBy>
  <cp:revision>642</cp:revision>
  <cp:lastPrinted>2008-04-02T09:54:12Z</cp:lastPrinted>
  <dcterms:created xsi:type="dcterms:W3CDTF">2008-03-28T15:44:30Z</dcterms:created>
  <dcterms:modified xsi:type="dcterms:W3CDTF">2020-11-05T16:56:39Z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0x0101009E6D4CCBEA15444DA8D2EEC975615D5D</vt:lpwstr>
  </property>
</Properties>
</file>