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85" r:id="rId5"/>
    <p:sldId id="260" r:id="rId6"/>
    <p:sldId id="286" r:id="rId7"/>
    <p:sldId id="257" r:id="rId8"/>
    <p:sldId id="296" r:id="rId9"/>
    <p:sldId id="287" r:id="rId10"/>
    <p:sldId id="291" r:id="rId11"/>
    <p:sldId id="289" r:id="rId12"/>
    <p:sldId id="292" r:id="rId13"/>
    <p:sldId id="256" r:id="rId14"/>
    <p:sldId id="261" r:id="rId15"/>
    <p:sldId id="262" r:id="rId16"/>
    <p:sldId id="294" r:id="rId17"/>
    <p:sldId id="263" r:id="rId18"/>
    <p:sldId id="273" r:id="rId19"/>
    <p:sldId id="265" r:id="rId20"/>
    <p:sldId id="274" r:id="rId21"/>
    <p:sldId id="267" r:id="rId22"/>
    <p:sldId id="258" r:id="rId23"/>
    <p:sldId id="277" r:id="rId24"/>
    <p:sldId id="269" r:id="rId25"/>
    <p:sldId id="275" r:id="rId26"/>
    <p:sldId id="276" r:id="rId27"/>
    <p:sldId id="279" r:id="rId28"/>
    <p:sldId id="278" r:id="rId29"/>
    <p:sldId id="280" r:id="rId30"/>
    <p:sldId id="282" r:id="rId31"/>
    <p:sldId id="283" r:id="rId32"/>
    <p:sldId id="281"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3030CE-1728-C246-84DA-0944D90FB586}" type="doc">
      <dgm:prSet loTypeId="urn:microsoft.com/office/officeart/2005/8/layout/venn1" loCatId="" qsTypeId="urn:microsoft.com/office/officeart/2005/8/quickstyle/simple4" qsCatId="simple" csTypeId="urn:microsoft.com/office/officeart/2005/8/colors/accent1_2" csCatId="accent1" phldr="1"/>
      <dgm:spPr/>
    </dgm:pt>
    <dgm:pt modelId="{6F5E562B-99BD-274B-B05C-C1DBA2E1E24C}">
      <dgm:prSet phldrT="[Text]"/>
      <dgm:spPr/>
      <dgm:t>
        <a:bodyPr/>
        <a:lstStyle/>
        <a:p>
          <a:r>
            <a:rPr lang="en-US"/>
            <a:t>institutions</a:t>
          </a:r>
        </a:p>
      </dgm:t>
    </dgm:pt>
    <dgm:pt modelId="{C919DDC3-7B14-A040-BEEF-0B74A7D2E5BC}" type="parTrans" cxnId="{18B23965-7376-D842-B6DD-48A7C0D9DE92}">
      <dgm:prSet/>
      <dgm:spPr/>
      <dgm:t>
        <a:bodyPr/>
        <a:lstStyle/>
        <a:p>
          <a:endParaRPr lang="en-US"/>
        </a:p>
      </dgm:t>
    </dgm:pt>
    <dgm:pt modelId="{80C5F2AC-925E-2144-AD76-4B0D2E4C0D60}" type="sibTrans" cxnId="{18B23965-7376-D842-B6DD-48A7C0D9DE92}">
      <dgm:prSet/>
      <dgm:spPr/>
      <dgm:t>
        <a:bodyPr/>
        <a:lstStyle/>
        <a:p>
          <a:endParaRPr lang="en-US"/>
        </a:p>
      </dgm:t>
    </dgm:pt>
    <dgm:pt modelId="{1440EC0D-5514-5141-9478-1EF36AAD3096}">
      <dgm:prSet phldrT="[Text]"/>
      <dgm:spPr/>
      <dgm:t>
        <a:bodyPr/>
        <a:lstStyle/>
        <a:p>
          <a:r>
            <a:rPr lang="en-US"/>
            <a:t>culture</a:t>
          </a:r>
        </a:p>
      </dgm:t>
    </dgm:pt>
    <dgm:pt modelId="{02475AE8-5EB1-054F-9AD8-2999CCABCE72}" type="parTrans" cxnId="{4BA406DC-243A-294B-B038-C30F8A45411C}">
      <dgm:prSet/>
      <dgm:spPr/>
      <dgm:t>
        <a:bodyPr/>
        <a:lstStyle/>
        <a:p>
          <a:endParaRPr lang="en-US"/>
        </a:p>
      </dgm:t>
    </dgm:pt>
    <dgm:pt modelId="{3E73B97A-1315-8C4D-B789-650B1A4F4CAF}" type="sibTrans" cxnId="{4BA406DC-243A-294B-B038-C30F8A45411C}">
      <dgm:prSet/>
      <dgm:spPr/>
      <dgm:t>
        <a:bodyPr/>
        <a:lstStyle/>
        <a:p>
          <a:endParaRPr lang="en-US"/>
        </a:p>
      </dgm:t>
    </dgm:pt>
    <dgm:pt modelId="{EF31CDBC-7296-1F42-BBAC-626EBF90B9FF}">
      <dgm:prSet phldrT="[Text]"/>
      <dgm:spPr/>
      <dgm:t>
        <a:bodyPr/>
        <a:lstStyle/>
        <a:p>
          <a:r>
            <a:rPr lang="en-US"/>
            <a:t>people</a:t>
          </a:r>
        </a:p>
      </dgm:t>
    </dgm:pt>
    <dgm:pt modelId="{ED6598AD-EF1D-FF49-83E4-F8B3D1A6D932}" type="parTrans" cxnId="{4248B2B0-D9DE-BA42-B5F5-1DAAAABFF513}">
      <dgm:prSet/>
      <dgm:spPr/>
      <dgm:t>
        <a:bodyPr/>
        <a:lstStyle/>
        <a:p>
          <a:endParaRPr lang="en-US"/>
        </a:p>
      </dgm:t>
    </dgm:pt>
    <dgm:pt modelId="{6AC0432A-6B56-5347-AF36-A0E60F3ED5CF}" type="sibTrans" cxnId="{4248B2B0-D9DE-BA42-B5F5-1DAAAABFF513}">
      <dgm:prSet/>
      <dgm:spPr/>
      <dgm:t>
        <a:bodyPr/>
        <a:lstStyle/>
        <a:p>
          <a:endParaRPr lang="en-US"/>
        </a:p>
      </dgm:t>
    </dgm:pt>
    <dgm:pt modelId="{518654C3-9A1D-8949-98D9-8A5075F94BA4}" type="pres">
      <dgm:prSet presAssocID="{FE3030CE-1728-C246-84DA-0944D90FB586}" presName="compositeShape" presStyleCnt="0">
        <dgm:presLayoutVars>
          <dgm:chMax val="7"/>
          <dgm:dir/>
          <dgm:resizeHandles val="exact"/>
        </dgm:presLayoutVars>
      </dgm:prSet>
      <dgm:spPr/>
    </dgm:pt>
    <dgm:pt modelId="{C5492E00-383E-894F-848D-F4A26FE9BFDC}" type="pres">
      <dgm:prSet presAssocID="{6F5E562B-99BD-274B-B05C-C1DBA2E1E24C}" presName="circ1" presStyleLbl="vennNode1" presStyleIdx="0" presStyleCnt="3" custLinFactNeighborX="-9524" custLinFactNeighborY="19081"/>
      <dgm:spPr/>
    </dgm:pt>
    <dgm:pt modelId="{894A2101-09EE-AD47-B878-0F628DE6BCEA}" type="pres">
      <dgm:prSet presAssocID="{6F5E562B-99BD-274B-B05C-C1DBA2E1E24C}" presName="circ1Tx" presStyleLbl="revTx" presStyleIdx="0" presStyleCnt="0">
        <dgm:presLayoutVars>
          <dgm:chMax val="0"/>
          <dgm:chPref val="0"/>
          <dgm:bulletEnabled val="1"/>
        </dgm:presLayoutVars>
      </dgm:prSet>
      <dgm:spPr/>
    </dgm:pt>
    <dgm:pt modelId="{2950F568-5DF8-534B-88A3-B82F5A1F0A55}" type="pres">
      <dgm:prSet presAssocID="{1440EC0D-5514-5141-9478-1EF36AAD3096}" presName="circ2" presStyleLbl="vennNode1" presStyleIdx="1" presStyleCnt="3" custLinFactNeighborX="-15845" custLinFactNeighborY="4200"/>
      <dgm:spPr/>
    </dgm:pt>
    <dgm:pt modelId="{73DE66AB-D9D0-3242-99DA-8952ED93CC7A}" type="pres">
      <dgm:prSet presAssocID="{1440EC0D-5514-5141-9478-1EF36AAD3096}" presName="circ2Tx" presStyleLbl="revTx" presStyleIdx="0" presStyleCnt="0">
        <dgm:presLayoutVars>
          <dgm:chMax val="0"/>
          <dgm:chPref val="0"/>
          <dgm:bulletEnabled val="1"/>
        </dgm:presLayoutVars>
      </dgm:prSet>
      <dgm:spPr/>
    </dgm:pt>
    <dgm:pt modelId="{9FEDF7C2-785C-7E43-B8A2-EF89C6DF8C1F}" type="pres">
      <dgm:prSet presAssocID="{EF31CDBC-7296-1F42-BBAC-626EBF90B9FF}" presName="circ3" presStyleLbl="vennNode1" presStyleIdx="2" presStyleCnt="3"/>
      <dgm:spPr/>
    </dgm:pt>
    <dgm:pt modelId="{6EF6F0B1-E6C2-034C-AB74-2A5BEBC0B8EF}" type="pres">
      <dgm:prSet presAssocID="{EF31CDBC-7296-1F42-BBAC-626EBF90B9FF}" presName="circ3Tx" presStyleLbl="revTx" presStyleIdx="0" presStyleCnt="0">
        <dgm:presLayoutVars>
          <dgm:chMax val="0"/>
          <dgm:chPref val="0"/>
          <dgm:bulletEnabled val="1"/>
        </dgm:presLayoutVars>
      </dgm:prSet>
      <dgm:spPr/>
    </dgm:pt>
  </dgm:ptLst>
  <dgm:cxnLst>
    <dgm:cxn modelId="{A639BC1B-68B6-BD4F-BD44-25965045AD8A}" type="presOf" srcId="{1440EC0D-5514-5141-9478-1EF36AAD3096}" destId="{2950F568-5DF8-534B-88A3-B82F5A1F0A55}" srcOrd="0" destOrd="0" presId="urn:microsoft.com/office/officeart/2005/8/layout/venn1"/>
    <dgm:cxn modelId="{23E4B35F-1E33-874D-9505-7E26A5502058}" type="presOf" srcId="{EF31CDBC-7296-1F42-BBAC-626EBF90B9FF}" destId="{6EF6F0B1-E6C2-034C-AB74-2A5BEBC0B8EF}" srcOrd="1" destOrd="0" presId="urn:microsoft.com/office/officeart/2005/8/layout/venn1"/>
    <dgm:cxn modelId="{18B23965-7376-D842-B6DD-48A7C0D9DE92}" srcId="{FE3030CE-1728-C246-84DA-0944D90FB586}" destId="{6F5E562B-99BD-274B-B05C-C1DBA2E1E24C}" srcOrd="0" destOrd="0" parTransId="{C919DDC3-7B14-A040-BEEF-0B74A7D2E5BC}" sibTransId="{80C5F2AC-925E-2144-AD76-4B0D2E4C0D60}"/>
    <dgm:cxn modelId="{AF1CD28A-FD65-8240-9B7A-072C55ADB82D}" type="presOf" srcId="{1440EC0D-5514-5141-9478-1EF36AAD3096}" destId="{73DE66AB-D9D0-3242-99DA-8952ED93CC7A}" srcOrd="1" destOrd="0" presId="urn:microsoft.com/office/officeart/2005/8/layout/venn1"/>
    <dgm:cxn modelId="{20EDC0A7-5384-884D-A0C9-0B528D773C8E}" type="presOf" srcId="{EF31CDBC-7296-1F42-BBAC-626EBF90B9FF}" destId="{9FEDF7C2-785C-7E43-B8A2-EF89C6DF8C1F}" srcOrd="0" destOrd="0" presId="urn:microsoft.com/office/officeart/2005/8/layout/venn1"/>
    <dgm:cxn modelId="{4248B2B0-D9DE-BA42-B5F5-1DAAAABFF513}" srcId="{FE3030CE-1728-C246-84DA-0944D90FB586}" destId="{EF31CDBC-7296-1F42-BBAC-626EBF90B9FF}" srcOrd="2" destOrd="0" parTransId="{ED6598AD-EF1D-FF49-83E4-F8B3D1A6D932}" sibTransId="{6AC0432A-6B56-5347-AF36-A0E60F3ED5CF}"/>
    <dgm:cxn modelId="{45603CCE-7ECC-FD43-BDC2-57BBD7DF12FD}" type="presOf" srcId="{6F5E562B-99BD-274B-B05C-C1DBA2E1E24C}" destId="{894A2101-09EE-AD47-B878-0F628DE6BCEA}" srcOrd="1" destOrd="0" presId="urn:microsoft.com/office/officeart/2005/8/layout/venn1"/>
    <dgm:cxn modelId="{4BA406DC-243A-294B-B038-C30F8A45411C}" srcId="{FE3030CE-1728-C246-84DA-0944D90FB586}" destId="{1440EC0D-5514-5141-9478-1EF36AAD3096}" srcOrd="1" destOrd="0" parTransId="{02475AE8-5EB1-054F-9AD8-2999CCABCE72}" sibTransId="{3E73B97A-1315-8C4D-B789-650B1A4F4CAF}"/>
    <dgm:cxn modelId="{01BAE1E1-7A88-8B4E-8660-9FB7BEC05D03}" type="presOf" srcId="{6F5E562B-99BD-274B-B05C-C1DBA2E1E24C}" destId="{C5492E00-383E-894F-848D-F4A26FE9BFDC}" srcOrd="0" destOrd="0" presId="urn:microsoft.com/office/officeart/2005/8/layout/venn1"/>
    <dgm:cxn modelId="{37CCB9E8-200F-474F-9992-22635A7036AD}" type="presOf" srcId="{FE3030CE-1728-C246-84DA-0944D90FB586}" destId="{518654C3-9A1D-8949-98D9-8A5075F94BA4}" srcOrd="0" destOrd="0" presId="urn:microsoft.com/office/officeart/2005/8/layout/venn1"/>
    <dgm:cxn modelId="{64DC9F50-7780-6646-BFF7-269D1E820CD4}" type="presParOf" srcId="{518654C3-9A1D-8949-98D9-8A5075F94BA4}" destId="{C5492E00-383E-894F-848D-F4A26FE9BFDC}" srcOrd="0" destOrd="0" presId="urn:microsoft.com/office/officeart/2005/8/layout/venn1"/>
    <dgm:cxn modelId="{0B3008D7-D57D-4148-9959-AF44FBCF4B66}" type="presParOf" srcId="{518654C3-9A1D-8949-98D9-8A5075F94BA4}" destId="{894A2101-09EE-AD47-B878-0F628DE6BCEA}" srcOrd="1" destOrd="0" presId="urn:microsoft.com/office/officeart/2005/8/layout/venn1"/>
    <dgm:cxn modelId="{261A131E-A9D4-CA4B-B170-B00DA6C4CCA6}" type="presParOf" srcId="{518654C3-9A1D-8949-98D9-8A5075F94BA4}" destId="{2950F568-5DF8-534B-88A3-B82F5A1F0A55}" srcOrd="2" destOrd="0" presId="urn:microsoft.com/office/officeart/2005/8/layout/venn1"/>
    <dgm:cxn modelId="{B8BD7BD6-C472-3049-BBDE-F394AED3B447}" type="presParOf" srcId="{518654C3-9A1D-8949-98D9-8A5075F94BA4}" destId="{73DE66AB-D9D0-3242-99DA-8952ED93CC7A}" srcOrd="3" destOrd="0" presId="urn:microsoft.com/office/officeart/2005/8/layout/venn1"/>
    <dgm:cxn modelId="{C6C98212-24B2-7144-8D49-C749060A3640}" type="presParOf" srcId="{518654C3-9A1D-8949-98D9-8A5075F94BA4}" destId="{9FEDF7C2-785C-7E43-B8A2-EF89C6DF8C1F}" srcOrd="4" destOrd="0" presId="urn:microsoft.com/office/officeart/2005/8/layout/venn1"/>
    <dgm:cxn modelId="{6E36736B-82C9-3445-A35E-2D290D4172B2}" type="presParOf" srcId="{518654C3-9A1D-8949-98D9-8A5075F94BA4}" destId="{6EF6F0B1-E6C2-034C-AB74-2A5BEBC0B8E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492E00-383E-894F-848D-F4A26FE9BFDC}">
      <dsp:nvSpPr>
        <dsp:cNvPr id="0" name=""/>
        <dsp:cNvSpPr/>
      </dsp:nvSpPr>
      <dsp:spPr>
        <a:xfrm>
          <a:off x="1600196" y="406405"/>
          <a:ext cx="1920240" cy="1920240"/>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a:t>institutions</a:t>
          </a:r>
        </a:p>
      </dsp:txBody>
      <dsp:txXfrm>
        <a:off x="1856228" y="742447"/>
        <a:ext cx="1408176" cy="864108"/>
      </dsp:txXfrm>
    </dsp:sp>
    <dsp:sp modelId="{2950F568-5DF8-534B-88A3-B82F5A1F0A55}">
      <dsp:nvSpPr>
        <dsp:cNvPr id="0" name=""/>
        <dsp:cNvSpPr/>
      </dsp:nvSpPr>
      <dsp:spPr>
        <a:xfrm>
          <a:off x="2171704" y="1280159"/>
          <a:ext cx="1920240" cy="1920240"/>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a:t>culture</a:t>
          </a:r>
        </a:p>
      </dsp:txBody>
      <dsp:txXfrm>
        <a:off x="2758977" y="1776221"/>
        <a:ext cx="1152144" cy="1056132"/>
      </dsp:txXfrm>
    </dsp:sp>
    <dsp:sp modelId="{9FEDF7C2-785C-7E43-B8A2-EF89C6DF8C1F}">
      <dsp:nvSpPr>
        <dsp:cNvPr id="0" name=""/>
        <dsp:cNvSpPr/>
      </dsp:nvSpPr>
      <dsp:spPr>
        <a:xfrm>
          <a:off x="1090193" y="1240155"/>
          <a:ext cx="1920240" cy="1920240"/>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a:t>people</a:t>
          </a:r>
        </a:p>
      </dsp:txBody>
      <dsp:txXfrm>
        <a:off x="1271015" y="1736217"/>
        <a:ext cx="1152144" cy="105613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AC250B7-AF4D-4D48-954B-6BBA04BCFFB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4516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AC250B7-AF4D-4D48-954B-6BBA04BCFFB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293464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AC250B7-AF4D-4D48-954B-6BBA04BCFFB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3575258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AC250B7-AF4D-4D48-954B-6BBA04BCFFB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178425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AC250B7-AF4D-4D48-954B-6BBA04BCFFB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2984133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3AC250B7-AF4D-4D48-954B-6BBA04BCFFB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3097701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3AC250B7-AF4D-4D48-954B-6BBA04BCFFBC}" type="datetimeFigureOut">
              <a:rPr lang="en-US" smtClean="0"/>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1395493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3AC250B7-AF4D-4D48-954B-6BBA04BCFFBC}" type="datetimeFigureOut">
              <a:rPr lang="en-US" smtClean="0"/>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2251155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250B7-AF4D-4D48-954B-6BBA04BCFFBC}" type="datetimeFigureOut">
              <a:rPr lang="en-US" smtClean="0"/>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3328014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AC250B7-AF4D-4D48-954B-6BBA04BCFFB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1552130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AC250B7-AF4D-4D48-954B-6BBA04BCFFB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3093-13C1-8540-89EF-7060693E7F67}" type="slidenum">
              <a:rPr lang="en-US" smtClean="0"/>
              <a:t>‹#›</a:t>
            </a:fld>
            <a:endParaRPr lang="en-US"/>
          </a:p>
        </p:txBody>
      </p:sp>
    </p:spTree>
    <p:extLst>
      <p:ext uri="{BB962C8B-B14F-4D97-AF65-F5344CB8AC3E}">
        <p14:creationId xmlns:p14="http://schemas.microsoft.com/office/powerpoint/2010/main" val="2181228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250B7-AF4D-4D48-954B-6BBA04BCFFBC}" type="datetimeFigureOut">
              <a:rPr lang="en-US" smtClean="0"/>
              <a:t>11/5/2020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A23093-13C1-8540-89EF-7060693E7F67}" type="slidenum">
              <a:rPr lang="en-US" smtClean="0"/>
              <a:t>‹#›</a:t>
            </a:fld>
            <a:endParaRPr lang="en-US"/>
          </a:p>
        </p:txBody>
      </p:sp>
    </p:spTree>
    <p:extLst>
      <p:ext uri="{BB962C8B-B14F-4D97-AF65-F5344CB8AC3E}">
        <p14:creationId xmlns:p14="http://schemas.microsoft.com/office/powerpoint/2010/main" val="1829234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PROBLEM</a:t>
            </a:r>
          </a:p>
        </p:txBody>
      </p:sp>
      <p:sp>
        <p:nvSpPr>
          <p:cNvPr id="3" name="Subtitle 2"/>
          <p:cNvSpPr>
            <a:spLocks noGrp="1"/>
          </p:cNvSpPr>
          <p:nvPr>
            <p:ph type="subTitle" idx="1"/>
          </p:nvPr>
        </p:nvSpPr>
        <p:spPr/>
        <p:txBody>
          <a:bodyPr/>
          <a:lstStyle/>
          <a:p>
            <a:r>
              <a:rPr lang="en-US" dirty="0"/>
              <a:t>The gap between the evidence (from science, from nature itself) and action</a:t>
            </a:r>
          </a:p>
        </p:txBody>
      </p:sp>
    </p:spTree>
    <p:extLst>
      <p:ext uri="{BB962C8B-B14F-4D97-AF65-F5344CB8AC3E}">
        <p14:creationId xmlns:p14="http://schemas.microsoft.com/office/powerpoint/2010/main" val="1745729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CLIMATE CHANGE DENIAL</a:t>
            </a:r>
          </a:p>
        </p:txBody>
      </p:sp>
      <p:sp>
        <p:nvSpPr>
          <p:cNvPr id="3" name="Subtitle 2"/>
          <p:cNvSpPr>
            <a:spLocks noGrp="1"/>
          </p:cNvSpPr>
          <p:nvPr>
            <p:ph type="subTitle" idx="1"/>
          </p:nvPr>
        </p:nvSpPr>
        <p:spPr/>
        <p:txBody>
          <a:bodyPr/>
          <a:lstStyle/>
          <a:p>
            <a:r>
              <a:rPr lang="en-US" dirty="0"/>
              <a:t>DENIALISM</a:t>
            </a:r>
          </a:p>
          <a:p>
            <a:r>
              <a:rPr lang="en-US" dirty="0"/>
              <a:t>NEGATION</a:t>
            </a:r>
          </a:p>
          <a:p>
            <a:r>
              <a:rPr lang="en-US" dirty="0"/>
              <a:t>DISAVOWAL</a:t>
            </a:r>
          </a:p>
        </p:txBody>
      </p:sp>
    </p:spTree>
    <p:extLst>
      <p:ext uri="{BB962C8B-B14F-4D97-AF65-F5344CB8AC3E}">
        <p14:creationId xmlns:p14="http://schemas.microsoft.com/office/powerpoint/2010/main" val="3903297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075825"/>
          </a:xfrm>
        </p:spPr>
        <p:txBody>
          <a:bodyPr/>
          <a:lstStyle/>
          <a:p>
            <a:r>
              <a:rPr lang="en-US" dirty="0"/>
              <a:t>The person and denial</a:t>
            </a:r>
          </a:p>
        </p:txBody>
      </p:sp>
    </p:spTree>
    <p:extLst>
      <p:ext uri="{BB962C8B-B14F-4D97-AF65-F5344CB8AC3E}">
        <p14:creationId xmlns:p14="http://schemas.microsoft.com/office/powerpoint/2010/main" val="3846980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Disavowal</a:t>
            </a:r>
          </a:p>
        </p:txBody>
      </p:sp>
      <p:sp>
        <p:nvSpPr>
          <p:cNvPr id="3" name="Subtitle 2"/>
          <p:cNvSpPr>
            <a:spLocks noGrp="1"/>
          </p:cNvSpPr>
          <p:nvPr>
            <p:ph type="subTitle" idx="1"/>
          </p:nvPr>
        </p:nvSpPr>
        <p:spPr/>
        <p:txBody>
          <a:bodyPr/>
          <a:lstStyle/>
          <a:p>
            <a:r>
              <a:rPr lang="en-US" dirty="0"/>
              <a:t>One part of the mind sees and knows, another part of the mind says “this cannot be true”</a:t>
            </a:r>
          </a:p>
        </p:txBody>
      </p:sp>
    </p:spTree>
    <p:extLst>
      <p:ext uri="{BB962C8B-B14F-4D97-AF65-F5344CB8AC3E}">
        <p14:creationId xmlns:p14="http://schemas.microsoft.com/office/powerpoint/2010/main" val="1802662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non-unitary mind</a:t>
            </a:r>
          </a:p>
        </p:txBody>
      </p:sp>
      <p:sp>
        <p:nvSpPr>
          <p:cNvPr id="3" name="Content Placeholder 2"/>
          <p:cNvSpPr>
            <a:spLocks noGrp="1"/>
          </p:cNvSpPr>
          <p:nvPr>
            <p:ph idx="1"/>
          </p:nvPr>
        </p:nvSpPr>
        <p:spPr/>
        <p:txBody>
          <a:bodyPr>
            <a:normAutofit lnSpcReduction="10000"/>
          </a:bodyPr>
          <a:lstStyle/>
          <a:p>
            <a:r>
              <a:rPr lang="en-US" dirty="0"/>
              <a:t>Different parts of the mind see, desire and experience the world in different ways</a:t>
            </a:r>
          </a:p>
          <a:p>
            <a:r>
              <a:rPr lang="en-US" dirty="0"/>
              <a:t>We are always in conflict with ourselves and manage these conflicts as best as we can</a:t>
            </a:r>
          </a:p>
          <a:p>
            <a:r>
              <a:rPr lang="en-US" dirty="0"/>
              <a:t>Whilst some parts of the mind seek truth and growth other parts oppose this</a:t>
            </a:r>
          </a:p>
          <a:p>
            <a:r>
              <a:rPr lang="en-US" dirty="0"/>
              <a:t>We confront climate change through a series of dilemmas in which we feel pulled in different directions  </a:t>
            </a:r>
          </a:p>
        </p:txBody>
      </p:sp>
    </p:spTree>
    <p:extLst>
      <p:ext uri="{BB962C8B-B14F-4D97-AF65-F5344CB8AC3E}">
        <p14:creationId xmlns:p14="http://schemas.microsoft.com/office/powerpoint/2010/main" val="3763769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5834"/>
          </a:xfrm>
        </p:spPr>
        <p:txBody>
          <a:bodyPr/>
          <a:lstStyle/>
          <a:p>
            <a:r>
              <a:rPr lang="en-US" dirty="0"/>
              <a:t>“I did not say this young man was lying. I said I am unable to believe him. There is a difference.” </a:t>
            </a:r>
            <a:r>
              <a:rPr lang="en-US" sz="3600" i="1" dirty="0"/>
              <a:t>Supreme Court Judge Felix Frankfurter on hearing an eye witness account of the clearing of the Warsaw Ghetto</a:t>
            </a:r>
          </a:p>
        </p:txBody>
      </p:sp>
    </p:spTree>
    <p:extLst>
      <p:ext uri="{BB962C8B-B14F-4D97-AF65-F5344CB8AC3E}">
        <p14:creationId xmlns:p14="http://schemas.microsoft.com/office/powerpoint/2010/main" val="3603185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Disavowal</a:t>
            </a:r>
          </a:p>
        </p:txBody>
      </p:sp>
      <p:sp>
        <p:nvSpPr>
          <p:cNvPr id="3" name="Subtitle 2"/>
          <p:cNvSpPr>
            <a:spLocks noGrp="1"/>
          </p:cNvSpPr>
          <p:nvPr>
            <p:ph type="subTitle" idx="1"/>
          </p:nvPr>
        </p:nvSpPr>
        <p:spPr/>
        <p:txBody>
          <a:bodyPr/>
          <a:lstStyle/>
          <a:p>
            <a:r>
              <a:rPr lang="en-US" dirty="0"/>
              <a:t>Just Don’t Think About It</a:t>
            </a:r>
          </a:p>
          <a:p>
            <a:endParaRPr lang="en-US" dirty="0"/>
          </a:p>
        </p:txBody>
      </p:sp>
    </p:spTree>
    <p:extLst>
      <p:ext uri="{BB962C8B-B14F-4D97-AF65-F5344CB8AC3E}">
        <p14:creationId xmlns:p14="http://schemas.microsoft.com/office/powerpoint/2010/main" val="1307325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4572000" cy="3139321"/>
          </a:xfrm>
          <a:prstGeom prst="rect">
            <a:avLst/>
          </a:prstGeom>
        </p:spPr>
        <p:txBody>
          <a:bodyPr>
            <a:spAutoFit/>
          </a:bodyPr>
          <a:lstStyle/>
          <a:p>
            <a:r>
              <a:rPr lang="en-GB" dirty="0"/>
              <a:t>“you know it's one of those things, the environment, it is a bit like eating meat; if I do it, recognising full well that, how it is produced is often horrendous, and I just choose not to think too much about that, even though, you know in my head, and through reading and understanding you know I know that it is not, not a good scene. And maybe the environment is a bit like that you know, I close off a little bit of, </a:t>
            </a:r>
            <a:r>
              <a:rPr lang="en-GB" dirty="0" err="1"/>
              <a:t>erm</a:t>
            </a:r>
            <a:r>
              <a:rPr lang="en-GB" dirty="0"/>
              <a:t>, you know I am aware of that something is going on”. (Male, teacher, 30’s)</a:t>
            </a:r>
          </a:p>
        </p:txBody>
      </p:sp>
    </p:spTree>
    <p:extLst>
      <p:ext uri="{BB962C8B-B14F-4D97-AF65-F5344CB8AC3E}">
        <p14:creationId xmlns:p14="http://schemas.microsoft.com/office/powerpoint/2010/main" val="2868797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Disavowal</a:t>
            </a:r>
          </a:p>
        </p:txBody>
      </p:sp>
      <p:sp>
        <p:nvSpPr>
          <p:cNvPr id="3" name="Subtitle 2"/>
          <p:cNvSpPr>
            <a:spLocks noGrp="1"/>
          </p:cNvSpPr>
          <p:nvPr>
            <p:ph type="subTitle" idx="1"/>
          </p:nvPr>
        </p:nvSpPr>
        <p:spPr/>
        <p:txBody>
          <a:bodyPr/>
          <a:lstStyle/>
          <a:p>
            <a:r>
              <a:rPr lang="en-US" dirty="0"/>
              <a:t>Splitting Thought from Feeling</a:t>
            </a:r>
          </a:p>
        </p:txBody>
      </p:sp>
    </p:spTree>
    <p:extLst>
      <p:ext uri="{BB962C8B-B14F-4D97-AF65-F5344CB8AC3E}">
        <p14:creationId xmlns:p14="http://schemas.microsoft.com/office/powerpoint/2010/main" val="4118191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57200" y="274638"/>
            <a:ext cx="8229600" cy="6178550"/>
          </a:xfrm>
        </p:spPr>
        <p:txBody>
          <a:bodyPr lIns="0" tIns="0" rIns="0" bIns="0"/>
          <a:lstStyle/>
          <a:p>
            <a:pPr algn="ctr" defTabSz="914400" eaLnBrk="1">
              <a:defRPr/>
            </a:pPr>
            <a:br>
              <a:rPr lang="en-US" sz="2800" b="1" dirty="0">
                <a:ln w="17780" cmpd="sng">
                  <a:solidFill>
                    <a:srgbClr val="FFFFFF"/>
                  </a:solidFill>
                  <a:prstDash val="solid"/>
                  <a:miter lim="800000"/>
                </a:ln>
                <a:effectLst>
                  <a:outerShdw blurRad="50800" algn="tl" rotWithShape="0">
                    <a:srgbClr val="000000"/>
                  </a:outerShdw>
                </a:effectLst>
                <a:latin typeface="Arial" charset="0"/>
                <a:cs typeface="Arial" charset="0"/>
                <a:sym typeface="Arial" charset="0"/>
              </a:rPr>
            </a:br>
            <a:r>
              <a:rPr lang="en-US" sz="2400" b="1" dirty="0">
                <a:ln w="17780" cmpd="sng">
                  <a:solidFill>
                    <a:srgbClr val="FFFFFF"/>
                  </a:solidFill>
                  <a:prstDash val="solid"/>
                  <a:miter lim="800000"/>
                </a:ln>
                <a:effectLst>
                  <a:outerShdw blurRad="50800" algn="tl" rotWithShape="0">
                    <a:srgbClr val="000000"/>
                  </a:outerShdw>
                </a:effectLst>
                <a:latin typeface="Arial" charset="0"/>
                <a:cs typeface="Arial" charset="0"/>
                <a:sym typeface="Arial" charset="0"/>
              </a:rPr>
              <a:t>I can remember very clearly when I, </a:t>
            </a:r>
            <a:r>
              <a:rPr lang="en-US" sz="2400" b="1" dirty="0" err="1">
                <a:ln w="17780" cmpd="sng">
                  <a:solidFill>
                    <a:srgbClr val="FFFFFF"/>
                  </a:solidFill>
                  <a:prstDash val="solid"/>
                  <a:miter lim="800000"/>
                </a:ln>
                <a:effectLst>
                  <a:outerShdw blurRad="50800" algn="tl" rotWithShape="0">
                    <a:srgbClr val="000000"/>
                  </a:outerShdw>
                </a:effectLst>
                <a:latin typeface="Arial" charset="0"/>
                <a:cs typeface="Arial" charset="0"/>
                <a:sym typeface="Arial" charset="0"/>
              </a:rPr>
              <a:t>er</a:t>
            </a:r>
            <a:r>
              <a:rPr lang="en-US" sz="2400" b="1" dirty="0">
                <a:ln w="17780" cmpd="sng">
                  <a:solidFill>
                    <a:srgbClr val="FFFFFF"/>
                  </a:solidFill>
                  <a:prstDash val="solid"/>
                  <a:miter lim="800000"/>
                </a:ln>
                <a:effectLst>
                  <a:outerShdw blurRad="50800" algn="tl" rotWithShape="0">
                    <a:srgbClr val="000000"/>
                  </a:outerShdw>
                </a:effectLst>
                <a:latin typeface="Arial" charset="0"/>
                <a:cs typeface="Arial" charset="0"/>
                <a:sym typeface="Arial" charset="0"/>
              </a:rPr>
              <a:t>, must have been in my late 20s early 30s, sitting at Heathrow airport with my wife about to catch a flight somewhere, and her remarking that a 747 taking off generates more damage to the environment, </a:t>
            </a:r>
            <a:r>
              <a:rPr lang="en-US" sz="2400" b="1" dirty="0" err="1">
                <a:ln w="17780" cmpd="sng">
                  <a:solidFill>
                    <a:srgbClr val="FFFFFF"/>
                  </a:solidFill>
                  <a:prstDash val="solid"/>
                  <a:miter lim="800000"/>
                </a:ln>
                <a:effectLst>
                  <a:outerShdw blurRad="50800" algn="tl" rotWithShape="0">
                    <a:srgbClr val="000000"/>
                  </a:outerShdw>
                </a:effectLst>
                <a:latin typeface="Arial" charset="0"/>
                <a:cs typeface="Arial" charset="0"/>
                <a:sym typeface="Arial" charset="0"/>
              </a:rPr>
              <a:t>er</a:t>
            </a:r>
            <a:r>
              <a:rPr lang="en-US" sz="2400" b="1" dirty="0">
                <a:ln w="17780" cmpd="sng">
                  <a:solidFill>
                    <a:srgbClr val="FFFFFF"/>
                  </a:solidFill>
                  <a:prstDash val="solid"/>
                  <a:miter lim="800000"/>
                </a:ln>
                <a:effectLst>
                  <a:outerShdw blurRad="50800" algn="tl" rotWithShape="0">
                    <a:srgbClr val="000000"/>
                  </a:outerShdw>
                </a:effectLst>
                <a:latin typeface="Arial" charset="0"/>
                <a:cs typeface="Arial" charset="0"/>
                <a:sym typeface="Arial" charset="0"/>
              </a:rPr>
              <a:t>, than a family car driven for a year; and I remember noting this fact with interest, although not at any point changing my view about where we should go on 747s. (male, academic, 50s, partner of fossil fuel company exec)</a:t>
            </a:r>
            <a:endParaRPr lang="en-US" b="1" dirty="0">
              <a:ln w="17780" cmpd="sng">
                <a:solidFill>
                  <a:srgbClr val="FFFFFF"/>
                </a:solidFill>
                <a:prstDash val="solid"/>
                <a:miter lim="800000"/>
              </a:ln>
              <a:effectLst>
                <a:outerShdw blurRad="50800" algn="tl" rotWithShape="0">
                  <a:srgbClr val="000000"/>
                </a:outerShdw>
              </a:effectLst>
            </a:endParaRPr>
          </a:p>
        </p:txBody>
      </p:sp>
    </p:spTree>
    <p:extLst>
      <p:ext uri="{BB962C8B-B14F-4D97-AF65-F5344CB8AC3E}">
        <p14:creationId xmlns:p14="http://schemas.microsoft.com/office/powerpoint/2010/main" val="43061609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5832"/>
          </a:xfrm>
        </p:spPr>
        <p:txBody>
          <a:bodyPr/>
          <a:lstStyle/>
          <a:p>
            <a:r>
              <a:rPr lang="en-US" dirty="0"/>
              <a:t>Recent psychoanalytic thinking about denial sees it as a central component of a more encompassing ‘perverse state of mind’ which provides protection from anxiety and pain (John Steiner (1993) </a:t>
            </a:r>
            <a:r>
              <a:rPr lang="en-US" i="1" dirty="0"/>
              <a:t>Psychic Retreats. </a:t>
            </a:r>
            <a:r>
              <a:rPr lang="en-US" dirty="0"/>
              <a:t>London: </a:t>
            </a:r>
            <a:r>
              <a:rPr lang="en-US" dirty="0" err="1"/>
              <a:t>Routledge</a:t>
            </a:r>
            <a:r>
              <a:rPr lang="en-US" dirty="0"/>
              <a:t>)</a:t>
            </a:r>
          </a:p>
        </p:txBody>
      </p:sp>
    </p:spTree>
    <p:extLst>
      <p:ext uri="{BB962C8B-B14F-4D97-AF65-F5344CB8AC3E}">
        <p14:creationId xmlns:p14="http://schemas.microsoft.com/office/powerpoint/2010/main" val="51499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Identities and Cognitions</a:t>
            </a:r>
          </a:p>
        </p:txBody>
      </p:sp>
      <p:sp>
        <p:nvSpPr>
          <p:cNvPr id="3" name="Content Placeholder 2"/>
          <p:cNvSpPr>
            <a:spLocks noGrp="1"/>
          </p:cNvSpPr>
          <p:nvPr>
            <p:ph idx="1"/>
          </p:nvPr>
        </p:nvSpPr>
        <p:spPr/>
        <p:txBody>
          <a:bodyPr/>
          <a:lstStyle/>
          <a:p>
            <a:r>
              <a:rPr lang="en-US" dirty="0"/>
              <a:t>We are ‘hard wired’ to respond to risks that are tangible, imminent and threaten us with immediate losses   </a:t>
            </a:r>
          </a:p>
          <a:p>
            <a:r>
              <a:rPr lang="en-US" dirty="0"/>
              <a:t>We understand the world according to the interpretive communities we belong to. </a:t>
            </a:r>
          </a:p>
          <a:p>
            <a:r>
              <a:rPr lang="en-US" dirty="0"/>
              <a:t>We approach ‘evidence’ using selective attention and various ‘cognitive biases’.</a:t>
            </a:r>
          </a:p>
          <a:p>
            <a:endParaRPr lang="en-US" dirty="0"/>
          </a:p>
          <a:p>
            <a:endParaRPr lang="en-US" dirty="0"/>
          </a:p>
          <a:p>
            <a:endParaRPr lang="en-US" dirty="0"/>
          </a:p>
        </p:txBody>
      </p:sp>
    </p:spTree>
    <p:extLst>
      <p:ext uri="{BB962C8B-B14F-4D97-AF65-F5344CB8AC3E}">
        <p14:creationId xmlns:p14="http://schemas.microsoft.com/office/powerpoint/2010/main" val="2104814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OF MIND</a:t>
            </a:r>
          </a:p>
        </p:txBody>
      </p:sp>
      <p:sp>
        <p:nvSpPr>
          <p:cNvPr id="3" name="Content Placeholder 2"/>
          <p:cNvSpPr>
            <a:spLocks noGrp="1"/>
          </p:cNvSpPr>
          <p:nvPr>
            <p:ph idx="1"/>
          </p:nvPr>
        </p:nvSpPr>
        <p:spPr/>
        <p:txBody>
          <a:bodyPr>
            <a:normAutofit fontScale="92500" lnSpcReduction="10000"/>
          </a:bodyPr>
          <a:lstStyle/>
          <a:p>
            <a:r>
              <a:rPr lang="en-US" dirty="0"/>
              <a:t>An </a:t>
            </a:r>
            <a:r>
              <a:rPr lang="en-US" dirty="0" err="1"/>
              <a:t>organised</a:t>
            </a:r>
            <a:r>
              <a:rPr lang="en-US" dirty="0"/>
              <a:t> configuration of feeling states, (</a:t>
            </a:r>
            <a:r>
              <a:rPr lang="en-US" dirty="0" err="1"/>
              <a:t>ph</a:t>
            </a:r>
            <a:r>
              <a:rPr lang="en-US" dirty="0"/>
              <a:t>)fantasies, relations between parts of the self, </a:t>
            </a:r>
            <a:r>
              <a:rPr lang="en-US" dirty="0" err="1"/>
              <a:t>defence</a:t>
            </a:r>
            <a:r>
              <a:rPr lang="en-US" dirty="0"/>
              <a:t> mechanisms, etc.</a:t>
            </a:r>
          </a:p>
          <a:p>
            <a:r>
              <a:rPr lang="en-US" dirty="0"/>
              <a:t>Perverse State of Mind:  As if there is an establishment in the mind with which parts of the self ally, partly because they are seduced, partly out of fear. Self deception, collusion and an ‘artful’ relation to the truth are the order of the day. When change threatens this alliance the establishment offers furious resistance.</a:t>
            </a:r>
          </a:p>
        </p:txBody>
      </p:sp>
    </p:spTree>
    <p:extLst>
      <p:ext uri="{BB962C8B-B14F-4D97-AF65-F5344CB8AC3E}">
        <p14:creationId xmlns:p14="http://schemas.microsoft.com/office/powerpoint/2010/main" val="3695593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PERVERSE RELATION TO REALITY</a:t>
            </a:r>
          </a:p>
        </p:txBody>
      </p:sp>
      <p:sp>
        <p:nvSpPr>
          <p:cNvPr id="3" name="Content Placeholder 2"/>
          <p:cNvSpPr>
            <a:spLocks noGrp="1"/>
          </p:cNvSpPr>
          <p:nvPr>
            <p:ph idx="1"/>
          </p:nvPr>
        </p:nvSpPr>
        <p:spPr/>
        <p:txBody>
          <a:bodyPr/>
          <a:lstStyle/>
          <a:p>
            <a:r>
              <a:rPr lang="en-US" dirty="0"/>
              <a:t>Persisting in error </a:t>
            </a:r>
            <a:r>
              <a:rPr lang="en-US" sz="2400" dirty="0"/>
              <a:t>as in, </a:t>
            </a:r>
            <a:r>
              <a:rPr lang="en-US" sz="2400" dirty="0" err="1"/>
              <a:t>i</a:t>
            </a:r>
            <a:r>
              <a:rPr lang="en-US" sz="2400" dirty="0"/>
              <a:t>) a blatant or willful refusal to accept error or responsibility or, ii) persisting in a course of action that is clearly going to be damaging to self and others.</a:t>
            </a:r>
          </a:p>
          <a:p>
            <a:r>
              <a:rPr lang="en-US" dirty="0"/>
              <a:t>‘Artful’ engagement with the truth</a:t>
            </a:r>
          </a:p>
          <a:p>
            <a:r>
              <a:rPr lang="en-US" dirty="0"/>
              <a:t>Perverse insistence upon the opposite (‘fair is foul’, war is peace)</a:t>
            </a:r>
          </a:p>
          <a:p>
            <a:r>
              <a:rPr lang="en-US" dirty="0"/>
              <a:t>To lead astray, from the true/right course (as in ‘perverting the course </a:t>
            </a:r>
            <a:r>
              <a:rPr lang="en-US"/>
              <a:t>of justice’)</a:t>
            </a:r>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2566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6866"/>
          </a:xfrm>
        </p:spPr>
        <p:txBody>
          <a:bodyPr/>
          <a:lstStyle/>
          <a:p>
            <a:r>
              <a:rPr lang="en-US" dirty="0"/>
              <a:t>PERVERSE INSTITUTIONS</a:t>
            </a:r>
          </a:p>
        </p:txBody>
      </p:sp>
    </p:spTree>
    <p:extLst>
      <p:ext uri="{BB962C8B-B14F-4D97-AF65-F5344CB8AC3E}">
        <p14:creationId xmlns:p14="http://schemas.microsoft.com/office/powerpoint/2010/main" val="544875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PERVERSE INSTITUTIONS EPITOMISED BY BANKING SECTOR</a:t>
            </a:r>
          </a:p>
        </p:txBody>
      </p:sp>
      <p:sp>
        <p:nvSpPr>
          <p:cNvPr id="3" name="Content Placeholder 2"/>
          <p:cNvSpPr>
            <a:spLocks noGrp="1"/>
          </p:cNvSpPr>
          <p:nvPr>
            <p:ph idx="1"/>
          </p:nvPr>
        </p:nvSpPr>
        <p:spPr/>
        <p:txBody>
          <a:bodyPr/>
          <a:lstStyle/>
          <a:p>
            <a:r>
              <a:rPr lang="en-US" sz="3600" dirty="0"/>
              <a:t>CULTURE OF ENTITLEMENT</a:t>
            </a:r>
          </a:p>
          <a:p>
            <a:r>
              <a:rPr lang="en-US" sz="3600" dirty="0"/>
              <a:t>ORGANISED DISAVOWAL</a:t>
            </a:r>
          </a:p>
          <a:p>
            <a:r>
              <a:rPr lang="en-US" sz="3600" dirty="0"/>
              <a:t>COLLUSION</a:t>
            </a:r>
          </a:p>
          <a:p>
            <a:r>
              <a:rPr lang="en-US" sz="3600" dirty="0"/>
              <a:t>INSTRUMENTAL RELATIONS DOMINANT</a:t>
            </a:r>
          </a:p>
          <a:p>
            <a:r>
              <a:rPr lang="en-US" sz="3600" dirty="0"/>
              <a:t>Susan Long (2008) </a:t>
            </a:r>
            <a:r>
              <a:rPr lang="en-US" sz="3600" i="1" dirty="0"/>
              <a:t>The Perverse </a:t>
            </a:r>
            <a:r>
              <a:rPr lang="en-US" sz="3600" i="1" dirty="0" err="1"/>
              <a:t>Organisation</a:t>
            </a:r>
            <a:r>
              <a:rPr lang="en-US" sz="3600" i="1" dirty="0"/>
              <a:t> and the Seven Deadly Sins. </a:t>
            </a:r>
            <a:r>
              <a:rPr lang="en-US" sz="3600" dirty="0"/>
              <a:t>London: </a:t>
            </a:r>
            <a:r>
              <a:rPr lang="en-US" sz="3600" dirty="0" err="1"/>
              <a:t>Karnac</a:t>
            </a:r>
            <a:endParaRPr lang="en-US" sz="36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722063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PERVERSE GOVERNANCE</a:t>
            </a:r>
          </a:p>
        </p:txBody>
      </p:sp>
      <p:sp>
        <p:nvSpPr>
          <p:cNvPr id="3" name="Content Placeholder 2"/>
          <p:cNvSpPr>
            <a:spLocks noGrp="1"/>
          </p:cNvSpPr>
          <p:nvPr>
            <p:ph idx="1"/>
          </p:nvPr>
        </p:nvSpPr>
        <p:spPr/>
        <p:txBody>
          <a:bodyPr/>
          <a:lstStyle/>
          <a:p>
            <a:r>
              <a:rPr lang="en-US" dirty="0"/>
              <a:t>THE CREATION OF AN ‘AS IF’ REALITY, A VIRTUAL REALITY OF TARGETS, INDICATORS, COMPARATORS WHICH, THROUGH A COLLECTIVE ACT OF SELF-DECEPTION, POLICY MAKERS COME TO BELIEVE IS REALLY REAL</a:t>
            </a:r>
          </a:p>
          <a:p>
            <a:r>
              <a:rPr lang="en-US" dirty="0"/>
              <a:t>THE CONSTRUCTION OF THIS VIRTUAL REALITY THEN HAS A NUMBER OF PERVERSE CONSEQUENCES </a:t>
            </a:r>
          </a:p>
          <a:p>
            <a:pPr marL="0" indent="0">
              <a:buNone/>
            </a:pPr>
            <a:endParaRPr lang="en-US" dirty="0"/>
          </a:p>
        </p:txBody>
      </p:sp>
    </p:spTree>
    <p:extLst>
      <p:ext uri="{BB962C8B-B14F-4D97-AF65-F5344CB8AC3E}">
        <p14:creationId xmlns:p14="http://schemas.microsoft.com/office/powerpoint/2010/main" val="1369069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PERVERSE THINKING IN CLIMATE CHANGE INSTITUTIONS</a:t>
            </a:r>
          </a:p>
        </p:txBody>
      </p:sp>
      <p:sp>
        <p:nvSpPr>
          <p:cNvPr id="3" name="Content Placeholder 2"/>
          <p:cNvSpPr>
            <a:spLocks noGrp="1"/>
          </p:cNvSpPr>
          <p:nvPr>
            <p:ph idx="1"/>
          </p:nvPr>
        </p:nvSpPr>
        <p:spPr/>
        <p:txBody>
          <a:bodyPr/>
          <a:lstStyle/>
          <a:p>
            <a:r>
              <a:rPr lang="en-US" dirty="0"/>
              <a:t>Some things cannot be thought about</a:t>
            </a:r>
          </a:p>
          <a:p>
            <a:r>
              <a:rPr lang="en-US" dirty="0"/>
              <a:t>Collusion occurs across the boundary separating different groups of stakeholders – </a:t>
            </a:r>
            <a:r>
              <a:rPr lang="en-US" dirty="0" err="1"/>
              <a:t>eg</a:t>
            </a:r>
            <a:r>
              <a:rPr lang="en-US" dirty="0"/>
              <a:t>. Scientists and policy makers</a:t>
            </a:r>
          </a:p>
          <a:p>
            <a:r>
              <a:rPr lang="en-US" dirty="0" err="1"/>
              <a:t>Virtualism</a:t>
            </a:r>
            <a:r>
              <a:rPr lang="en-US" dirty="0"/>
              <a:t> and International policy making (Kyoto, Paris) </a:t>
            </a:r>
          </a:p>
          <a:p>
            <a:endParaRPr lang="en-US" dirty="0"/>
          </a:p>
        </p:txBody>
      </p:sp>
    </p:spTree>
    <p:extLst>
      <p:ext uri="{BB962C8B-B14F-4D97-AF65-F5344CB8AC3E}">
        <p14:creationId xmlns:p14="http://schemas.microsoft.com/office/powerpoint/2010/main" val="3434441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things cannot be thought about</a:t>
            </a:r>
          </a:p>
        </p:txBody>
      </p:sp>
      <p:sp>
        <p:nvSpPr>
          <p:cNvPr id="3" name="Content Placeholder 2"/>
          <p:cNvSpPr>
            <a:spLocks noGrp="1"/>
          </p:cNvSpPr>
          <p:nvPr>
            <p:ph idx="1"/>
          </p:nvPr>
        </p:nvSpPr>
        <p:spPr/>
        <p:txBody>
          <a:bodyPr>
            <a:normAutofit lnSpcReduction="10000"/>
          </a:bodyPr>
          <a:lstStyle/>
          <a:p>
            <a:r>
              <a:rPr lang="en-US" dirty="0"/>
              <a:t>“But there is a mentality in that group that speaks to policy makers that there are some taboo topics .  For instance… policy makers that have said we must limit climate change to two degrees.  Well the emissions are going up like this [gestures] so two degrees at the moment seems completely unrealistic.  But you’re not allowed to say this. So its, kind of, if you say it you have to be super cautious” (Leading UK climate scientist) </a:t>
            </a:r>
            <a:endParaRPr lang="en-GB" dirty="0"/>
          </a:p>
          <a:p>
            <a:endParaRPr lang="en-US" dirty="0"/>
          </a:p>
        </p:txBody>
      </p:sp>
    </p:spTree>
    <p:extLst>
      <p:ext uri="{BB962C8B-B14F-4D97-AF65-F5344CB8AC3E}">
        <p14:creationId xmlns:p14="http://schemas.microsoft.com/office/powerpoint/2010/main" val="2658317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ELEPHANT IN THE ROOM</a:t>
            </a:r>
          </a:p>
        </p:txBody>
      </p:sp>
      <p:sp>
        <p:nvSpPr>
          <p:cNvPr id="3" name="Content Placeholder 2"/>
          <p:cNvSpPr>
            <a:spLocks noGrp="1"/>
          </p:cNvSpPr>
          <p:nvPr>
            <p:ph idx="1"/>
          </p:nvPr>
        </p:nvSpPr>
        <p:spPr/>
        <p:txBody>
          <a:bodyPr>
            <a:normAutofit lnSpcReduction="10000"/>
          </a:bodyPr>
          <a:lstStyle/>
          <a:p>
            <a:r>
              <a:rPr lang="en-US" dirty="0"/>
              <a:t>Climate science and policy has focused on influencing the billions of emitters rather than the few thousand producers.</a:t>
            </a:r>
          </a:p>
          <a:p>
            <a:r>
              <a:rPr lang="en-US" dirty="0"/>
              <a:t>“A policy on climate change that ignores production of fossil fuels is like a policy on drugs that ignores the poppy fields, cocaine labs, smuggling networks, and dealers and focuses exclusively on the addicts” (George Marshall: </a:t>
            </a:r>
            <a:r>
              <a:rPr lang="en-US" i="1" dirty="0"/>
              <a:t>Don’t Even Think About It </a:t>
            </a:r>
            <a:r>
              <a:rPr lang="en-US" dirty="0"/>
              <a:t>)</a:t>
            </a:r>
            <a:endParaRPr lang="en-US" i="1" dirty="0"/>
          </a:p>
          <a:p>
            <a:endParaRPr lang="en-US" dirty="0"/>
          </a:p>
          <a:p>
            <a:endParaRPr lang="en-US" dirty="0"/>
          </a:p>
        </p:txBody>
      </p:sp>
    </p:spTree>
    <p:extLst>
      <p:ext uri="{BB962C8B-B14F-4D97-AF65-F5344CB8AC3E}">
        <p14:creationId xmlns:p14="http://schemas.microsoft.com/office/powerpoint/2010/main" val="1085038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VIRTUALISM</a:t>
            </a:r>
          </a:p>
        </p:txBody>
      </p:sp>
      <p:sp>
        <p:nvSpPr>
          <p:cNvPr id="3" name="Content Placeholder 2"/>
          <p:cNvSpPr>
            <a:spLocks noGrp="1"/>
          </p:cNvSpPr>
          <p:nvPr>
            <p:ph idx="1"/>
          </p:nvPr>
        </p:nvSpPr>
        <p:spPr/>
        <p:txBody>
          <a:bodyPr/>
          <a:lstStyle/>
          <a:p>
            <a:r>
              <a:rPr lang="en-US" dirty="0"/>
              <a:t>“The language of Kyoto and Copenhagen is the language of targets, and the danger is that it is precisely this language….that will appeal to governments who need to look </a:t>
            </a:r>
            <a:r>
              <a:rPr lang="en-US" i="1" dirty="0"/>
              <a:t>as if </a:t>
            </a:r>
            <a:r>
              <a:rPr lang="en-US" dirty="0"/>
              <a:t>they are doing something while safe in the knowledge that they will not be in power when it becomes clear that the targets are </a:t>
            </a:r>
            <a:r>
              <a:rPr lang="en-US"/>
              <a:t>not being met”  </a:t>
            </a:r>
          </a:p>
        </p:txBody>
      </p:sp>
    </p:spTree>
    <p:extLst>
      <p:ext uri="{BB962C8B-B14F-4D97-AF65-F5344CB8AC3E}">
        <p14:creationId xmlns:p14="http://schemas.microsoft.com/office/powerpoint/2010/main" val="15594764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Perverse Culture</a:t>
            </a:r>
          </a:p>
        </p:txBody>
      </p:sp>
      <p:sp>
        <p:nvSpPr>
          <p:cNvPr id="3" name="Content Placeholder 2"/>
          <p:cNvSpPr>
            <a:spLocks noGrp="1"/>
          </p:cNvSpPr>
          <p:nvPr>
            <p:ph idx="1"/>
          </p:nvPr>
        </p:nvSpPr>
        <p:spPr/>
        <p:txBody>
          <a:bodyPr/>
          <a:lstStyle/>
          <a:p>
            <a:r>
              <a:rPr lang="en-US" dirty="0"/>
              <a:t>A culture of entitlement</a:t>
            </a:r>
          </a:p>
          <a:p>
            <a:r>
              <a:rPr lang="en-US" dirty="0"/>
              <a:t>A culture of ‘</a:t>
            </a:r>
            <a:r>
              <a:rPr lang="en-US" dirty="0" err="1"/>
              <a:t>uncare</a:t>
            </a:r>
            <a:r>
              <a:rPr lang="en-US" dirty="0"/>
              <a:t>’ </a:t>
            </a:r>
          </a:p>
          <a:p>
            <a:r>
              <a:rPr lang="en-US" dirty="0"/>
              <a:t>Cynicism</a:t>
            </a:r>
          </a:p>
          <a:p>
            <a:r>
              <a:rPr lang="en-US" dirty="0"/>
              <a:t>Deep Acting</a:t>
            </a:r>
          </a:p>
          <a:p>
            <a:r>
              <a:rPr lang="en-US"/>
              <a:t>Preoccupation with Resilience</a:t>
            </a:r>
            <a:endParaRPr lang="en-US" dirty="0"/>
          </a:p>
        </p:txBody>
      </p:sp>
    </p:spTree>
    <p:extLst>
      <p:ext uri="{BB962C8B-B14F-4D97-AF65-F5344CB8AC3E}">
        <p14:creationId xmlns:p14="http://schemas.microsoft.com/office/powerpoint/2010/main" val="959516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missing?</a:t>
            </a:r>
          </a:p>
        </p:txBody>
      </p:sp>
      <p:sp>
        <p:nvSpPr>
          <p:cNvPr id="3" name="Content Placeholder 2"/>
          <p:cNvSpPr>
            <a:spLocks noGrp="1"/>
          </p:cNvSpPr>
          <p:nvPr>
            <p:ph idx="1"/>
          </p:nvPr>
        </p:nvSpPr>
        <p:spPr/>
        <p:txBody>
          <a:bodyPr>
            <a:normAutofit fontScale="92500" lnSpcReduction="10000"/>
          </a:bodyPr>
          <a:lstStyle/>
          <a:p>
            <a:r>
              <a:rPr lang="en-US" dirty="0"/>
              <a:t>Limits to human rationality are acknowledged but the model used is still basically one of the rational actor.</a:t>
            </a:r>
          </a:p>
          <a:p>
            <a:r>
              <a:rPr lang="en-US" dirty="0"/>
              <a:t>A focus on cognitions, frames and narratives but emotions are still largely missing from the picture.</a:t>
            </a:r>
          </a:p>
          <a:p>
            <a:r>
              <a:rPr lang="en-US" dirty="0"/>
              <a:t>Change efforts are directed at the individual/family and institutions (governments, corporations) but the cultural dimension is neglected.</a:t>
            </a:r>
          </a:p>
        </p:txBody>
      </p:sp>
    </p:spTree>
    <p:extLst>
      <p:ext uri="{BB962C8B-B14F-4D97-AF65-F5344CB8AC3E}">
        <p14:creationId xmlns:p14="http://schemas.microsoft.com/office/powerpoint/2010/main" val="1811946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828800" y="1828800"/>
          <a:ext cx="54864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6090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individual and society</a:t>
            </a:r>
          </a:p>
        </p:txBody>
      </p:sp>
      <p:sp>
        <p:nvSpPr>
          <p:cNvPr id="3" name="Subtitle 2"/>
          <p:cNvSpPr>
            <a:spLocks noGrp="1"/>
          </p:cNvSpPr>
          <p:nvPr>
            <p:ph type="subTitle" idx="1"/>
          </p:nvPr>
        </p:nvSpPr>
        <p:spPr/>
        <p:txBody>
          <a:bodyPr/>
          <a:lstStyle/>
          <a:p>
            <a:r>
              <a:rPr lang="en-US" dirty="0"/>
              <a:t>Society has the capacity to either bring out the best or the worst in us</a:t>
            </a:r>
          </a:p>
        </p:txBody>
      </p:sp>
    </p:spTree>
    <p:extLst>
      <p:ext uri="{BB962C8B-B14F-4D97-AF65-F5344CB8AC3E}">
        <p14:creationId xmlns:p14="http://schemas.microsoft.com/office/powerpoint/2010/main" val="2000358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PSYCHOANALYTICALLY INFORMED PERSPECTIVES</a:t>
            </a:r>
          </a:p>
        </p:txBody>
      </p:sp>
      <p:sp>
        <p:nvSpPr>
          <p:cNvPr id="3" name="Content Placeholder 2"/>
          <p:cNvSpPr>
            <a:spLocks noGrp="1"/>
          </p:cNvSpPr>
          <p:nvPr>
            <p:ph idx="1"/>
          </p:nvPr>
        </p:nvSpPr>
        <p:spPr/>
        <p:txBody>
          <a:bodyPr>
            <a:normAutofit/>
          </a:bodyPr>
          <a:lstStyle/>
          <a:p>
            <a:r>
              <a:rPr lang="en-US" sz="4000" dirty="0"/>
              <a:t>“Go, go, go said the bird: human kind</a:t>
            </a:r>
          </a:p>
          <a:p>
            <a:pPr marL="0" indent="0">
              <a:buNone/>
            </a:pPr>
            <a:r>
              <a:rPr lang="en-US" sz="4000" dirty="0"/>
              <a:t>	Cannot bear very much reality”</a:t>
            </a:r>
          </a:p>
          <a:p>
            <a:pPr marL="0" indent="0">
              <a:buNone/>
            </a:pPr>
            <a:r>
              <a:rPr lang="en-US" sz="4000" dirty="0"/>
              <a:t>	</a:t>
            </a:r>
            <a:r>
              <a:rPr lang="en-US" sz="4000" dirty="0" err="1"/>
              <a:t>T.S.Eliott</a:t>
            </a:r>
            <a:r>
              <a:rPr lang="en-US" sz="4000" dirty="0"/>
              <a:t>, Burnt Norton</a:t>
            </a:r>
          </a:p>
        </p:txBody>
      </p:sp>
    </p:spTree>
    <p:extLst>
      <p:ext uri="{BB962C8B-B14F-4D97-AF65-F5344CB8AC3E}">
        <p14:creationId xmlns:p14="http://schemas.microsoft.com/office/powerpoint/2010/main" val="3598510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Culture of Narcissism</a:t>
            </a:r>
          </a:p>
        </p:txBody>
      </p:sp>
      <p:sp>
        <p:nvSpPr>
          <p:cNvPr id="3" name="Content Placeholder 2"/>
          <p:cNvSpPr>
            <a:spLocks noGrp="1"/>
          </p:cNvSpPr>
          <p:nvPr>
            <p:ph idx="1"/>
          </p:nvPr>
        </p:nvSpPr>
        <p:spPr/>
        <p:txBody>
          <a:bodyPr/>
          <a:lstStyle/>
          <a:p>
            <a:r>
              <a:rPr lang="en-US" dirty="0"/>
              <a:t>We see ourselves as uniquely entitled (as individuals, as developed countries, as a species)</a:t>
            </a:r>
          </a:p>
          <a:p>
            <a:r>
              <a:rPr lang="en-US" dirty="0"/>
              <a:t>We have an instrumental relation to others and to nature (human and natural </a:t>
            </a:r>
            <a:r>
              <a:rPr lang="en-US" u="sng" dirty="0"/>
              <a:t>resources</a:t>
            </a:r>
            <a:r>
              <a:rPr lang="en-US" dirty="0"/>
              <a:t>)</a:t>
            </a:r>
          </a:p>
          <a:p>
            <a:r>
              <a:rPr lang="en-US" dirty="0"/>
              <a:t>The illusion of mastery/control possesses the mind of both the individual and of the human species</a:t>
            </a:r>
          </a:p>
          <a:p>
            <a:endParaRPr lang="en-US" dirty="0"/>
          </a:p>
        </p:txBody>
      </p:sp>
    </p:spTree>
    <p:extLst>
      <p:ext uri="{BB962C8B-B14F-4D97-AF65-F5344CB8AC3E}">
        <p14:creationId xmlns:p14="http://schemas.microsoft.com/office/powerpoint/2010/main" val="3397199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208783"/>
          </a:xfrm>
        </p:spPr>
        <p:txBody>
          <a:bodyPr/>
          <a:lstStyle/>
          <a:p>
            <a:r>
              <a:rPr lang="en-US" dirty="0"/>
              <a:t>Our culture is poorly equipped to enable us to face the facts of life – our mortality, frailty &amp; limits; our vulnerability to chance and fate; our dependency on others/nature for what is life-affirming</a:t>
            </a:r>
          </a:p>
        </p:txBody>
      </p:sp>
    </p:spTree>
    <p:extLst>
      <p:ext uri="{BB962C8B-B14F-4D97-AF65-F5344CB8AC3E}">
        <p14:creationId xmlns:p14="http://schemas.microsoft.com/office/powerpoint/2010/main" val="2089480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We struggle against the feelings elicited by climate change</a:t>
            </a:r>
          </a:p>
        </p:txBody>
      </p:sp>
      <p:sp>
        <p:nvSpPr>
          <p:cNvPr id="3" name="Content Placeholder 2"/>
          <p:cNvSpPr>
            <a:spLocks noGrp="1"/>
          </p:cNvSpPr>
          <p:nvPr>
            <p:ph idx="1"/>
          </p:nvPr>
        </p:nvSpPr>
        <p:spPr/>
        <p:txBody>
          <a:bodyPr/>
          <a:lstStyle/>
          <a:p>
            <a:r>
              <a:rPr lang="en-US" dirty="0"/>
              <a:t>Loss and </a:t>
            </a:r>
            <a:r>
              <a:rPr lang="en-US" u="sng" dirty="0"/>
              <a:t>grief </a:t>
            </a:r>
            <a:r>
              <a:rPr lang="en-US" dirty="0"/>
              <a:t>regarding the destruction around us</a:t>
            </a:r>
          </a:p>
          <a:p>
            <a:r>
              <a:rPr lang="en-US" u="sng" dirty="0"/>
              <a:t>Guilt</a:t>
            </a:r>
            <a:r>
              <a:rPr lang="en-US" dirty="0"/>
              <a:t> at our role in this destruction</a:t>
            </a:r>
          </a:p>
          <a:p>
            <a:r>
              <a:rPr lang="en-US" u="sng" dirty="0"/>
              <a:t>Anxiety </a:t>
            </a:r>
            <a:r>
              <a:rPr lang="en-US" dirty="0"/>
              <a:t>when we look into the future</a:t>
            </a:r>
          </a:p>
          <a:p>
            <a:r>
              <a:rPr lang="en-US" u="sng" dirty="0"/>
              <a:t>Despair</a:t>
            </a:r>
            <a:r>
              <a:rPr lang="en-US" dirty="0"/>
              <a:t> when we imagine that we lack the resources to change what is happening</a:t>
            </a:r>
          </a:p>
        </p:txBody>
      </p:sp>
    </p:spTree>
    <p:extLst>
      <p:ext uri="{BB962C8B-B14F-4D97-AF65-F5344CB8AC3E}">
        <p14:creationId xmlns:p14="http://schemas.microsoft.com/office/powerpoint/2010/main" val="4279081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E6D4CCBEA15444DA8D2EEC975615D5D" ma:contentTypeVersion="12" ma:contentTypeDescription="Create a new document." ma:contentTypeScope="" ma:versionID="c0fda65fa732fe0524ed047c9c3309c6">
  <xsd:schema xmlns:xsd="http://www.w3.org/2001/XMLSchema" xmlns:xs="http://www.w3.org/2001/XMLSchema" xmlns:p="http://schemas.microsoft.com/office/2006/metadata/properties" xmlns:ns3="d3736444-8fca-4c11-8dc8-8865c49873b8" xmlns:ns4="ca7f06e8-4059-4c8a-b971-bd0f6d05e0de" targetNamespace="http://schemas.microsoft.com/office/2006/metadata/properties" ma:root="true" ma:fieldsID="6e487ba4dfdda248f02c469938358cb6" ns3:_="" ns4:_="">
    <xsd:import namespace="d3736444-8fca-4c11-8dc8-8865c49873b8"/>
    <xsd:import namespace="ca7f06e8-4059-4c8a-b971-bd0f6d05e0d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36444-8fca-4c11-8dc8-8865c49873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7f06e8-4059-4c8a-b971-bd0f6d05e0d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A0723C-3468-4185-934A-5DB9854EC3A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a7f06e8-4059-4c8a-b971-bd0f6d05e0de"/>
    <ds:schemaRef ds:uri="d3736444-8fca-4c11-8dc8-8865c49873b8"/>
    <ds:schemaRef ds:uri="http://www.w3.org/XML/1998/namespace"/>
    <ds:schemaRef ds:uri="http://purl.org/dc/dcmitype/"/>
  </ds:schemaRefs>
</ds:datastoreItem>
</file>

<file path=customXml/itemProps2.xml><?xml version="1.0" encoding="utf-8"?>
<ds:datastoreItem xmlns:ds="http://schemas.openxmlformats.org/officeDocument/2006/customXml" ds:itemID="{DF281B0D-8720-476F-9569-BA3797DFE2A0}">
  <ds:schemaRefs>
    <ds:schemaRef ds:uri="http://schemas.microsoft.com/sharepoint/v3/contenttype/forms"/>
  </ds:schemaRefs>
</ds:datastoreItem>
</file>

<file path=customXml/itemProps3.xml><?xml version="1.0" encoding="utf-8"?>
<ds:datastoreItem xmlns:ds="http://schemas.openxmlformats.org/officeDocument/2006/customXml" ds:itemID="{2EA9B7FD-C515-478F-B5AD-64BB189174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36444-8fca-4c11-8dc8-8865c49873b8"/>
    <ds:schemaRef ds:uri="ca7f06e8-4059-4c8a-b971-bd0f6d05e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426</TotalTime>
  <Words>1288</Words>
  <Application>Microsoft Office PowerPoint</Application>
  <PresentationFormat>On-screen Show (4:3)</PresentationFormat>
  <Paragraphs>92</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THE PROBLEM</vt:lpstr>
      <vt:lpstr>Social Identities and Cognitions</vt:lpstr>
      <vt:lpstr>What’s missing?</vt:lpstr>
      <vt:lpstr>PowerPoint Presentation</vt:lpstr>
      <vt:lpstr>The individual and society</vt:lpstr>
      <vt:lpstr>PSYCHOANALYTICALLY INFORMED PERSPECTIVES</vt:lpstr>
      <vt:lpstr>A Culture of Narcissism</vt:lpstr>
      <vt:lpstr>Our culture is poorly equipped to enable us to face the facts of life – our mortality, frailty &amp; limits; our vulnerability to chance and fate; our dependency on others/nature for what is life-affirming</vt:lpstr>
      <vt:lpstr>We struggle against the feelings elicited by climate change</vt:lpstr>
      <vt:lpstr>CLIMATE CHANGE DENIAL</vt:lpstr>
      <vt:lpstr>The person and denial</vt:lpstr>
      <vt:lpstr>Disavowal</vt:lpstr>
      <vt:lpstr>The non-unitary mind</vt:lpstr>
      <vt:lpstr>“I did not say this young man was lying. I said I am unable to believe him. There is a difference.” Supreme Court Judge Felix Frankfurter on hearing an eye witness account of the clearing of the Warsaw Ghetto</vt:lpstr>
      <vt:lpstr>Disavowal</vt:lpstr>
      <vt:lpstr>PowerPoint Presentation</vt:lpstr>
      <vt:lpstr>Disavowal</vt:lpstr>
      <vt:lpstr> I can remember very clearly when I, er, must have been in my late 20s early 30s, sitting at Heathrow airport with my wife about to catch a flight somewhere, and her remarking that a 747 taking off generates more damage to the environment, er, than a family car driven for a year; and I remember noting this fact with interest, although not at any point changing my view about where we should go on 747s. (male, academic, 50s, partner of fossil fuel company exec)</vt:lpstr>
      <vt:lpstr>Recent psychoanalytic thinking about denial sees it as a central component of a more encompassing ‘perverse state of mind’ which provides protection from anxiety and pain (John Steiner (1993) Psychic Retreats. London: Routledge)</vt:lpstr>
      <vt:lpstr>STATE OF MIND</vt:lpstr>
      <vt:lpstr>A PERVERSE RELATION TO REALITY</vt:lpstr>
      <vt:lpstr>PERVERSE INSTITUTIONS</vt:lpstr>
      <vt:lpstr>PERVERSE INSTITUTIONS EPITOMISED BY BANKING SECTOR</vt:lpstr>
      <vt:lpstr>PERVERSE GOVERNANCE</vt:lpstr>
      <vt:lpstr>PERVERSE THINKING IN CLIMATE CHANGE INSTITUTIONS</vt:lpstr>
      <vt:lpstr>Some things cannot be thought about</vt:lpstr>
      <vt:lpstr>THE ELEPHANT IN THE ROOM</vt:lpstr>
      <vt:lpstr>VIRTUALISM</vt:lpstr>
      <vt:lpstr>Perverse Culture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DENIAL</dc:title>
  <dc:creator>paul hoggett</dc:creator>
  <cp:lastModifiedBy>Key Blazier</cp:lastModifiedBy>
  <cp:revision>42</cp:revision>
  <dcterms:created xsi:type="dcterms:W3CDTF">2015-01-19T16:33:20Z</dcterms:created>
  <dcterms:modified xsi:type="dcterms:W3CDTF">2020-11-05T16:06:03Z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0x0101009E6D4CCBEA15444DA8D2EEC975615D5D</vt:lpwstr>
  </property>
</Properties>
</file>