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0" r:id="rId3"/>
    <p:sldId id="278" r:id="rId4"/>
    <p:sldId id="295" r:id="rId5"/>
    <p:sldId id="279" r:id="rId6"/>
    <p:sldId id="281" r:id="rId7"/>
    <p:sldId id="282" r:id="rId8"/>
    <p:sldId id="296" r:id="rId9"/>
    <p:sldId id="301" r:id="rId10"/>
    <p:sldId id="297" r:id="rId11"/>
    <p:sldId id="298" r:id="rId12"/>
    <p:sldId id="300" r:id="rId13"/>
    <p:sldId id="299" r:id="rId1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6A0B"/>
    <a:srgbClr val="4CA8FF"/>
    <a:srgbClr val="BB2AFF"/>
    <a:srgbClr val="CD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87" autoAdjust="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172"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0A193EB4-C7BB-4E47-8B24-E8C2BEA73861}" type="datetimeFigureOut">
              <a:rPr lang="en-US" smtClean="0"/>
              <a:t>7/19/2017</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956C1DDA-D3AC-1343-BCD1-DD285345F0F9}" type="slidenum">
              <a:rPr lang="en-US" smtClean="0"/>
              <a:t>‹#›</a:t>
            </a:fld>
            <a:endParaRPr lang="en-US"/>
          </a:p>
        </p:txBody>
      </p:sp>
    </p:spTree>
    <p:extLst>
      <p:ext uri="{BB962C8B-B14F-4D97-AF65-F5344CB8AC3E}">
        <p14:creationId xmlns:p14="http://schemas.microsoft.com/office/powerpoint/2010/main" val="3597633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C99F6EE-BA70-0043-A13D-15CA6141F21C}" type="datetimeFigureOut">
              <a:rPr lang="en-US" smtClean="0"/>
              <a:t>7/19/2017</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C5CEF31-9D6F-D841-A1EA-7CA3A82EF2C5}" type="slidenum">
              <a:rPr lang="en-US" smtClean="0"/>
              <a:t>‹#›</a:t>
            </a:fld>
            <a:endParaRPr lang="en-US"/>
          </a:p>
        </p:txBody>
      </p:sp>
    </p:spTree>
    <p:extLst>
      <p:ext uri="{BB962C8B-B14F-4D97-AF65-F5344CB8AC3E}">
        <p14:creationId xmlns:p14="http://schemas.microsoft.com/office/powerpoint/2010/main" val="3685694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 GP in Bristol.  R&amp;D director 3 CCGs   All things to do with Research,</a:t>
            </a:r>
            <a:r>
              <a:rPr lang="en-US" baseline="0" dirty="0" smtClean="0"/>
              <a:t> Evidence and Evaluation</a:t>
            </a:r>
          </a:p>
          <a:p>
            <a:r>
              <a:rPr lang="en-US" baseline="0" dirty="0" smtClean="0"/>
              <a:t>Other roles: CLAHRC, WEASHN, Previous </a:t>
            </a:r>
            <a:r>
              <a:rPr lang="en-US" baseline="0" dirty="0" err="1" smtClean="0"/>
              <a:t>Wellcome</a:t>
            </a:r>
            <a:r>
              <a:rPr lang="en-US" baseline="0" dirty="0" smtClean="0"/>
              <a:t> Research Fellow</a:t>
            </a:r>
            <a:endParaRPr lang="en-US" dirty="0" smtClean="0"/>
          </a:p>
          <a:p>
            <a:r>
              <a:rPr lang="en-US" baseline="0" dirty="0" smtClean="0"/>
              <a:t>.  </a:t>
            </a:r>
          </a:p>
        </p:txBody>
      </p:sp>
      <p:sp>
        <p:nvSpPr>
          <p:cNvPr id="4" name="Slide Number Placeholder 3"/>
          <p:cNvSpPr>
            <a:spLocks noGrp="1"/>
          </p:cNvSpPr>
          <p:nvPr>
            <p:ph type="sldNum" sz="quarter" idx="10"/>
          </p:nvPr>
        </p:nvSpPr>
        <p:spPr/>
        <p:txBody>
          <a:bodyPr/>
          <a:lstStyle/>
          <a:p>
            <a:fld id="{8C5CEF31-9D6F-D841-A1EA-7CA3A82EF2C5}" type="slidenum">
              <a:rPr lang="en-US" smtClean="0"/>
              <a:t>1</a:t>
            </a:fld>
            <a:endParaRPr lang="en-US"/>
          </a:p>
        </p:txBody>
      </p:sp>
    </p:spTree>
    <p:extLst>
      <p:ext uri="{BB962C8B-B14F-4D97-AF65-F5344CB8AC3E}">
        <p14:creationId xmlns:p14="http://schemas.microsoft.com/office/powerpoint/2010/main" val="206343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concept of integration is popular – primary/secondary, health/care, service user/professional – so I am advocating an approach of integrated research: blurring the boundary between research and service in the ways described, leading to faster identification and answering of relevant questions – more impactful research.</a:t>
            </a:r>
          </a:p>
          <a:p>
            <a:r>
              <a:rPr lang="en-GB" baseline="0" dirty="0" smtClean="0"/>
              <a:t>Effort needs to be made to change the context</a:t>
            </a:r>
          </a:p>
          <a:p>
            <a:r>
              <a:rPr lang="en-GB" baseline="0" dirty="0" smtClean="0"/>
              <a:t>Lets not be precious about whether a particular technique is labelled as QI, research or evaluation.   Lets choose the right tool for the job. </a:t>
            </a:r>
          </a:p>
          <a:p>
            <a:r>
              <a:rPr lang="en-GB" baseline="0" dirty="0" smtClean="0"/>
              <a:t>While we believe an evidence informed approach is good, it does come as some cost, so people need convincing.   We need to collect a portfolio of case studies that demonstrate it and not assume everybody thinks it is worth the effort.</a:t>
            </a:r>
          </a:p>
          <a:p>
            <a:r>
              <a:rPr lang="en-GB" baseline="0" dirty="0" smtClean="0"/>
              <a:t>People are busy, so lets make it for them work in the way that really most of them want to. Lets make the right way the easy way. </a:t>
            </a:r>
          </a:p>
          <a:p>
            <a:endParaRPr lang="en-GB" baseline="0" dirty="0" smtClean="0"/>
          </a:p>
          <a:p>
            <a:r>
              <a:rPr lang="en-GB" baseline="0" dirty="0" smtClean="0"/>
              <a:t>The final observation is that is takes time and persistence.  Conversation by conversation, meeting by meeting.  No instant change. </a:t>
            </a:r>
            <a:endParaRPr lang="en-GB" dirty="0"/>
          </a:p>
        </p:txBody>
      </p:sp>
      <p:sp>
        <p:nvSpPr>
          <p:cNvPr id="4" name="Slide Number Placeholder 3"/>
          <p:cNvSpPr>
            <a:spLocks noGrp="1"/>
          </p:cNvSpPr>
          <p:nvPr>
            <p:ph type="sldNum" sz="quarter" idx="10"/>
          </p:nvPr>
        </p:nvSpPr>
        <p:spPr/>
        <p:txBody>
          <a:bodyPr/>
          <a:lstStyle/>
          <a:p>
            <a:fld id="{8C5CEF31-9D6F-D841-A1EA-7CA3A82EF2C5}" type="slidenum">
              <a:rPr lang="en-US" smtClean="0"/>
              <a:t>11</a:t>
            </a:fld>
            <a:endParaRPr lang="en-US"/>
          </a:p>
        </p:txBody>
      </p:sp>
    </p:spTree>
    <p:extLst>
      <p:ext uri="{BB962C8B-B14F-4D97-AF65-F5344CB8AC3E}">
        <p14:creationId xmlns:p14="http://schemas.microsoft.com/office/powerpoint/2010/main" val="219358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representatives of research commissioners and providers and service commissioners and providers, all spending huge sums of scarce public resources, we can’t afford not to continually strive for more impactful research and better informed services.</a:t>
            </a:r>
            <a:endParaRPr lang="en-GB" dirty="0"/>
          </a:p>
        </p:txBody>
      </p:sp>
      <p:sp>
        <p:nvSpPr>
          <p:cNvPr id="4" name="Slide Number Placeholder 3"/>
          <p:cNvSpPr>
            <a:spLocks noGrp="1"/>
          </p:cNvSpPr>
          <p:nvPr>
            <p:ph type="sldNum" sz="quarter" idx="10"/>
          </p:nvPr>
        </p:nvSpPr>
        <p:spPr/>
        <p:txBody>
          <a:bodyPr/>
          <a:lstStyle/>
          <a:p>
            <a:fld id="{8C5CEF31-9D6F-D841-A1EA-7CA3A82EF2C5}" type="slidenum">
              <a:rPr lang="en-US" smtClean="0"/>
              <a:t>12</a:t>
            </a:fld>
            <a:endParaRPr lang="en-US"/>
          </a:p>
        </p:txBody>
      </p:sp>
    </p:spTree>
    <p:extLst>
      <p:ext uri="{BB962C8B-B14F-4D97-AF65-F5344CB8AC3E}">
        <p14:creationId xmlns:p14="http://schemas.microsoft.com/office/powerpoint/2010/main" val="300883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5CEF31-9D6F-D841-A1EA-7CA3A82EF2C5}" type="slidenum">
              <a:rPr lang="en-US" smtClean="0"/>
              <a:t>13</a:t>
            </a:fld>
            <a:endParaRPr lang="en-US"/>
          </a:p>
        </p:txBody>
      </p:sp>
    </p:spTree>
    <p:extLst>
      <p:ext uri="{BB962C8B-B14F-4D97-AF65-F5344CB8AC3E}">
        <p14:creationId xmlns:p14="http://schemas.microsoft.com/office/powerpoint/2010/main" val="234643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a:t>
            </a:r>
            <a:r>
              <a:rPr lang="en-US" baseline="0" dirty="0" smtClean="0"/>
              <a:t> leads to the vision that we are encouraging our health and care system in the West to get behind.    That the NHS delivers the highest quality and most cost effective care, through standing out as the most evidenced informed healthcare </a:t>
            </a:r>
            <a:r>
              <a:rPr lang="en-US" baseline="0" dirty="0" err="1" smtClean="0"/>
              <a:t>organisation</a:t>
            </a:r>
            <a:r>
              <a:rPr lang="en-US" baseline="0" dirty="0" smtClean="0"/>
              <a:t> in the world. </a:t>
            </a:r>
          </a:p>
          <a:p>
            <a:endParaRPr lang="en-US" baseline="0" dirty="0" smtClean="0"/>
          </a:p>
          <a:p>
            <a:r>
              <a:rPr lang="en-US" baseline="0" dirty="0" smtClean="0"/>
              <a:t>Lets remind ourselves why being evidence informed is a good thing</a:t>
            </a:r>
            <a:endParaRPr lang="en-US" dirty="0"/>
          </a:p>
        </p:txBody>
      </p:sp>
      <p:sp>
        <p:nvSpPr>
          <p:cNvPr id="4" name="Slide Number Placeholder 3"/>
          <p:cNvSpPr>
            <a:spLocks noGrp="1"/>
          </p:cNvSpPr>
          <p:nvPr>
            <p:ph type="sldNum" sz="quarter" idx="10"/>
          </p:nvPr>
        </p:nvSpPr>
        <p:spPr/>
        <p:txBody>
          <a:bodyPr/>
          <a:lstStyle/>
          <a:p>
            <a:fld id="{8C5CEF31-9D6F-D841-A1EA-7CA3A82EF2C5}" type="slidenum">
              <a:rPr lang="en-US" smtClean="0"/>
              <a:t>2</a:t>
            </a:fld>
            <a:endParaRPr lang="en-US"/>
          </a:p>
        </p:txBody>
      </p:sp>
    </p:spTree>
    <p:extLst>
      <p:ext uri="{BB962C8B-B14F-4D97-AF65-F5344CB8AC3E}">
        <p14:creationId xmlns:p14="http://schemas.microsoft.com/office/powerpoint/2010/main" val="117408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health</a:t>
            </a:r>
            <a:r>
              <a:rPr lang="en-US" baseline="0" dirty="0" smtClean="0"/>
              <a:t> system is facing lots of challenges:    fundamentally boils down to a mismatch between demand and supply.  A system designed for the past and not for the future.</a:t>
            </a:r>
            <a:endParaRPr lang="en-US" dirty="0" smtClean="0"/>
          </a:p>
          <a:p>
            <a:endParaRPr lang="en-US" dirty="0" smtClean="0"/>
          </a:p>
          <a:p>
            <a:r>
              <a:rPr lang="en-US" dirty="0" smtClean="0"/>
              <a:t>Facing big challenges.  Well known</a:t>
            </a:r>
            <a:r>
              <a:rPr lang="en-US" baseline="0" dirty="0" smtClean="0"/>
              <a:t> challenges £22 billion productivity requirement by 20/21, ageing, new tech and treatments, public expectations. 15 million people with LTC needing 70% of the budget, </a:t>
            </a:r>
            <a:r>
              <a:rPr lang="en-US" baseline="0" dirty="0" err="1" smtClean="0"/>
              <a:t>mulitimorbidity</a:t>
            </a:r>
            <a:endParaRPr lang="en-US" baseline="0" dirty="0" smtClean="0"/>
          </a:p>
          <a:p>
            <a:endParaRPr lang="en-US" baseline="0" dirty="0" smtClean="0"/>
          </a:p>
          <a:p>
            <a:endParaRPr lang="en-US" baseline="0" dirty="0" smtClean="0"/>
          </a:p>
          <a:p>
            <a:r>
              <a:rPr lang="en-US" baseline="0" dirty="0" smtClean="0"/>
              <a:t>There is no doubt we cannot keep doing things the same and we need to change our services and harness new technology, but we can’t choose just any service change or innovation.   We need to choose the ones with the most evidence of effectiveness – not just the latest initiative or well promoted gadget.   The innovations that actually work, that are cost effective and affordable.  And take responsibility for creating our own evidence – to identify what is working in the real world and what is not, and to look out for those inevitable negative unintended consequences. </a:t>
            </a:r>
          </a:p>
          <a:p>
            <a:endParaRPr lang="en-US" dirty="0"/>
          </a:p>
        </p:txBody>
      </p:sp>
      <p:sp>
        <p:nvSpPr>
          <p:cNvPr id="4" name="Slide Number Placeholder 3"/>
          <p:cNvSpPr>
            <a:spLocks noGrp="1"/>
          </p:cNvSpPr>
          <p:nvPr>
            <p:ph type="sldNum" sz="quarter" idx="10"/>
          </p:nvPr>
        </p:nvSpPr>
        <p:spPr/>
        <p:txBody>
          <a:bodyPr/>
          <a:lstStyle/>
          <a:p>
            <a:fld id="{8C5CEF31-9D6F-D841-A1EA-7CA3A82EF2C5}" type="slidenum">
              <a:rPr lang="en-US" smtClean="0"/>
              <a:t>3</a:t>
            </a:fld>
            <a:endParaRPr lang="en-US"/>
          </a:p>
        </p:txBody>
      </p:sp>
    </p:spTree>
    <p:extLst>
      <p:ext uri="{BB962C8B-B14F-4D97-AF65-F5344CB8AC3E}">
        <p14:creationId xmlns:p14="http://schemas.microsoft.com/office/powerpoint/2010/main" val="292241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research that makes a difference.   Research that tackles</a:t>
            </a:r>
            <a:r>
              <a:rPr lang="en-US" baseline="0" dirty="0" smtClean="0"/>
              <a:t> the important questions and done in an appropriate way.   This can be typical research </a:t>
            </a:r>
            <a:r>
              <a:rPr lang="en-US" baseline="0" dirty="0" err="1" smtClean="0"/>
              <a:t>ie</a:t>
            </a:r>
            <a:r>
              <a:rPr lang="en-US" baseline="0" dirty="0" smtClean="0"/>
              <a:t> RCTs, service evaluation or improvement science.   What is the right research needs be agreed between the evidence producer and the evidence user.  Typically it is the evidence producer that defines this which negatively affects the potential impact of the research . </a:t>
            </a:r>
          </a:p>
          <a:p>
            <a:endParaRPr lang="en-US" baseline="0" dirty="0" smtClean="0"/>
          </a:p>
          <a:p>
            <a:r>
              <a:rPr lang="en-US" baseline="0" dirty="0" smtClean="0"/>
              <a:t>Also need a pull from the system.  A system that understands why time spent looking for evidence behind a problem and its different solutions is well spent.   A system that </a:t>
            </a:r>
            <a:r>
              <a:rPr lang="en-US" baseline="0" dirty="0" err="1" smtClean="0"/>
              <a:t>recognises</a:t>
            </a:r>
            <a:r>
              <a:rPr lang="en-US" baseline="0" dirty="0" smtClean="0"/>
              <a:t> investing in evaluating a service change provides evidence to support the ongoing delivery of the service, the bits that work well and the bits that don’t and especially helps us manage negative unintended consequences.   My experience suggests this is not a typical environment, so effort has to be made to create it. </a:t>
            </a:r>
          </a:p>
          <a:p>
            <a:endParaRPr lang="en-US" baseline="0" dirty="0" smtClean="0"/>
          </a:p>
          <a:p>
            <a:r>
              <a:rPr lang="en-US" baseline="0" dirty="0" smtClean="0"/>
              <a:t>And working in an evidence informed way needs to be easy.  People have enough hard stuff to do and we don’t want to add to this.   Being evidence informed needs to be framed as a way of reducing work through being more likely to get things right the first time, less duplication, less dealing with the unintended fallout of poorly evaluated change and better managed risk.  So we have to make the right way the easy way. </a:t>
            </a:r>
            <a:endParaRPr lang="en-US" dirty="0"/>
          </a:p>
        </p:txBody>
      </p:sp>
      <p:sp>
        <p:nvSpPr>
          <p:cNvPr id="4" name="Slide Number Placeholder 3"/>
          <p:cNvSpPr>
            <a:spLocks noGrp="1"/>
          </p:cNvSpPr>
          <p:nvPr>
            <p:ph type="sldNum" sz="quarter" idx="10"/>
          </p:nvPr>
        </p:nvSpPr>
        <p:spPr/>
        <p:txBody>
          <a:bodyPr/>
          <a:lstStyle/>
          <a:p>
            <a:fld id="{8C5CEF31-9D6F-D841-A1EA-7CA3A82EF2C5}" type="slidenum">
              <a:rPr lang="en-US" smtClean="0"/>
              <a:t>4</a:t>
            </a:fld>
            <a:endParaRPr lang="en-US"/>
          </a:p>
        </p:txBody>
      </p:sp>
    </p:spTree>
    <p:extLst>
      <p:ext uri="{BB962C8B-B14F-4D97-AF65-F5344CB8AC3E}">
        <p14:creationId xmlns:p14="http://schemas.microsoft.com/office/powerpoint/2010/main" val="44092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So</a:t>
            </a:r>
            <a:r>
              <a:rPr lang="en-US" baseline="0" dirty="0" smtClean="0"/>
              <a:t> how do we get the evidence informed approach into practice?   The good news is that we are pushing at an open door.  </a:t>
            </a:r>
            <a:r>
              <a:rPr lang="en-US" baseline="0" dirty="0" err="1" smtClean="0"/>
              <a:t>Noone</a:t>
            </a:r>
            <a:r>
              <a:rPr lang="en-US" baseline="0" dirty="0" smtClean="0"/>
              <a:t> says it is a rubbish idea.  But it is not easy – if it was, we would already be doing it.   No, its not easy but we have to make the right way the easy way.   We need to make the right way as easy as skiing down hill and the wrong way as trying to ski uphill. </a:t>
            </a:r>
          </a:p>
          <a:p>
            <a:endParaRPr lang="en-US" baseline="0" dirty="0" smtClean="0"/>
          </a:p>
          <a:p>
            <a:r>
              <a:rPr lang="en-US" baseline="0" dirty="0" smtClean="0"/>
              <a:t>We can do this in three ways: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By engaging the right people with the right skills</a:t>
            </a:r>
          </a:p>
          <a:p>
            <a:pPr marL="171450" indent="-171450">
              <a:buFont typeface="Arial" panose="020B0604020202020204" pitchFamily="34" charset="0"/>
              <a:buChar char="•"/>
            </a:pPr>
            <a:r>
              <a:rPr lang="en-US" baseline="0" dirty="0" smtClean="0"/>
              <a:t>By hardwiring  the use of evidence and evaluation into the </a:t>
            </a:r>
            <a:r>
              <a:rPr lang="en-US" baseline="0" dirty="0" err="1" smtClean="0"/>
              <a:t>procesess</a:t>
            </a:r>
            <a:r>
              <a:rPr lang="en-US" baseline="0" dirty="0" smtClean="0"/>
              <a:t> of normal business</a:t>
            </a:r>
          </a:p>
          <a:p>
            <a:pPr marL="171450" indent="-171450">
              <a:buFont typeface="Arial" panose="020B0604020202020204" pitchFamily="34" charset="0"/>
              <a:buChar char="•"/>
            </a:pPr>
            <a:r>
              <a:rPr lang="en-US" baseline="0" dirty="0" smtClean="0"/>
              <a:t>And by giving them them the appropriate tools to make it easy</a:t>
            </a:r>
          </a:p>
          <a:p>
            <a:endParaRPr lang="en-US" baseline="0" dirty="0" smtClean="0"/>
          </a:p>
          <a:p>
            <a:endParaRPr lang="en-US" baseline="0" dirty="0" smtClean="0"/>
          </a:p>
          <a:p>
            <a:endParaRPr lang="en-US" baseline="0" dirty="0" smtClean="0"/>
          </a:p>
          <a:p>
            <a:endParaRPr lang="en-US" baseline="0" dirty="0" smtClean="0"/>
          </a:p>
          <a:p>
            <a:r>
              <a:rPr lang="en-US" dirty="0" smtClean="0"/>
              <a:t>How?  By engaging the</a:t>
            </a:r>
            <a:r>
              <a:rPr lang="en-US" baseline="0" dirty="0" smtClean="0"/>
              <a:t> right people with the right skills and looking towards creating new types of posts, by getting the processes right to make the use of evidence, innovation and evaluation routine, and through creating and using tools to make the right way, the easy way</a:t>
            </a:r>
          </a:p>
          <a:p>
            <a:endParaRPr lang="en-US" dirty="0"/>
          </a:p>
        </p:txBody>
      </p:sp>
      <p:sp>
        <p:nvSpPr>
          <p:cNvPr id="4" name="Slide Number Placeholder 3"/>
          <p:cNvSpPr>
            <a:spLocks noGrp="1"/>
          </p:cNvSpPr>
          <p:nvPr>
            <p:ph type="sldNum" sz="quarter" idx="10"/>
          </p:nvPr>
        </p:nvSpPr>
        <p:spPr/>
        <p:txBody>
          <a:bodyPr/>
          <a:lstStyle/>
          <a:p>
            <a:fld id="{8C5CEF31-9D6F-D841-A1EA-7CA3A82EF2C5}" type="slidenum">
              <a:rPr lang="en-US" smtClean="0"/>
              <a:t>5</a:t>
            </a:fld>
            <a:endParaRPr lang="en-US"/>
          </a:p>
        </p:txBody>
      </p:sp>
    </p:spTree>
    <p:extLst>
      <p:ext uri="{BB962C8B-B14F-4D97-AF65-F5344CB8AC3E}">
        <p14:creationId xmlns:p14="http://schemas.microsoft.com/office/powerpoint/2010/main" val="49813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Perhaps one of the most potent is the culture gap between the evidence producers – primarily researchers and the evidence users, and the near absence of responsibility of the evidence users to create their own evidence through a routine approach to service evaluation.   The Service cannot always expect researchers and academia to produce the kind of evidence they need. </a:t>
            </a:r>
          </a:p>
          <a:p>
            <a:endParaRPr lang="en-US" baseline="0" dirty="0" smtClean="0"/>
          </a:p>
          <a:p>
            <a:r>
              <a:rPr lang="en-US" baseline="0" dirty="0" smtClean="0"/>
              <a:t>One way of tackling these issues is having specific posts that cross the boundary between the service world and the research world and who have a specific role in promoting the use of evidence and service evaluation.  </a:t>
            </a:r>
          </a:p>
          <a:p>
            <a:endParaRPr lang="en-US" baseline="0" dirty="0" smtClean="0"/>
          </a:p>
          <a:p>
            <a:r>
              <a:rPr lang="en-US" baseline="0" dirty="0" smtClean="0"/>
              <a:t>The approaches we have adopted in the </a:t>
            </a:r>
            <a:r>
              <a:rPr lang="en-US" baseline="0" dirty="0" err="1" smtClean="0"/>
              <a:t>WoE</a:t>
            </a:r>
            <a:r>
              <a:rPr lang="en-US" baseline="0" dirty="0" smtClean="0"/>
              <a:t> are HITs</a:t>
            </a:r>
            <a:r>
              <a:rPr lang="is-IS" baseline="0" dirty="0" smtClean="0"/>
              <a:t>…. GP CEFs.... Management fellows... </a:t>
            </a:r>
            <a:r>
              <a:rPr lang="en-US" baseline="0" dirty="0" smtClean="0"/>
              <a:t>A</a:t>
            </a:r>
            <a:r>
              <a:rPr lang="is-IS" baseline="0" dirty="0" smtClean="0"/>
              <a:t>nd Researchers in residence. </a:t>
            </a:r>
          </a:p>
          <a:p>
            <a:endParaRPr lang="is-IS" dirty="0"/>
          </a:p>
          <a:p>
            <a:r>
              <a:rPr lang="is-IS" dirty="0" smtClean="0"/>
              <a:t>The key is to get this people in at the heart of the decision making processes  - where the germ of new ideas  are created.   Thats the place to start thinking about looking for and using evidence,  the place to starte planning the evaluation.</a:t>
            </a:r>
          </a:p>
          <a:p>
            <a:endParaRPr lang="is-IS" dirty="0"/>
          </a:p>
          <a:p>
            <a:r>
              <a:rPr lang="is-IS" dirty="0" smtClean="0"/>
              <a:t>We have someone from the  team embedded in each planning group and a processes for harvesting and collating evidence and evaluation  needs. </a:t>
            </a:r>
            <a:endParaRPr lang="en-US" dirty="0"/>
          </a:p>
        </p:txBody>
      </p:sp>
      <p:sp>
        <p:nvSpPr>
          <p:cNvPr id="4" name="Slide Number Placeholder 3"/>
          <p:cNvSpPr>
            <a:spLocks noGrp="1"/>
          </p:cNvSpPr>
          <p:nvPr>
            <p:ph type="sldNum" sz="quarter" idx="10"/>
          </p:nvPr>
        </p:nvSpPr>
        <p:spPr/>
        <p:txBody>
          <a:bodyPr/>
          <a:lstStyle/>
          <a:p>
            <a:fld id="{8C5CEF31-9D6F-D841-A1EA-7CA3A82EF2C5}" type="slidenum">
              <a:rPr lang="en-US" smtClean="0"/>
              <a:t>6</a:t>
            </a:fld>
            <a:endParaRPr lang="en-US"/>
          </a:p>
        </p:txBody>
      </p:sp>
    </p:spTree>
    <p:extLst>
      <p:ext uri="{BB962C8B-B14F-4D97-AF65-F5344CB8AC3E}">
        <p14:creationId xmlns:p14="http://schemas.microsoft.com/office/powerpoint/2010/main" val="330408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the governance</a:t>
            </a:r>
            <a:r>
              <a:rPr lang="en-US" baseline="0" dirty="0" smtClean="0"/>
              <a:t> structures to </a:t>
            </a:r>
            <a:r>
              <a:rPr lang="en-US" baseline="0" dirty="0" err="1" smtClean="0"/>
              <a:t>recognise</a:t>
            </a:r>
            <a:r>
              <a:rPr lang="en-US" baseline="0" dirty="0" smtClean="0"/>
              <a:t> and expect that </a:t>
            </a:r>
            <a:r>
              <a:rPr lang="en-US" baseline="0" dirty="0" err="1" smtClean="0"/>
              <a:t>organisations</a:t>
            </a:r>
            <a:r>
              <a:rPr lang="en-US" baseline="0" dirty="0" smtClean="0"/>
              <a:t> take an evidence informed approach. We need business cases with sections on evidence and evaluation. </a:t>
            </a:r>
          </a:p>
          <a:p>
            <a:r>
              <a:rPr lang="en-US" baseline="0" dirty="0" smtClean="0"/>
              <a:t>Service specs that require providers to be evidence informed and to evaluate their services –within the financial envelope and not as an after thought just before </a:t>
            </a:r>
            <a:r>
              <a:rPr lang="en-US" baseline="0" dirty="0" err="1" smtClean="0"/>
              <a:t>recommissioning</a:t>
            </a:r>
            <a:r>
              <a:rPr lang="en-US" baseline="0" dirty="0" smtClean="0"/>
              <a:t> time. </a:t>
            </a:r>
            <a:endParaRPr lang="en-US" dirty="0" smtClean="0"/>
          </a:p>
          <a:p>
            <a:endParaRPr lang="en-US" dirty="0" smtClean="0"/>
          </a:p>
          <a:p>
            <a:r>
              <a:rPr lang="en-US" baseline="0" dirty="0" smtClean="0"/>
              <a:t>Lets get the paperwork right.  We have introduced sections about evidence and evaluation into templates that push people into accessing support.</a:t>
            </a:r>
          </a:p>
          <a:p>
            <a:r>
              <a:rPr lang="en-US" baseline="0" dirty="0" smtClean="0"/>
              <a:t>And lets design in evidence, evaluation and research in at the beginning of planned changes and make sure providers grow their own culture of evidence, innovation and evaluation</a:t>
            </a:r>
          </a:p>
        </p:txBody>
      </p:sp>
      <p:sp>
        <p:nvSpPr>
          <p:cNvPr id="4" name="Slide Number Placeholder 3"/>
          <p:cNvSpPr>
            <a:spLocks noGrp="1"/>
          </p:cNvSpPr>
          <p:nvPr>
            <p:ph type="sldNum" sz="quarter" idx="10"/>
          </p:nvPr>
        </p:nvSpPr>
        <p:spPr/>
        <p:txBody>
          <a:bodyPr/>
          <a:lstStyle/>
          <a:p>
            <a:fld id="{8C5CEF31-9D6F-D841-A1EA-7CA3A82EF2C5}" type="slidenum">
              <a:rPr lang="en-US" smtClean="0"/>
              <a:t>7</a:t>
            </a:fld>
            <a:endParaRPr lang="en-US"/>
          </a:p>
        </p:txBody>
      </p:sp>
    </p:spTree>
    <p:extLst>
      <p:ext uri="{BB962C8B-B14F-4D97-AF65-F5344CB8AC3E}">
        <p14:creationId xmlns:p14="http://schemas.microsoft.com/office/powerpoint/2010/main" val="142472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through getting the paperwork right we are pushing people into thinking about evidence and evaluation, lets make it easy for them.   We have developed some online toolkits to help and some training workshops that we have taken around our seven CCGs.   This has also helped us build relationships with people in the thick of service commissioning and to understand their issues, while also seeding Champions within each organisation.    We are now developing a ‘train the trainer’ model to make workshop delivery sustainable. </a:t>
            </a:r>
            <a:endParaRPr lang="en-GB" dirty="0"/>
          </a:p>
        </p:txBody>
      </p:sp>
      <p:sp>
        <p:nvSpPr>
          <p:cNvPr id="4" name="Slide Number Placeholder 3"/>
          <p:cNvSpPr>
            <a:spLocks noGrp="1"/>
          </p:cNvSpPr>
          <p:nvPr>
            <p:ph type="sldNum" sz="quarter" idx="10"/>
          </p:nvPr>
        </p:nvSpPr>
        <p:spPr/>
        <p:txBody>
          <a:bodyPr/>
          <a:lstStyle/>
          <a:p>
            <a:fld id="{8C5CEF31-9D6F-D841-A1EA-7CA3A82EF2C5}" type="slidenum">
              <a:rPr lang="en-US" smtClean="0"/>
              <a:t>8</a:t>
            </a:fld>
            <a:endParaRPr lang="en-US"/>
          </a:p>
        </p:txBody>
      </p:sp>
    </p:spTree>
    <p:extLst>
      <p:ext uri="{BB962C8B-B14F-4D97-AF65-F5344CB8AC3E}">
        <p14:creationId xmlns:p14="http://schemas.microsoft.com/office/powerpoint/2010/main" val="202579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need to do things</a:t>
            </a:r>
            <a:r>
              <a:rPr lang="en-GB" baseline="0" dirty="0" smtClean="0"/>
              <a:t> very quickly and on a large scale can drive some into risky short cuts – </a:t>
            </a:r>
            <a:r>
              <a:rPr lang="en-GB" baseline="0" dirty="0" err="1" smtClean="0"/>
              <a:t>ie</a:t>
            </a:r>
            <a:r>
              <a:rPr lang="en-GB" baseline="0" dirty="0" smtClean="0"/>
              <a:t> doing the wrong thing at scale and pace!   Need to help the service understand the value of sometimes being more considered. </a:t>
            </a:r>
          </a:p>
          <a:p>
            <a:r>
              <a:rPr lang="en-GB" baseline="0" dirty="0" smtClean="0"/>
              <a:t>Tension between the research, evaluation and improvement camps.   Need the right tool for the job.</a:t>
            </a:r>
          </a:p>
          <a:p>
            <a:r>
              <a:rPr lang="en-GB" baseline="0" dirty="0" smtClean="0"/>
              <a:t>Applied researchers have a duty to do more that merely publish and expect others to automatically run with their finding and implement change. </a:t>
            </a:r>
          </a:p>
          <a:p>
            <a:r>
              <a:rPr lang="en-GB" baseline="0" dirty="0" smtClean="0"/>
              <a:t>Sometimes researchers are bound by metrics that make it hard for them to spend time on refining their research for implementation and doing the necessary ground work for their research to make a meaningful difference. </a:t>
            </a:r>
          </a:p>
          <a:p>
            <a:r>
              <a:rPr lang="en-GB" baseline="0" dirty="0" smtClean="0"/>
              <a:t>A new and big issue is knowing how to evaluate new technology.   RCTs work well for pills but not for new fast moving, and perhaps low risk, digital tech.   What info does a purchaser need to know to help them make a decision to buy or recommend?   What data does a manufacturer need to produce to access the NHS?</a:t>
            </a:r>
            <a:endParaRPr lang="en-GB" dirty="0"/>
          </a:p>
        </p:txBody>
      </p:sp>
      <p:sp>
        <p:nvSpPr>
          <p:cNvPr id="4" name="Slide Number Placeholder 3"/>
          <p:cNvSpPr>
            <a:spLocks noGrp="1"/>
          </p:cNvSpPr>
          <p:nvPr>
            <p:ph type="sldNum" sz="quarter" idx="10"/>
          </p:nvPr>
        </p:nvSpPr>
        <p:spPr/>
        <p:txBody>
          <a:bodyPr/>
          <a:lstStyle/>
          <a:p>
            <a:fld id="{8C5CEF31-9D6F-D841-A1EA-7CA3A82EF2C5}" type="slidenum">
              <a:rPr lang="en-US" smtClean="0"/>
              <a:t>10</a:t>
            </a:fld>
            <a:endParaRPr lang="en-US"/>
          </a:p>
        </p:txBody>
      </p:sp>
    </p:spTree>
    <p:extLst>
      <p:ext uri="{BB962C8B-B14F-4D97-AF65-F5344CB8AC3E}">
        <p14:creationId xmlns:p14="http://schemas.microsoft.com/office/powerpoint/2010/main" val="235402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772400" cy="93853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395536" y="2924944"/>
            <a:ext cx="8496944" cy="31683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16948525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4D276-3B26-41E1-91F4-4CEDC8B505C5}" type="datetimeFigureOut">
              <a:rPr lang="en-GB" smtClean="0"/>
              <a:t>19/07/2017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387259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D4D276-3B26-41E1-91F4-4CEDC8B505C5}" type="datetimeFigureOut">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222189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D4D276-3B26-41E1-91F4-4CEDC8B505C5}" type="datetimeFigureOut">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169637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D4D276-3B26-41E1-91F4-4CEDC8B505C5}" type="datetimeFigureOut">
              <a:rPr lang="en-GB" smtClean="0"/>
              <a:t>19/07/2017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27593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D4D276-3B26-41E1-91F4-4CEDC8B505C5}" type="datetimeFigureOut">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2885127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4D276-3B26-41E1-91F4-4CEDC8B505C5}" type="datetimeFigureOut">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178748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D4D276-3B26-41E1-91F4-4CEDC8B505C5}" type="datetimeFigureOut">
              <a:rPr lang="en-GB" smtClean="0"/>
              <a:t>19/07/2017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62433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D4D276-3B26-41E1-91F4-4CEDC8B505C5}" type="datetimeFigureOut">
              <a:rPr lang="en-GB" smtClean="0"/>
              <a:t>19/07/2017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15890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D4D276-3B26-41E1-91F4-4CEDC8B505C5}" type="datetimeFigureOut">
              <a:rPr lang="en-GB" smtClean="0"/>
              <a:t>19/07/2017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195545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D276-3B26-41E1-91F4-4CEDC8B505C5}" type="datetimeFigureOut">
              <a:rPr lang="en-GB" smtClean="0"/>
              <a:t>19/07/2017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84388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4D276-3B26-41E1-91F4-4CEDC8B505C5}" type="datetimeFigureOut">
              <a:rPr lang="en-GB" smtClean="0"/>
              <a:t>19/07/2017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718B8-9711-4BB5-B276-51375D189AB3}" type="slidenum">
              <a:rPr lang="en-GB" smtClean="0"/>
              <a:t>‹#›</a:t>
            </a:fld>
            <a:endParaRPr lang="en-GB"/>
          </a:p>
        </p:txBody>
      </p:sp>
    </p:spTree>
    <p:extLst>
      <p:ext uri="{BB962C8B-B14F-4D97-AF65-F5344CB8AC3E}">
        <p14:creationId xmlns:p14="http://schemas.microsoft.com/office/powerpoint/2010/main" val="138459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306896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4D276-3B26-41E1-91F4-4CEDC8B505C5}" type="datetimeFigureOut">
              <a:rPr lang="en-GB" smtClean="0"/>
              <a:t>19/07/2017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718B8-9711-4BB5-B276-51375D189AB3}" type="slidenum">
              <a:rPr lang="en-GB" smtClean="0"/>
              <a:t>‹#›</a:t>
            </a:fld>
            <a:endParaRPr lang="en-GB"/>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553200" y="149362"/>
            <a:ext cx="2232248" cy="5333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O:\Partner Agencies\WEAHSN\Logo and images\West-of-England-AHSN-logo.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7504" y="188640"/>
            <a:ext cx="1584176" cy="6941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323844" y="199649"/>
            <a:ext cx="1248156" cy="432816"/>
          </a:xfrm>
          <a:prstGeom prst="rect">
            <a:avLst/>
          </a:prstGeom>
        </p:spPr>
      </p:pic>
    </p:spTree>
    <p:extLst>
      <p:ext uri="{BB962C8B-B14F-4D97-AF65-F5344CB8AC3E}">
        <p14:creationId xmlns:p14="http://schemas.microsoft.com/office/powerpoint/2010/main" val="3991229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92" y="2132856"/>
            <a:ext cx="9073008" cy="3960440"/>
          </a:xfrm>
        </p:spPr>
        <p:txBody>
          <a:bodyPr>
            <a:normAutofit/>
          </a:bodyPr>
          <a:lstStyle/>
          <a:p>
            <a:r>
              <a:rPr lang="en-GB" sz="4000" b="1" dirty="0" smtClean="0"/>
              <a:t>Knowledge Mobilisation</a:t>
            </a:r>
            <a:r>
              <a:rPr lang="en-GB" sz="3200" b="1" dirty="0" smtClean="0"/>
              <a:t/>
            </a:r>
            <a:br>
              <a:rPr lang="en-GB" sz="3200" b="1" dirty="0" smtClean="0"/>
            </a:br>
            <a:r>
              <a:rPr lang="en-GB" sz="3200" b="1" dirty="0" smtClean="0"/>
              <a:t>More impactful research, better evidenced services</a:t>
            </a:r>
            <a:br>
              <a:rPr lang="en-GB" sz="3200" b="1" dirty="0" smtClean="0"/>
            </a:br>
            <a:r>
              <a:rPr lang="en-GB" sz="3200" b="1" dirty="0" smtClean="0"/>
              <a:t/>
            </a:r>
            <a:br>
              <a:rPr lang="en-GB" sz="3200" b="1" dirty="0" smtClean="0"/>
            </a:br>
            <a:endParaRPr lang="en-GB" sz="3200" dirty="0"/>
          </a:p>
        </p:txBody>
      </p:sp>
      <p:sp>
        <p:nvSpPr>
          <p:cNvPr id="3" name="Subtitle 2"/>
          <p:cNvSpPr>
            <a:spLocks noGrp="1"/>
          </p:cNvSpPr>
          <p:nvPr>
            <p:ph type="subTitle" idx="1"/>
          </p:nvPr>
        </p:nvSpPr>
        <p:spPr>
          <a:xfrm>
            <a:off x="323528" y="3645024"/>
            <a:ext cx="8304529" cy="1752600"/>
          </a:xfrm>
        </p:spPr>
        <p:txBody>
          <a:bodyPr>
            <a:normAutofit fontScale="85000" lnSpcReduction="20000"/>
          </a:bodyPr>
          <a:lstStyle/>
          <a:p>
            <a:r>
              <a:rPr lang="en-GB" sz="3800" b="1" dirty="0" smtClean="0">
                <a:solidFill>
                  <a:schemeClr val="tx1"/>
                </a:solidFill>
              </a:rPr>
              <a:t>Peter Brindle</a:t>
            </a:r>
          </a:p>
          <a:p>
            <a:pPr>
              <a:spcBef>
                <a:spcPts val="0"/>
              </a:spcBef>
            </a:pPr>
            <a:r>
              <a:rPr lang="en-GB" sz="2400" dirty="0" smtClean="0">
                <a:solidFill>
                  <a:schemeClr val="tx1"/>
                </a:solidFill>
              </a:rPr>
              <a:t>Visiting Professor – UWE</a:t>
            </a:r>
          </a:p>
          <a:p>
            <a:pPr>
              <a:spcBef>
                <a:spcPts val="0"/>
              </a:spcBef>
            </a:pPr>
            <a:r>
              <a:rPr lang="en-GB" sz="2400" dirty="0" smtClean="0">
                <a:solidFill>
                  <a:schemeClr val="tx1"/>
                </a:solidFill>
              </a:rPr>
              <a:t>R&amp;D </a:t>
            </a:r>
            <a:r>
              <a:rPr lang="en-GB" sz="2400" dirty="0">
                <a:solidFill>
                  <a:schemeClr val="tx1"/>
                </a:solidFill>
              </a:rPr>
              <a:t>Programme Director – APCRC</a:t>
            </a:r>
          </a:p>
          <a:p>
            <a:pPr>
              <a:spcBef>
                <a:spcPts val="0"/>
              </a:spcBef>
            </a:pPr>
            <a:r>
              <a:rPr lang="en-GB" sz="2400" dirty="0" smtClean="0">
                <a:solidFill>
                  <a:schemeClr val="tx1"/>
                </a:solidFill>
              </a:rPr>
              <a:t>Leader of commissioning evidence informed care – WEAHSN</a:t>
            </a:r>
          </a:p>
          <a:p>
            <a:pPr>
              <a:spcBef>
                <a:spcPts val="0"/>
              </a:spcBef>
            </a:pPr>
            <a:r>
              <a:rPr lang="en-GB" sz="2400" dirty="0" smtClean="0">
                <a:solidFill>
                  <a:schemeClr val="tx1"/>
                </a:solidFill>
              </a:rPr>
              <a:t>Evaluation and commissioner liaison lead – NIHR CLAHRC West</a:t>
            </a:r>
          </a:p>
          <a:p>
            <a:pPr>
              <a:spcBef>
                <a:spcPts val="0"/>
              </a:spcBef>
            </a:pPr>
            <a:r>
              <a:rPr lang="en-GB" sz="2400" dirty="0" smtClean="0">
                <a:solidFill>
                  <a:schemeClr val="tx1"/>
                </a:solidFill>
              </a:rPr>
              <a:t>GP – </a:t>
            </a:r>
            <a:r>
              <a:rPr lang="en-GB" sz="2400" dirty="0" err="1" smtClean="0">
                <a:solidFill>
                  <a:schemeClr val="tx1"/>
                </a:solidFill>
              </a:rPr>
              <a:t>Pallant</a:t>
            </a:r>
            <a:r>
              <a:rPr lang="en-GB" sz="2400" dirty="0" smtClean="0">
                <a:solidFill>
                  <a:schemeClr val="tx1"/>
                </a:solidFill>
              </a:rPr>
              <a:t> Medical Chambers </a:t>
            </a:r>
          </a:p>
          <a:p>
            <a:pPr>
              <a:spcBef>
                <a:spcPts val="0"/>
              </a:spcBef>
            </a:pPr>
            <a:endParaRPr lang="en-GB" sz="2800" dirty="0" smtClean="0"/>
          </a:p>
          <a:p>
            <a:endParaRPr lang="en-GB" sz="2800" dirty="0" smtClean="0"/>
          </a:p>
          <a:p>
            <a:endParaRPr lang="en-GB" sz="2800" dirty="0" smtClean="0"/>
          </a:p>
          <a:p>
            <a:endParaRPr lang="en-GB" sz="2800" dirty="0"/>
          </a:p>
        </p:txBody>
      </p:sp>
      <p:pic>
        <p:nvPicPr>
          <p:cNvPr id="5" name="Picture 9" descr="https://g.twimg.com/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5545124"/>
            <a:ext cx="333901" cy="2714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42486" y="5447251"/>
            <a:ext cx="985597" cy="369332"/>
          </a:xfrm>
          <a:prstGeom prst="rect">
            <a:avLst/>
          </a:prstGeom>
          <a:noFill/>
        </p:spPr>
        <p:txBody>
          <a:bodyPr wrap="square" rtlCol="0">
            <a:spAutoFit/>
          </a:bodyPr>
          <a:lstStyle/>
          <a:p>
            <a:r>
              <a:rPr lang="en-GB" dirty="0" smtClean="0"/>
              <a:t>@</a:t>
            </a:r>
            <a:r>
              <a:rPr lang="en-GB" dirty="0" err="1" smtClean="0"/>
              <a:t>petbri</a:t>
            </a:r>
            <a:endParaRPr lang="en-GB" dirty="0"/>
          </a:p>
        </p:txBody>
      </p:sp>
    </p:spTree>
    <p:extLst>
      <p:ext uri="{BB962C8B-B14F-4D97-AF65-F5344CB8AC3E}">
        <p14:creationId xmlns:p14="http://schemas.microsoft.com/office/powerpoint/2010/main" val="1732764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US" sz="5400" dirty="0" smtClean="0"/>
              <a:t>Challenges</a:t>
            </a:r>
            <a:endParaRPr lang="en-US" sz="5400" dirty="0"/>
          </a:p>
        </p:txBody>
      </p:sp>
      <p:sp>
        <p:nvSpPr>
          <p:cNvPr id="3" name="Content Placeholder 2"/>
          <p:cNvSpPr>
            <a:spLocks noGrp="1"/>
          </p:cNvSpPr>
          <p:nvPr>
            <p:ph idx="1"/>
          </p:nvPr>
        </p:nvSpPr>
        <p:spPr>
          <a:xfrm>
            <a:off x="323528" y="1916832"/>
            <a:ext cx="8229600" cy="4525963"/>
          </a:xfrm>
        </p:spPr>
        <p:txBody>
          <a:bodyPr>
            <a:normAutofit/>
          </a:bodyPr>
          <a:lstStyle/>
          <a:p>
            <a:r>
              <a:rPr lang="en-US" sz="4000" dirty="0" smtClean="0"/>
              <a:t>“Scale and Pace”</a:t>
            </a:r>
          </a:p>
          <a:p>
            <a:r>
              <a:rPr lang="en-US" sz="4000" dirty="0" smtClean="0"/>
              <a:t>Skills and silos</a:t>
            </a:r>
          </a:p>
          <a:p>
            <a:r>
              <a:rPr lang="en-US" sz="4000" dirty="0"/>
              <a:t>Publish </a:t>
            </a:r>
            <a:r>
              <a:rPr lang="en-US" sz="4000" i="1" dirty="0"/>
              <a:t>Plus</a:t>
            </a:r>
          </a:p>
          <a:p>
            <a:r>
              <a:rPr lang="en-US" sz="4000" dirty="0" smtClean="0"/>
              <a:t>Metrics with meaning</a:t>
            </a:r>
          </a:p>
          <a:p>
            <a:r>
              <a:rPr lang="en-US" sz="4000" dirty="0" smtClean="0"/>
              <a:t>Evaluating new technology</a:t>
            </a:r>
            <a:endParaRPr lang="en-US" sz="4000" dirty="0"/>
          </a:p>
        </p:txBody>
      </p:sp>
    </p:spTree>
    <p:extLst>
      <p:ext uri="{BB962C8B-B14F-4D97-AF65-F5344CB8AC3E}">
        <p14:creationId xmlns:p14="http://schemas.microsoft.com/office/powerpoint/2010/main" val="992430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r>
              <a:rPr lang="en-US" sz="5400" dirty="0"/>
              <a:t>O</a:t>
            </a:r>
            <a:r>
              <a:rPr lang="en-US" sz="5400" dirty="0" smtClean="0"/>
              <a:t>bservations</a:t>
            </a:r>
            <a:endParaRPr lang="en-US" sz="5400" dirty="0"/>
          </a:p>
        </p:txBody>
      </p:sp>
      <p:sp>
        <p:nvSpPr>
          <p:cNvPr id="3" name="Content Placeholder 2"/>
          <p:cNvSpPr>
            <a:spLocks noGrp="1"/>
          </p:cNvSpPr>
          <p:nvPr>
            <p:ph idx="1"/>
          </p:nvPr>
        </p:nvSpPr>
        <p:spPr>
          <a:xfrm>
            <a:off x="395536" y="1844824"/>
            <a:ext cx="8229600" cy="3168352"/>
          </a:xfrm>
        </p:spPr>
        <p:txBody>
          <a:bodyPr>
            <a:noAutofit/>
          </a:bodyPr>
          <a:lstStyle/>
          <a:p>
            <a:r>
              <a:rPr lang="en-US" sz="4000" dirty="0" smtClean="0"/>
              <a:t>Aim for ‘integrated research’</a:t>
            </a:r>
          </a:p>
          <a:p>
            <a:r>
              <a:rPr lang="en-US" sz="4000" dirty="0"/>
              <a:t>Create a receptive context</a:t>
            </a:r>
          </a:p>
          <a:p>
            <a:r>
              <a:rPr lang="en-US" sz="4000" dirty="0" smtClean="0"/>
              <a:t>The right tool for the job</a:t>
            </a:r>
          </a:p>
          <a:p>
            <a:r>
              <a:rPr lang="en-US" sz="4000" dirty="0" smtClean="0"/>
              <a:t>Demonstrate the value</a:t>
            </a:r>
          </a:p>
          <a:p>
            <a:r>
              <a:rPr lang="en-US" sz="4000" dirty="0" smtClean="0"/>
              <a:t>Make it easy</a:t>
            </a:r>
          </a:p>
        </p:txBody>
      </p:sp>
      <p:sp>
        <p:nvSpPr>
          <p:cNvPr id="4" name="TextBox 3"/>
          <p:cNvSpPr txBox="1"/>
          <p:nvPr/>
        </p:nvSpPr>
        <p:spPr>
          <a:xfrm>
            <a:off x="1835696" y="5805264"/>
            <a:ext cx="5688632" cy="769441"/>
          </a:xfrm>
          <a:prstGeom prst="rect">
            <a:avLst/>
          </a:prstGeom>
          <a:noFill/>
        </p:spPr>
        <p:txBody>
          <a:bodyPr wrap="square" rtlCol="0">
            <a:spAutoFit/>
          </a:bodyPr>
          <a:lstStyle/>
          <a:p>
            <a:r>
              <a:rPr lang="en-US" sz="4400" dirty="0" smtClean="0">
                <a:solidFill>
                  <a:srgbClr val="0000FF"/>
                </a:solidFill>
              </a:rPr>
              <a:t>And it takes time</a:t>
            </a:r>
            <a:r>
              <a:rPr lang="mr-IN" sz="4400" dirty="0" smtClean="0">
                <a:solidFill>
                  <a:srgbClr val="0000FF"/>
                </a:solidFill>
              </a:rPr>
              <a:t>…</a:t>
            </a:r>
            <a:endParaRPr lang="en-US" sz="4400" dirty="0">
              <a:solidFill>
                <a:srgbClr val="0000FF"/>
              </a:solidFill>
            </a:endParaRPr>
          </a:p>
        </p:txBody>
      </p:sp>
    </p:spTree>
    <p:extLst>
      <p:ext uri="{BB962C8B-B14F-4D97-AF65-F5344CB8AC3E}">
        <p14:creationId xmlns:p14="http://schemas.microsoft.com/office/powerpoint/2010/main" val="16812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lstStyle/>
          <a:p>
            <a:r>
              <a:rPr lang="en-GB" sz="5400" dirty="0" smtClean="0">
                <a:solidFill>
                  <a:srgbClr val="00B050"/>
                </a:solidFill>
              </a:rPr>
              <a:t>But we can’t afford not too</a:t>
            </a:r>
            <a:endParaRPr lang="en-GB" sz="5400" dirty="0">
              <a:solidFill>
                <a:srgbClr val="00B050"/>
              </a:solidFill>
            </a:endParaRPr>
          </a:p>
        </p:txBody>
      </p:sp>
    </p:spTree>
    <p:extLst>
      <p:ext uri="{BB962C8B-B14F-4D97-AF65-F5344CB8AC3E}">
        <p14:creationId xmlns:p14="http://schemas.microsoft.com/office/powerpoint/2010/main" val="399414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20888"/>
            <a:ext cx="8229600" cy="1143000"/>
          </a:xfrm>
        </p:spPr>
        <p:txBody>
          <a:bodyPr/>
          <a:lstStyle/>
          <a:p>
            <a:r>
              <a:rPr lang="en-US" sz="6000" dirty="0" smtClean="0"/>
              <a:t>Thank you!</a:t>
            </a:r>
            <a:endParaRPr lang="en-US" sz="6000" dirty="0"/>
          </a:p>
        </p:txBody>
      </p:sp>
    </p:spTree>
    <p:extLst>
      <p:ext uri="{BB962C8B-B14F-4D97-AF65-F5344CB8AC3E}">
        <p14:creationId xmlns:p14="http://schemas.microsoft.com/office/powerpoint/2010/main" val="301431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sion-960x48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628800"/>
            <a:ext cx="2987824" cy="1493912"/>
          </a:xfrm>
          <a:prstGeom prst="rect">
            <a:avLst/>
          </a:prstGeom>
        </p:spPr>
      </p:pic>
      <p:sp>
        <p:nvSpPr>
          <p:cNvPr id="5" name="TextBox 4"/>
          <p:cNvSpPr txBox="1"/>
          <p:nvPr/>
        </p:nvSpPr>
        <p:spPr>
          <a:xfrm>
            <a:off x="251520" y="4197860"/>
            <a:ext cx="8640960" cy="1477328"/>
          </a:xfrm>
          <a:prstGeom prst="rect">
            <a:avLst/>
          </a:prstGeom>
          <a:noFill/>
          <a:ln w="28575" cmpd="sng">
            <a:solidFill>
              <a:srgbClr val="FF0000"/>
            </a:solidFill>
          </a:ln>
        </p:spPr>
        <p:txBody>
          <a:bodyPr wrap="square" rtlCol="0" anchor="ctr">
            <a:spAutoFit/>
          </a:bodyPr>
          <a:lstStyle/>
          <a:p>
            <a:r>
              <a:rPr lang="en-US" sz="3600" dirty="0" smtClean="0"/>
              <a:t>Our NHS </a:t>
            </a:r>
            <a:r>
              <a:rPr lang="en-US" sz="3600" i="1" dirty="0" smtClean="0"/>
              <a:t>stands out </a:t>
            </a:r>
            <a:r>
              <a:rPr lang="en-US" sz="3600" dirty="0" smtClean="0"/>
              <a:t>as the most evidence informed healthcare system in the world</a:t>
            </a:r>
            <a:endParaRPr lang="en-US" sz="3600" dirty="0"/>
          </a:p>
          <a:p>
            <a:endParaRPr lang="en-US" dirty="0"/>
          </a:p>
        </p:txBody>
      </p:sp>
      <p:sp>
        <p:nvSpPr>
          <p:cNvPr id="6" name="TextBox 5"/>
          <p:cNvSpPr txBox="1"/>
          <p:nvPr/>
        </p:nvSpPr>
        <p:spPr>
          <a:xfrm>
            <a:off x="4716016" y="1916832"/>
            <a:ext cx="3707904" cy="923330"/>
          </a:xfrm>
          <a:prstGeom prst="rect">
            <a:avLst/>
          </a:prstGeom>
          <a:noFill/>
        </p:spPr>
        <p:txBody>
          <a:bodyPr wrap="square" rtlCol="0">
            <a:spAutoFit/>
          </a:bodyPr>
          <a:lstStyle/>
          <a:p>
            <a:r>
              <a:rPr lang="en-US" sz="5400" dirty="0" smtClean="0"/>
              <a:t>The Vision</a:t>
            </a:r>
            <a:endParaRPr lang="en-US" sz="5400" dirty="0"/>
          </a:p>
        </p:txBody>
      </p:sp>
    </p:spTree>
    <p:extLst>
      <p:ext uri="{BB962C8B-B14F-4D97-AF65-F5344CB8AC3E}">
        <p14:creationId xmlns:p14="http://schemas.microsoft.com/office/powerpoint/2010/main" val="20547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96752"/>
            <a:ext cx="8229600" cy="1143000"/>
          </a:xfrm>
        </p:spPr>
        <p:txBody>
          <a:bodyPr/>
          <a:lstStyle/>
          <a:p>
            <a:r>
              <a:rPr lang="en-US" sz="6000" dirty="0" smtClean="0"/>
              <a:t>The Challenge</a:t>
            </a:r>
            <a:endParaRPr lang="en-US" sz="6000" dirty="0"/>
          </a:p>
        </p:txBody>
      </p:sp>
      <p:pic>
        <p:nvPicPr>
          <p:cNvPr id="2" name="Picture 1" descr="Seesa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852936"/>
            <a:ext cx="5705317" cy="3047791"/>
          </a:xfrm>
          <a:prstGeom prst="rect">
            <a:avLst/>
          </a:prstGeom>
        </p:spPr>
      </p:pic>
      <p:sp>
        <p:nvSpPr>
          <p:cNvPr id="3" name="TextBox 2"/>
          <p:cNvSpPr txBox="1"/>
          <p:nvPr/>
        </p:nvSpPr>
        <p:spPr>
          <a:xfrm>
            <a:off x="179512" y="4365104"/>
            <a:ext cx="3024336" cy="769441"/>
          </a:xfrm>
          <a:prstGeom prst="rect">
            <a:avLst/>
          </a:prstGeom>
          <a:noFill/>
        </p:spPr>
        <p:txBody>
          <a:bodyPr wrap="square" rtlCol="0">
            <a:spAutoFit/>
          </a:bodyPr>
          <a:lstStyle/>
          <a:p>
            <a:r>
              <a:rPr lang="en-US" sz="4400" dirty="0" smtClean="0">
                <a:solidFill>
                  <a:srgbClr val="FF0000"/>
                </a:solidFill>
                <a:latin typeface="Stencil"/>
                <a:cs typeface="Stencil"/>
              </a:rPr>
              <a:t>Demand</a:t>
            </a:r>
            <a:endParaRPr lang="en-US" sz="4400" dirty="0">
              <a:solidFill>
                <a:srgbClr val="FF0000"/>
              </a:solidFill>
              <a:latin typeface="Stencil"/>
              <a:cs typeface="Stencil"/>
            </a:endParaRPr>
          </a:p>
        </p:txBody>
      </p:sp>
      <p:sp>
        <p:nvSpPr>
          <p:cNvPr id="12" name="TextBox 11"/>
          <p:cNvSpPr txBox="1"/>
          <p:nvPr/>
        </p:nvSpPr>
        <p:spPr>
          <a:xfrm>
            <a:off x="6876256" y="2132856"/>
            <a:ext cx="2376264" cy="769441"/>
          </a:xfrm>
          <a:prstGeom prst="rect">
            <a:avLst/>
          </a:prstGeom>
          <a:noFill/>
        </p:spPr>
        <p:txBody>
          <a:bodyPr wrap="square" rtlCol="0">
            <a:spAutoFit/>
          </a:bodyPr>
          <a:lstStyle/>
          <a:p>
            <a:r>
              <a:rPr lang="en-US" sz="4400" dirty="0" smtClean="0">
                <a:solidFill>
                  <a:srgbClr val="216A0B"/>
                </a:solidFill>
                <a:latin typeface="Stencil"/>
                <a:cs typeface="Stencil"/>
              </a:rPr>
              <a:t>supply</a:t>
            </a:r>
            <a:endParaRPr lang="en-US" sz="4400" dirty="0">
              <a:solidFill>
                <a:srgbClr val="216A0B"/>
              </a:solidFill>
              <a:latin typeface="Stencil"/>
              <a:cs typeface="Stencil"/>
            </a:endParaRPr>
          </a:p>
        </p:txBody>
      </p:sp>
    </p:spTree>
    <p:extLst>
      <p:ext uri="{BB962C8B-B14F-4D97-AF65-F5344CB8AC3E}">
        <p14:creationId xmlns:p14="http://schemas.microsoft.com/office/powerpoint/2010/main" val="807750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7886700" cy="1325563"/>
          </a:xfrm>
        </p:spPr>
        <p:txBody>
          <a:bodyPr/>
          <a:lstStyle/>
          <a:p>
            <a:r>
              <a:rPr lang="en-US" dirty="0" smtClean="0"/>
              <a:t>Three ingredients for an evidence informed health system</a:t>
            </a:r>
            <a:endParaRPr lang="en-US" dirty="0"/>
          </a:p>
        </p:txBody>
      </p:sp>
      <p:sp>
        <p:nvSpPr>
          <p:cNvPr id="3" name="TextBox 2"/>
          <p:cNvSpPr txBox="1"/>
          <p:nvPr/>
        </p:nvSpPr>
        <p:spPr>
          <a:xfrm>
            <a:off x="179512" y="2780928"/>
            <a:ext cx="4032448" cy="923330"/>
          </a:xfrm>
          <a:prstGeom prst="rect">
            <a:avLst/>
          </a:prstGeom>
          <a:noFill/>
        </p:spPr>
        <p:txBody>
          <a:bodyPr wrap="square" rtlCol="0">
            <a:spAutoFit/>
          </a:bodyPr>
          <a:lstStyle/>
          <a:p>
            <a:r>
              <a:rPr lang="en-US" sz="3600" dirty="0" smtClean="0">
                <a:solidFill>
                  <a:srgbClr val="800000"/>
                </a:solidFill>
              </a:rPr>
              <a:t>1. The right research</a:t>
            </a:r>
          </a:p>
          <a:p>
            <a:endParaRPr lang="en-US" dirty="0" smtClean="0"/>
          </a:p>
        </p:txBody>
      </p:sp>
      <p:sp>
        <p:nvSpPr>
          <p:cNvPr id="4" name="TextBox 3"/>
          <p:cNvSpPr txBox="1"/>
          <p:nvPr/>
        </p:nvSpPr>
        <p:spPr>
          <a:xfrm>
            <a:off x="1259632" y="4149080"/>
            <a:ext cx="5904656" cy="646331"/>
          </a:xfrm>
          <a:prstGeom prst="rect">
            <a:avLst/>
          </a:prstGeom>
          <a:noFill/>
        </p:spPr>
        <p:txBody>
          <a:bodyPr wrap="square" rtlCol="0">
            <a:spAutoFit/>
          </a:bodyPr>
          <a:lstStyle/>
          <a:p>
            <a:r>
              <a:rPr lang="en-US" sz="3600" dirty="0" smtClean="0">
                <a:solidFill>
                  <a:srgbClr val="0000FF"/>
                </a:solidFill>
              </a:rPr>
              <a:t>2. Create a receptive context</a:t>
            </a:r>
            <a:endParaRPr lang="en-US" sz="3600" dirty="0">
              <a:solidFill>
                <a:srgbClr val="0000FF"/>
              </a:solidFill>
            </a:endParaRPr>
          </a:p>
        </p:txBody>
      </p:sp>
      <p:sp>
        <p:nvSpPr>
          <p:cNvPr id="5" name="TextBox 4"/>
          <p:cNvSpPr txBox="1"/>
          <p:nvPr/>
        </p:nvSpPr>
        <p:spPr>
          <a:xfrm>
            <a:off x="2195736" y="5589240"/>
            <a:ext cx="6768752" cy="646331"/>
          </a:xfrm>
          <a:prstGeom prst="rect">
            <a:avLst/>
          </a:prstGeom>
          <a:noFill/>
        </p:spPr>
        <p:txBody>
          <a:bodyPr wrap="square" rtlCol="0">
            <a:spAutoFit/>
          </a:bodyPr>
          <a:lstStyle/>
          <a:p>
            <a:r>
              <a:rPr lang="en-US" sz="3600" dirty="0" smtClean="0">
                <a:solidFill>
                  <a:srgbClr val="008000"/>
                </a:solidFill>
              </a:rPr>
              <a:t>3. Make the right way the easy way</a:t>
            </a:r>
            <a:endParaRPr lang="en-US" sz="3600" dirty="0">
              <a:solidFill>
                <a:srgbClr val="008000"/>
              </a:solidFill>
            </a:endParaRPr>
          </a:p>
        </p:txBody>
      </p:sp>
    </p:spTree>
    <p:extLst>
      <p:ext uri="{BB962C8B-B14F-4D97-AF65-F5344CB8AC3E}">
        <p14:creationId xmlns:p14="http://schemas.microsoft.com/office/powerpoint/2010/main" val="28783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ow.jpg"/>
          <p:cNvPicPr>
            <a:picLocks noChangeAspect="1"/>
          </p:cNvPicPr>
          <p:nvPr/>
        </p:nvPicPr>
        <p:blipFill rotWithShape="1">
          <a:blip r:embed="rId3" cstate="print">
            <a:extLst>
              <a:ext uri="{28A0092B-C50C-407E-A947-70E740481C1C}">
                <a14:useLocalDpi xmlns:a14="http://schemas.microsoft.com/office/drawing/2010/main" val="0"/>
              </a:ext>
            </a:extLst>
          </a:blip>
          <a:srcRect l="6747" t="18696" r="8290" b="17834"/>
          <a:stretch/>
        </p:blipFill>
        <p:spPr>
          <a:xfrm>
            <a:off x="2915816" y="692697"/>
            <a:ext cx="3096344" cy="1621984"/>
          </a:xfrm>
          <a:prstGeom prst="rect">
            <a:avLst/>
          </a:prstGeom>
        </p:spPr>
      </p:pic>
      <p:pic>
        <p:nvPicPr>
          <p:cNvPr id="4" name="Picture 3" descr="people-out-persp.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2996952"/>
            <a:ext cx="4239044" cy="1463449"/>
          </a:xfrm>
          <a:prstGeom prst="rect">
            <a:avLst/>
          </a:prstGeom>
        </p:spPr>
      </p:pic>
      <p:pic>
        <p:nvPicPr>
          <p:cNvPr id="5" name="Picture 4" descr="processes_ic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5085184"/>
            <a:ext cx="1553592" cy="1553592"/>
          </a:xfrm>
          <a:prstGeom prst="rect">
            <a:avLst/>
          </a:prstGeom>
        </p:spPr>
      </p:pic>
      <p:pic>
        <p:nvPicPr>
          <p:cNvPr id="6" name="Picture 5" descr="Tool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5246762"/>
            <a:ext cx="1772692" cy="1327975"/>
          </a:xfrm>
          <a:prstGeom prst="rect">
            <a:avLst/>
          </a:prstGeom>
        </p:spPr>
      </p:pic>
      <p:sp>
        <p:nvSpPr>
          <p:cNvPr id="7" name="TextBox 6"/>
          <p:cNvSpPr txBox="1"/>
          <p:nvPr/>
        </p:nvSpPr>
        <p:spPr>
          <a:xfrm>
            <a:off x="3059832" y="2996952"/>
            <a:ext cx="3600400" cy="1200329"/>
          </a:xfrm>
          <a:prstGeom prst="rect">
            <a:avLst/>
          </a:prstGeom>
          <a:noFill/>
        </p:spPr>
        <p:txBody>
          <a:bodyPr wrap="square" rtlCol="0">
            <a:spAutoFit/>
          </a:bodyPr>
          <a:lstStyle/>
          <a:p>
            <a:r>
              <a:rPr lang="en-US" sz="7200" dirty="0" smtClean="0">
                <a:solidFill>
                  <a:schemeClr val="bg2"/>
                </a:solidFill>
              </a:rPr>
              <a:t>People</a:t>
            </a:r>
            <a:endParaRPr lang="en-US" sz="7200" dirty="0">
              <a:solidFill>
                <a:schemeClr val="bg2"/>
              </a:solidFill>
            </a:endParaRPr>
          </a:p>
        </p:txBody>
      </p:sp>
      <p:sp>
        <p:nvSpPr>
          <p:cNvPr id="10" name="TextBox 9"/>
          <p:cNvSpPr txBox="1"/>
          <p:nvPr/>
        </p:nvSpPr>
        <p:spPr>
          <a:xfrm>
            <a:off x="107504" y="4365104"/>
            <a:ext cx="3240360" cy="923330"/>
          </a:xfrm>
          <a:prstGeom prst="rect">
            <a:avLst/>
          </a:prstGeom>
          <a:noFill/>
        </p:spPr>
        <p:txBody>
          <a:bodyPr wrap="square" rtlCol="0">
            <a:spAutoFit/>
          </a:bodyPr>
          <a:lstStyle/>
          <a:p>
            <a:r>
              <a:rPr lang="en-US" sz="5400" dirty="0" smtClean="0">
                <a:solidFill>
                  <a:schemeClr val="tx2"/>
                </a:solidFill>
              </a:rPr>
              <a:t>Processes</a:t>
            </a:r>
            <a:endParaRPr lang="en-US" sz="5400" dirty="0">
              <a:solidFill>
                <a:schemeClr val="tx2"/>
              </a:solidFill>
            </a:endParaRPr>
          </a:p>
        </p:txBody>
      </p:sp>
      <p:sp>
        <p:nvSpPr>
          <p:cNvPr id="15" name="Rectangle 14"/>
          <p:cNvSpPr/>
          <p:nvPr/>
        </p:nvSpPr>
        <p:spPr>
          <a:xfrm>
            <a:off x="6588224" y="4365104"/>
            <a:ext cx="1682259" cy="923330"/>
          </a:xfrm>
          <a:prstGeom prst="rect">
            <a:avLst/>
          </a:prstGeom>
        </p:spPr>
        <p:txBody>
          <a:bodyPr wrap="none">
            <a:spAutoFit/>
          </a:bodyPr>
          <a:lstStyle/>
          <a:p>
            <a:pPr lvl="0"/>
            <a:r>
              <a:rPr lang="en-US" sz="5400" dirty="0" smtClean="0">
                <a:solidFill>
                  <a:srgbClr val="0000FF"/>
                </a:solidFill>
              </a:rPr>
              <a:t>Tools</a:t>
            </a:r>
            <a:endParaRPr lang="en-US" sz="5400" dirty="0">
              <a:solidFill>
                <a:srgbClr val="0000FF"/>
              </a:solidFill>
            </a:endParaRPr>
          </a:p>
        </p:txBody>
      </p:sp>
    </p:spTree>
    <p:extLst>
      <p:ext uri="{BB962C8B-B14F-4D97-AF65-F5344CB8AC3E}">
        <p14:creationId xmlns:p14="http://schemas.microsoft.com/office/powerpoint/2010/main" val="48405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52612"/>
            <a:ext cx="8229600" cy="1143000"/>
          </a:xfrm>
        </p:spPr>
        <p:txBody>
          <a:bodyPr/>
          <a:lstStyle/>
          <a:p>
            <a:r>
              <a:rPr lang="en-US" sz="6000" dirty="0" smtClean="0"/>
              <a:t>The People</a:t>
            </a:r>
            <a:endParaRPr lang="en-US" sz="6000" dirty="0"/>
          </a:p>
        </p:txBody>
      </p:sp>
      <p:sp>
        <p:nvSpPr>
          <p:cNvPr id="4" name="TextBox 3"/>
          <p:cNvSpPr txBox="1"/>
          <p:nvPr/>
        </p:nvSpPr>
        <p:spPr>
          <a:xfrm>
            <a:off x="395536" y="1737682"/>
            <a:ext cx="4752528" cy="646331"/>
          </a:xfrm>
          <a:prstGeom prst="rect">
            <a:avLst/>
          </a:prstGeom>
          <a:noFill/>
        </p:spPr>
        <p:txBody>
          <a:bodyPr wrap="square" rtlCol="0">
            <a:spAutoFit/>
          </a:bodyPr>
          <a:lstStyle/>
          <a:p>
            <a:r>
              <a:rPr lang="en-US" sz="3600" dirty="0" smtClean="0"/>
              <a:t>Crossing boundaries </a:t>
            </a:r>
            <a:endParaRPr lang="en-US" sz="3600" dirty="0"/>
          </a:p>
        </p:txBody>
      </p:sp>
      <p:sp>
        <p:nvSpPr>
          <p:cNvPr id="5" name="TextBox 4"/>
          <p:cNvSpPr txBox="1"/>
          <p:nvPr/>
        </p:nvSpPr>
        <p:spPr>
          <a:xfrm>
            <a:off x="347180" y="2679221"/>
            <a:ext cx="3504740" cy="461665"/>
          </a:xfrm>
          <a:prstGeom prst="rect">
            <a:avLst/>
          </a:prstGeom>
          <a:noFill/>
        </p:spPr>
        <p:txBody>
          <a:bodyPr wrap="square" rtlCol="0">
            <a:spAutoFit/>
          </a:bodyPr>
          <a:lstStyle/>
          <a:p>
            <a:r>
              <a:rPr lang="en-US" sz="2400" dirty="0" smtClean="0">
                <a:solidFill>
                  <a:srgbClr val="7030A0"/>
                </a:solidFill>
              </a:rPr>
              <a:t>Health integration teams</a:t>
            </a:r>
            <a:endParaRPr lang="en-US" sz="2400" dirty="0">
              <a:solidFill>
                <a:srgbClr val="7030A0"/>
              </a:solidFill>
            </a:endParaRPr>
          </a:p>
        </p:txBody>
      </p:sp>
      <p:sp>
        <p:nvSpPr>
          <p:cNvPr id="6" name="TextBox 5"/>
          <p:cNvSpPr txBox="1"/>
          <p:nvPr/>
        </p:nvSpPr>
        <p:spPr>
          <a:xfrm>
            <a:off x="5318708" y="3800753"/>
            <a:ext cx="3645779" cy="461665"/>
          </a:xfrm>
          <a:prstGeom prst="rect">
            <a:avLst/>
          </a:prstGeom>
          <a:noFill/>
        </p:spPr>
        <p:txBody>
          <a:bodyPr wrap="square" rtlCol="0">
            <a:spAutoFit/>
          </a:bodyPr>
          <a:lstStyle/>
          <a:p>
            <a:r>
              <a:rPr lang="en-US" sz="2400" dirty="0" smtClean="0">
                <a:solidFill>
                  <a:schemeClr val="accent6">
                    <a:lumMod val="50000"/>
                  </a:schemeClr>
                </a:solidFill>
              </a:rPr>
              <a:t>GP Clinical Evidence Fellows</a:t>
            </a:r>
            <a:endParaRPr lang="en-US" sz="2400" dirty="0">
              <a:solidFill>
                <a:schemeClr val="accent6">
                  <a:lumMod val="50000"/>
                </a:schemeClr>
              </a:solidFill>
            </a:endParaRPr>
          </a:p>
        </p:txBody>
      </p:sp>
      <p:sp>
        <p:nvSpPr>
          <p:cNvPr id="7" name="TextBox 6"/>
          <p:cNvSpPr txBox="1"/>
          <p:nvPr/>
        </p:nvSpPr>
        <p:spPr>
          <a:xfrm>
            <a:off x="3347864" y="4604419"/>
            <a:ext cx="2061603" cy="830997"/>
          </a:xfrm>
          <a:prstGeom prst="rect">
            <a:avLst/>
          </a:prstGeom>
          <a:noFill/>
        </p:spPr>
        <p:txBody>
          <a:bodyPr wrap="square" rtlCol="0">
            <a:spAutoFit/>
          </a:bodyPr>
          <a:lstStyle/>
          <a:p>
            <a:pPr algn="ctr"/>
            <a:r>
              <a:rPr lang="en-US" sz="2400" dirty="0" smtClean="0">
                <a:solidFill>
                  <a:srgbClr val="0070C0"/>
                </a:solidFill>
              </a:rPr>
              <a:t>Management Fellows</a:t>
            </a:r>
            <a:endParaRPr lang="en-US" sz="2400" dirty="0">
              <a:solidFill>
                <a:srgbClr val="0070C0"/>
              </a:solidFill>
            </a:endParaRPr>
          </a:p>
        </p:txBody>
      </p:sp>
      <p:sp>
        <p:nvSpPr>
          <p:cNvPr id="8" name="TextBox 7"/>
          <p:cNvSpPr txBox="1"/>
          <p:nvPr/>
        </p:nvSpPr>
        <p:spPr>
          <a:xfrm>
            <a:off x="179512" y="5301208"/>
            <a:ext cx="3656631" cy="461665"/>
          </a:xfrm>
          <a:prstGeom prst="rect">
            <a:avLst/>
          </a:prstGeom>
          <a:noFill/>
        </p:spPr>
        <p:txBody>
          <a:bodyPr wrap="square" rtlCol="0">
            <a:spAutoFit/>
          </a:bodyPr>
          <a:lstStyle/>
          <a:p>
            <a:r>
              <a:rPr lang="en-US" sz="2400" dirty="0" smtClean="0">
                <a:solidFill>
                  <a:srgbClr val="00B050"/>
                </a:solidFill>
              </a:rPr>
              <a:t>Researchers in Residence</a:t>
            </a:r>
            <a:endParaRPr lang="en-US" sz="2400" dirty="0">
              <a:solidFill>
                <a:srgbClr val="00B050"/>
              </a:solidFill>
            </a:endParaRPr>
          </a:p>
        </p:txBody>
      </p:sp>
      <p:pic>
        <p:nvPicPr>
          <p:cNvPr id="9" name="Picture 8"/>
          <p:cNvPicPr>
            <a:picLocks noChangeAspect="1"/>
          </p:cNvPicPr>
          <p:nvPr/>
        </p:nvPicPr>
        <p:blipFill>
          <a:blip r:embed="rId3"/>
          <a:stretch>
            <a:fillRect/>
          </a:stretch>
        </p:blipFill>
        <p:spPr>
          <a:xfrm>
            <a:off x="6500440" y="4229269"/>
            <a:ext cx="2047776" cy="1535832"/>
          </a:xfrm>
          <a:prstGeom prst="rect">
            <a:avLst/>
          </a:prstGeom>
        </p:spPr>
      </p:pic>
      <p:pic>
        <p:nvPicPr>
          <p:cNvPr id="10" name="Picture 9" descr="Screen Shot 2016-09-23 at 16.57.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140968"/>
            <a:ext cx="3463062" cy="1557107"/>
          </a:xfrm>
          <a:prstGeom prst="rect">
            <a:avLst/>
          </a:prstGeom>
        </p:spPr>
      </p:pic>
      <p:sp>
        <p:nvSpPr>
          <p:cNvPr id="3" name="TextBox 2"/>
          <p:cNvSpPr txBox="1"/>
          <p:nvPr/>
        </p:nvSpPr>
        <p:spPr>
          <a:xfrm>
            <a:off x="2339752" y="6093296"/>
            <a:ext cx="4499992" cy="461665"/>
          </a:xfrm>
          <a:prstGeom prst="rect">
            <a:avLst/>
          </a:prstGeom>
          <a:noFill/>
        </p:spPr>
        <p:txBody>
          <a:bodyPr wrap="square" rtlCol="0">
            <a:spAutoFit/>
          </a:bodyPr>
          <a:lstStyle/>
          <a:p>
            <a:r>
              <a:rPr lang="en-US" sz="2400" dirty="0" smtClean="0">
                <a:solidFill>
                  <a:srgbClr val="FF6600"/>
                </a:solidFill>
              </a:rPr>
              <a:t>Evidence and evaluation assistants</a:t>
            </a:r>
            <a:endParaRPr lang="en-US" sz="2400" dirty="0">
              <a:solidFill>
                <a:srgbClr val="FF6600"/>
              </a:solidFill>
            </a:endParaRPr>
          </a:p>
        </p:txBody>
      </p:sp>
      <p:pic>
        <p:nvPicPr>
          <p:cNvPr id="12" name="Picture 11" descr="ref-second-severn-crossing-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988840"/>
            <a:ext cx="3215241" cy="1440160"/>
          </a:xfrm>
          <a:prstGeom prst="rect">
            <a:avLst/>
          </a:prstGeom>
        </p:spPr>
      </p:pic>
    </p:spTree>
    <p:extLst>
      <p:ext uri="{BB962C8B-B14F-4D97-AF65-F5344CB8AC3E}">
        <p14:creationId xmlns:p14="http://schemas.microsoft.com/office/powerpoint/2010/main" val="29447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72" y="908720"/>
            <a:ext cx="9252520" cy="1584176"/>
          </a:xfrm>
        </p:spPr>
        <p:txBody>
          <a:bodyPr/>
          <a:lstStyle/>
          <a:p>
            <a:r>
              <a:rPr lang="en-US" sz="4800" dirty="0" smtClean="0"/>
              <a:t>The processes:</a:t>
            </a:r>
            <a:br>
              <a:rPr lang="en-US" sz="4800" dirty="0" smtClean="0"/>
            </a:br>
            <a:r>
              <a:rPr lang="en-US" sz="4800" dirty="0" smtClean="0"/>
              <a:t> - hardwire the use of evidence</a:t>
            </a:r>
            <a:endParaRPr lang="en-US" sz="4800" dirty="0"/>
          </a:p>
        </p:txBody>
      </p:sp>
      <p:pic>
        <p:nvPicPr>
          <p:cNvPr id="5" name="Picture 4" descr="Board paper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816" y="5085184"/>
            <a:ext cx="1656184" cy="1697589"/>
          </a:xfrm>
          <a:prstGeom prst="rect">
            <a:avLst/>
          </a:prstGeom>
        </p:spPr>
      </p:pic>
      <p:pic>
        <p:nvPicPr>
          <p:cNvPr id="6" name="Picture 5" descr="contract-clipart-0511-0809-0703-4604_Signing_a_Contract_Clip_Art_clipart_ima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852936"/>
            <a:ext cx="1368152" cy="1360334"/>
          </a:xfrm>
          <a:prstGeom prst="rect">
            <a:avLst/>
          </a:prstGeom>
        </p:spPr>
      </p:pic>
      <p:sp>
        <p:nvSpPr>
          <p:cNvPr id="8" name="TextBox 7"/>
          <p:cNvSpPr txBox="1"/>
          <p:nvPr/>
        </p:nvSpPr>
        <p:spPr>
          <a:xfrm>
            <a:off x="1907704" y="3789040"/>
            <a:ext cx="6624736" cy="1600438"/>
          </a:xfrm>
          <a:prstGeom prst="rect">
            <a:avLst/>
          </a:prstGeom>
          <a:noFill/>
        </p:spPr>
        <p:txBody>
          <a:bodyPr wrap="square" rtlCol="0">
            <a:spAutoFit/>
          </a:bodyPr>
          <a:lstStyle/>
          <a:p>
            <a:r>
              <a:rPr lang="en-US" sz="4000" dirty="0" smtClean="0">
                <a:solidFill>
                  <a:srgbClr val="008000"/>
                </a:solidFill>
              </a:rPr>
              <a:t>Business cases, specifications, and contracts</a:t>
            </a:r>
            <a:endParaRPr lang="en-US" sz="4000" dirty="0">
              <a:solidFill>
                <a:srgbClr val="008000"/>
              </a:solidFill>
            </a:endParaRPr>
          </a:p>
          <a:p>
            <a:endParaRPr lang="en-US" dirty="0"/>
          </a:p>
        </p:txBody>
      </p:sp>
    </p:spTree>
    <p:extLst>
      <p:ext uri="{BB962C8B-B14F-4D97-AF65-F5344CB8AC3E}">
        <p14:creationId xmlns:p14="http://schemas.microsoft.com/office/powerpoint/2010/main" val="2048017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1143000"/>
          </a:xfrm>
        </p:spPr>
        <p:txBody>
          <a:bodyPr/>
          <a:lstStyle/>
          <a:p>
            <a:r>
              <a:rPr lang="en-US" sz="5400" dirty="0" smtClean="0"/>
              <a:t>Tools</a:t>
            </a:r>
            <a:endParaRPr lang="en-US" sz="5400" dirty="0"/>
          </a:p>
        </p:txBody>
      </p:sp>
      <p:pic>
        <p:nvPicPr>
          <p:cNvPr id="3" name="Picture 2" descr="Screen Shot 2017-06-05 at 16.11.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221088"/>
            <a:ext cx="2513695" cy="2403781"/>
          </a:xfrm>
          <a:prstGeom prst="rect">
            <a:avLst/>
          </a:prstGeom>
        </p:spPr>
      </p:pic>
      <p:pic>
        <p:nvPicPr>
          <p:cNvPr id="5" name="Picture 4" descr="Screen Shot 2017-06-05 at 16.11.3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636912"/>
            <a:ext cx="2703459" cy="2550865"/>
          </a:xfrm>
          <a:prstGeom prst="rect">
            <a:avLst/>
          </a:prstGeom>
        </p:spPr>
      </p:pic>
      <p:sp>
        <p:nvSpPr>
          <p:cNvPr id="6" name="TextBox 5"/>
          <p:cNvSpPr txBox="1"/>
          <p:nvPr/>
        </p:nvSpPr>
        <p:spPr>
          <a:xfrm>
            <a:off x="971600" y="1484784"/>
            <a:ext cx="7920880" cy="707886"/>
          </a:xfrm>
          <a:prstGeom prst="rect">
            <a:avLst/>
          </a:prstGeom>
          <a:noFill/>
        </p:spPr>
        <p:txBody>
          <a:bodyPr wrap="square" rtlCol="0">
            <a:spAutoFit/>
          </a:bodyPr>
          <a:lstStyle/>
          <a:p>
            <a:r>
              <a:rPr lang="en-US" sz="4000" dirty="0" smtClean="0">
                <a:solidFill>
                  <a:srgbClr val="0000FF"/>
                </a:solidFill>
              </a:rPr>
              <a:t>“Make the right way the easy way”</a:t>
            </a:r>
            <a:endParaRPr lang="en-US" sz="4000" dirty="0">
              <a:solidFill>
                <a:srgbClr val="0000FF"/>
              </a:solidFill>
            </a:endParaRPr>
          </a:p>
        </p:txBody>
      </p:sp>
      <p:pic>
        <p:nvPicPr>
          <p:cNvPr id="7" name="Picture 6" descr="Screen Shot 2017-06-05 at 16.15.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3212976"/>
            <a:ext cx="3103933" cy="3645024"/>
          </a:xfrm>
          <a:prstGeom prst="rect">
            <a:avLst/>
          </a:prstGeom>
        </p:spPr>
      </p:pic>
    </p:spTree>
    <p:extLst>
      <p:ext uri="{BB962C8B-B14F-4D97-AF65-F5344CB8AC3E}">
        <p14:creationId xmlns:p14="http://schemas.microsoft.com/office/powerpoint/2010/main" val="33267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en-GB" dirty="0" smtClean="0"/>
              <a:t>The BNSSG Knowledge Hub</a:t>
            </a:r>
            <a:endParaRPr lang="en-GB" dirty="0"/>
          </a:p>
        </p:txBody>
      </p:sp>
      <p:sp>
        <p:nvSpPr>
          <p:cNvPr id="4" name="TextBox 3"/>
          <p:cNvSpPr txBox="1"/>
          <p:nvPr/>
        </p:nvSpPr>
        <p:spPr>
          <a:xfrm>
            <a:off x="611560" y="1844824"/>
            <a:ext cx="2448272" cy="2308324"/>
          </a:xfrm>
          <a:prstGeom prst="rect">
            <a:avLst/>
          </a:prstGeom>
          <a:solidFill>
            <a:schemeClr val="bg1">
              <a:lumMod val="85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t>HITs</a:t>
            </a:r>
          </a:p>
          <a:p>
            <a:pPr marL="285750" indent="-285750">
              <a:buFont typeface="Arial" panose="020B0604020202020204" pitchFamily="34" charset="0"/>
              <a:buChar char="•"/>
            </a:pPr>
            <a:r>
              <a:rPr lang="en-GB" dirty="0" smtClean="0"/>
              <a:t>Researchers in Residence</a:t>
            </a:r>
          </a:p>
          <a:p>
            <a:pPr marL="285750" indent="-285750">
              <a:buFont typeface="Arial" panose="020B0604020202020204" pitchFamily="34" charset="0"/>
              <a:buChar char="•"/>
            </a:pPr>
            <a:r>
              <a:rPr lang="en-GB" dirty="0" smtClean="0"/>
              <a:t>Management Fellows</a:t>
            </a:r>
          </a:p>
          <a:p>
            <a:pPr marL="285750" indent="-285750">
              <a:buFont typeface="Arial" panose="020B0604020202020204" pitchFamily="34" charset="0"/>
              <a:buChar char="•"/>
            </a:pPr>
            <a:r>
              <a:rPr lang="en-GB" dirty="0" smtClean="0"/>
              <a:t>GP Evidence Fellows</a:t>
            </a:r>
          </a:p>
          <a:p>
            <a:pPr marL="285750" indent="-285750">
              <a:buFont typeface="Arial" panose="020B0604020202020204" pitchFamily="34" charset="0"/>
              <a:buChar char="•"/>
            </a:pPr>
            <a:r>
              <a:rPr lang="en-GB" dirty="0" smtClean="0"/>
              <a:t>Evidence/evaluation assistants</a:t>
            </a:r>
            <a:endParaRPr lang="en-GB" dirty="0"/>
          </a:p>
        </p:txBody>
      </p:sp>
      <p:pic>
        <p:nvPicPr>
          <p:cNvPr id="1026" name="Picture 2" descr="C:\Users\peter.brindle\Desktop\pl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431218"/>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2160" y="1983323"/>
            <a:ext cx="2088232" cy="2031325"/>
          </a:xfrm>
          <a:prstGeom prst="rect">
            <a:avLst/>
          </a:prstGeom>
          <a:solidFill>
            <a:schemeClr val="bg1">
              <a:lumMod val="85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t>KM Research Fellows</a:t>
            </a:r>
          </a:p>
          <a:p>
            <a:pPr marL="285750" indent="-285750">
              <a:buFont typeface="Arial" panose="020B0604020202020204" pitchFamily="34" charset="0"/>
              <a:buChar char="•"/>
            </a:pPr>
            <a:r>
              <a:rPr lang="en-GB" dirty="0" smtClean="0"/>
              <a:t>CLAHRC West</a:t>
            </a:r>
          </a:p>
          <a:p>
            <a:pPr marL="285750" indent="-285750">
              <a:buFont typeface="Arial" panose="020B0604020202020204" pitchFamily="34" charset="0"/>
              <a:buChar char="•"/>
            </a:pPr>
            <a:r>
              <a:rPr lang="en-GB" dirty="0" smtClean="0"/>
              <a:t>NHS Information services</a:t>
            </a:r>
          </a:p>
          <a:p>
            <a:pPr marL="285750" indent="-285750">
              <a:buFont typeface="Arial" panose="020B0604020202020204" pitchFamily="34" charset="0"/>
              <a:buChar char="•"/>
            </a:pPr>
            <a:r>
              <a:rPr lang="en-GB" dirty="0" smtClean="0"/>
              <a:t>PH intelligence</a:t>
            </a:r>
          </a:p>
          <a:p>
            <a:pPr marL="285750" indent="-285750">
              <a:buFont typeface="Arial" panose="020B0604020202020204" pitchFamily="34" charset="0"/>
              <a:buChar char="•"/>
            </a:pPr>
            <a:r>
              <a:rPr lang="en-GB" dirty="0" smtClean="0"/>
              <a:t>WEAHSN</a:t>
            </a:r>
            <a:endParaRPr lang="en-GB" dirty="0"/>
          </a:p>
        </p:txBody>
      </p:sp>
      <p:pic>
        <p:nvPicPr>
          <p:cNvPr id="1027" name="Picture 3" descr="C:\Users\peter.brindle\Desktop\equa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4797152"/>
            <a:ext cx="1386260" cy="1386260"/>
          </a:xfrm>
          <a:prstGeom prst="rect">
            <a:avLst/>
          </a:prstGeom>
          <a:noFill/>
          <a:extLst>
            <a:ext uri="{909E8E84-426E-40DD-AFC4-6F175D3DCCD1}">
              <a14:hiddenFill xmlns:a14="http://schemas.microsoft.com/office/drawing/2010/main">
                <a:solidFill>
                  <a:srgbClr val="FFFFFF"/>
                </a:solidFill>
              </a14:hiddenFill>
            </a:ext>
          </a:extLst>
        </p:spPr>
      </p:pic>
      <p:sp>
        <p:nvSpPr>
          <p:cNvPr id="7" name="7-Point Star 6"/>
          <p:cNvSpPr/>
          <p:nvPr/>
        </p:nvSpPr>
        <p:spPr>
          <a:xfrm>
            <a:off x="3376290" y="3933056"/>
            <a:ext cx="3787998" cy="2664296"/>
          </a:xfrm>
          <a:prstGeom prst="star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83968" y="4480374"/>
            <a:ext cx="2160240" cy="1569660"/>
          </a:xfrm>
          <a:prstGeom prst="rect">
            <a:avLst/>
          </a:prstGeom>
          <a:noFill/>
        </p:spPr>
        <p:txBody>
          <a:bodyPr wrap="square" rtlCol="0">
            <a:spAutoFit/>
          </a:bodyPr>
          <a:lstStyle/>
          <a:p>
            <a:pPr algn="ctr"/>
            <a:r>
              <a:rPr lang="en-GB" sz="3200" dirty="0" smtClean="0"/>
              <a:t>The Knowledge Hub</a:t>
            </a:r>
          </a:p>
        </p:txBody>
      </p:sp>
    </p:spTree>
    <p:extLst>
      <p:ext uri="{BB962C8B-B14F-4D97-AF65-F5344CB8AC3E}">
        <p14:creationId xmlns:p14="http://schemas.microsoft.com/office/powerpoint/2010/main" val="54561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F30D28210B24B8A808877FE20608C" ma:contentTypeVersion="0" ma:contentTypeDescription="Create a new document." ma:contentTypeScope="" ma:versionID="fefe0717c97f6a75375e247d11503d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C0B9F07-3074-47CF-8D22-B50842DF1E80}"/>
</file>

<file path=customXml/itemProps2.xml><?xml version="1.0" encoding="utf-8"?>
<ds:datastoreItem xmlns:ds="http://schemas.openxmlformats.org/officeDocument/2006/customXml" ds:itemID="{D9DE548E-8C82-4EF4-BC9F-D623C0FBEB84}"/>
</file>

<file path=customXml/itemProps3.xml><?xml version="1.0" encoding="utf-8"?>
<ds:datastoreItem xmlns:ds="http://schemas.openxmlformats.org/officeDocument/2006/customXml" ds:itemID="{43434462-FBB4-4694-9A15-A1C2966D17BF}"/>
</file>

<file path=docProps/app.xml><?xml version="1.0" encoding="utf-8"?>
<Properties xmlns="http://schemas.openxmlformats.org/officeDocument/2006/extended-properties" xmlns:vt="http://schemas.openxmlformats.org/officeDocument/2006/docPropsVTypes">
  <TotalTime>13134</TotalTime>
  <Words>1721</Words>
  <Application>Microsoft Office PowerPoint</Application>
  <PresentationFormat>On-screen Show (4:3)</PresentationFormat>
  <Paragraphs>130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Knowledge Mobilisation More impactful research, better evidenced services  </vt:lpstr>
      <vt:lpstr>PowerPoint Presentation</vt:lpstr>
      <vt:lpstr>The Challenge</vt:lpstr>
      <vt:lpstr>Three ingredients for an evidence informed health system</vt:lpstr>
      <vt:lpstr>PowerPoint Presentation</vt:lpstr>
      <vt:lpstr>The People</vt:lpstr>
      <vt:lpstr>The processes:  - hardwire the use of evidence</vt:lpstr>
      <vt:lpstr>Tools</vt:lpstr>
      <vt:lpstr>The BNSSG Knowledge Hub</vt:lpstr>
      <vt:lpstr>Challenges</vt:lpstr>
      <vt:lpstr>Observations</vt:lpstr>
      <vt:lpstr>But we can’t afford not too</vt:lpstr>
      <vt:lpstr>Thank you!</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Oranges and Bridges – how research can make a difference in the NHS</dc:title>
  <dc:creator>Jones Lawrie (South West Commissioning Support)</dc:creator>
  <cp:lastModifiedBy>Brindle Peter (Bristol CCG)</cp:lastModifiedBy>
  <cp:revision>132</cp:revision>
  <cp:lastPrinted>2017-06-07T11:13:10Z</cp:lastPrinted>
  <dcterms:created xsi:type="dcterms:W3CDTF">2014-10-28T14:10:14Z</dcterms:created>
  <dcterms:modified xsi:type="dcterms:W3CDTF">2017-07-19T07:02:21Z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0x0101002F5F30D28210B24B8A808877FE20608C</vt:lpwstr>
  </property>
</Properties>
</file>