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72" r:id="rId5"/>
    <p:sldMasterId id="2147483684" r:id="rId6"/>
  </p:sldMasterIdLst>
  <p:notesMasterIdLst>
    <p:notesMasterId r:id="rId38"/>
  </p:notesMasterIdLst>
  <p:sldIdLst>
    <p:sldId id="256"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5" r:id="rId23"/>
    <p:sldId id="276" r:id="rId24"/>
    <p:sldId id="277" r:id="rId25"/>
    <p:sldId id="278" r:id="rId26"/>
    <p:sldId id="279" r:id="rId27"/>
    <p:sldId id="280" r:id="rId28"/>
    <p:sldId id="281" r:id="rId29"/>
    <p:sldId id="282" r:id="rId30"/>
    <p:sldId id="283" r:id="rId31"/>
    <p:sldId id="284" r:id="rId32"/>
    <p:sldId id="285" r:id="rId33"/>
    <p:sldId id="288" r:id="rId34"/>
    <p:sldId id="286" r:id="rId35"/>
    <p:sldId id="287" r:id="rId36"/>
    <p:sldId id="289" r:id="rId37"/>
  </p:sldIdLst>
  <p:sldSz cx="9144000" cy="6858000" type="screen4x3"/>
  <p:notesSz cx="6797675" cy="987425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524" autoAdjust="0"/>
    <p:restoredTop sz="94660"/>
  </p:normalViewPr>
  <p:slideViewPr>
    <p:cSldViewPr>
      <p:cViewPr varScale="1">
        <p:scale>
          <a:sx n="108" d="100"/>
          <a:sy n="108" d="100"/>
        </p:scale>
        <p:origin x="234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5659"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1267" name="Rectangle 3"/>
          <p:cNvSpPr>
            <a:spLocks noGrp="1" noChangeArrowheads="1"/>
          </p:cNvSpPr>
          <p:nvPr>
            <p:ph type="dt" idx="1"/>
          </p:nvPr>
        </p:nvSpPr>
        <p:spPr bwMode="auto">
          <a:xfrm>
            <a:off x="3850443" y="0"/>
            <a:ext cx="2945659"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196" name="Rectangle 4"/>
          <p:cNvSpPr>
            <a:spLocks noGrp="1" noRot="1" noChangeAspect="1" noChangeArrowheads="1" noTextEdit="1"/>
          </p:cNvSpPr>
          <p:nvPr>
            <p:ph type="sldImg" idx="2"/>
          </p:nvPr>
        </p:nvSpPr>
        <p:spPr bwMode="auto">
          <a:xfrm>
            <a:off x="931863" y="741363"/>
            <a:ext cx="4933950" cy="370205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679768" y="4690269"/>
            <a:ext cx="5438140" cy="44434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9378824"/>
            <a:ext cx="2945659"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1271" name="Rectangle 7"/>
          <p:cNvSpPr>
            <a:spLocks noGrp="1" noChangeArrowheads="1"/>
          </p:cNvSpPr>
          <p:nvPr>
            <p:ph type="sldNum" sz="quarter" idx="5"/>
          </p:nvPr>
        </p:nvSpPr>
        <p:spPr bwMode="auto">
          <a:xfrm>
            <a:off x="3850443" y="9378824"/>
            <a:ext cx="2945659"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40E00E-B5C3-4BF6-A418-55B0F2EAFE6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Title slide"/>
          <p:cNvPicPr>
            <a:picLocks noChangeAspect="1" noChangeArrowheads="1"/>
          </p:cNvPicPr>
          <p:nvPr userDrawn="1"/>
        </p:nvPicPr>
        <p:blipFill>
          <a:blip r:embed="rId2" cstate="print"/>
          <a:srcRect/>
          <a:stretch>
            <a:fillRect/>
          </a:stretch>
        </p:blipFill>
        <p:spPr bwMode="auto">
          <a:xfrm>
            <a:off x="0" y="-4763"/>
            <a:ext cx="9145588" cy="6867526"/>
          </a:xfrm>
          <a:prstGeom prst="rect">
            <a:avLst/>
          </a:prstGeom>
          <a:noFill/>
          <a:ln w="9525">
            <a:noFill/>
            <a:miter lim="800000"/>
            <a:headEnd/>
            <a:tailEnd/>
          </a:ln>
        </p:spPr>
      </p:pic>
      <p:sp>
        <p:nvSpPr>
          <p:cNvPr id="2" name="Title 1"/>
          <p:cNvSpPr>
            <a:spLocks noGrp="1"/>
          </p:cNvSpPr>
          <p:nvPr>
            <p:ph type="ctrTitle"/>
          </p:nvPr>
        </p:nvSpPr>
        <p:spPr>
          <a:xfrm>
            <a:off x="685800" y="1571612"/>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214686"/>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792FA72C-B33A-4B3A-ADC6-13C9B7137B5F}" type="slidenum">
              <a:rPr lang="en-GB"/>
              <a:pPr>
                <a:defRPr/>
              </a:pPr>
              <a:t>‹#›</a:t>
            </a:fld>
            <a:endParaRPr lang="en-GB"/>
          </a:p>
        </p:txBody>
      </p:sp>
    </p:spTree>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3086B310-8616-4FA4-A9D7-E53A00834800}" type="slidenum">
              <a:rPr lang="en-GB"/>
              <a:pPr>
                <a:defRPr/>
              </a:pPr>
              <a:t>‹#›</a:t>
            </a:fld>
            <a:endParaRPr lang="en-GB" dirty="0"/>
          </a:p>
        </p:txBody>
      </p:sp>
    </p:spTree>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12D5C0E-33C4-4105-9F6D-9D75CD6C5FF5}" type="slidenum">
              <a:rPr lang="en-GB"/>
              <a:pPr>
                <a:defRPr/>
              </a:pPr>
              <a:t>‹#›</a:t>
            </a:fld>
            <a:endParaRPr lang="en-GB" dirty="0"/>
          </a:p>
        </p:txBody>
      </p:sp>
    </p:spTree>
  </p:cSld>
  <p:clrMapOvr>
    <a:masterClrMapping/>
  </p:clrMapOvr>
  <p:transition spd="med">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CEA6F5CF-786F-446B-A4DE-FB796BEB08AB}" type="datetimeFigureOut">
              <a:rPr lang="en-US"/>
              <a:pPr>
                <a:defRPr/>
              </a:pPr>
              <a:t>11/5/2020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BBAF3E8-372B-42A5-8EDD-047F561599A8}" type="slidenum">
              <a:rPr lang="en-GB"/>
              <a:pPr>
                <a:defRPr/>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E7EA6B3E-ADA7-46F6-97E1-F8807D9697CC}" type="datetimeFigureOut">
              <a:rPr lang="en-US"/>
              <a:pPr>
                <a:defRPr/>
              </a:pPr>
              <a:t>11/5/2020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8D676E1-4DCF-4190-A1AE-7011A4F85050}" type="slidenum">
              <a:rPr lang="en-GB"/>
              <a:pPr>
                <a:defRPr/>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2F06E78E-9DCE-479F-9028-AA6BD26A0E8A}" type="datetimeFigureOut">
              <a:rPr lang="en-US"/>
              <a:pPr>
                <a:defRPr/>
              </a:pPr>
              <a:t>11/5/2020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88377B4-EC95-48F0-A731-46C7C0F22040}" type="slidenum">
              <a:rPr lang="en-GB"/>
              <a:pPr>
                <a:defRPr/>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BEABE955-3FA7-45EC-8BB3-B2E1F81C5C53}" type="datetimeFigureOut">
              <a:rPr lang="en-US"/>
              <a:pPr>
                <a:defRPr/>
              </a:pPr>
              <a:t>11/5/2020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2823FAD-985F-4ABF-BA57-4B86BE0431A0}" type="slidenum">
              <a:rPr lang="en-GB"/>
              <a:pPr>
                <a:defRPr/>
              </a:pPr>
              <a:t>‹#›</a:t>
            </a:fld>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68704E6D-AB20-454E-9EFF-5052807F540A}" type="datetimeFigureOut">
              <a:rPr lang="en-US"/>
              <a:pPr>
                <a:defRPr/>
              </a:pPr>
              <a:t>11/5/2020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3CE18DB6-60BD-44DC-8315-6BE0B83F6975}" type="slidenum">
              <a:rPr lang="en-GB"/>
              <a:pPr>
                <a:defRPr/>
              </a:pPr>
              <a:t>‹#›</a:t>
            </a:fld>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8C3BB87F-0A7F-4BFE-B327-AF38FDA53A62}" type="datetimeFigureOut">
              <a:rPr lang="en-US"/>
              <a:pPr>
                <a:defRPr/>
              </a:pPr>
              <a:t>11/5/2020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C4A3DE5E-FD58-4D89-8AAD-7127C763EB96}" type="slidenum">
              <a:rPr lang="en-GB"/>
              <a:pPr>
                <a:defRPr/>
              </a:pPr>
              <a:t>‹#›</a:t>
            </a:fld>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A744991-BDDF-429C-BE56-579013748A95}" type="datetimeFigureOut">
              <a:rPr lang="en-US"/>
              <a:pPr>
                <a:defRPr/>
              </a:pPr>
              <a:t>11/5/2020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0976E6E7-0FB1-4865-B037-60FBC93C0D32}" type="slidenum">
              <a:rPr lang="en-GB"/>
              <a:pPr>
                <a:defRPr/>
              </a:pPr>
              <a:t>‹#›</a:t>
            </a:fld>
            <a:endParaRPr lang="en-GB"/>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105EF8C-4F4F-4BCF-AEFF-455A17FDCEC8}" type="datetimeFigureOut">
              <a:rPr lang="en-US"/>
              <a:pPr>
                <a:defRPr/>
              </a:pPr>
              <a:t>11/5/2020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B829995-A3AA-4E18-A93F-7919F6A1A91B}"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CA4D851-E82F-4AF7-A6A5-51E74B6FFE69}" type="slidenum">
              <a:rPr lang="en-GB"/>
              <a:pPr>
                <a:defRPr/>
              </a:pPr>
              <a:t>‹#›</a:t>
            </a:fld>
            <a:endParaRPr lang="en-GB" dirty="0"/>
          </a:p>
        </p:txBody>
      </p:sp>
    </p:spTree>
  </p:cSld>
  <p:clrMapOvr>
    <a:masterClrMapping/>
  </p:clrMapOvr>
  <p:transition spd="med">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E277694-6586-4B49-89C2-41B65A61E64E}" type="datetimeFigureOut">
              <a:rPr lang="en-US"/>
              <a:pPr>
                <a:defRPr/>
              </a:pPr>
              <a:t>11/5/2020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5AAD51D-E500-4A2D-88E6-241BBB26FB08}" type="slidenum">
              <a:rPr lang="en-GB"/>
              <a:pPr>
                <a:defRPr/>
              </a:pPr>
              <a:t>‹#›</a:t>
            </a:fld>
            <a:endParaRPr lang="en-GB"/>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4B5489F9-F0E6-4773-BB8A-C2FC9CAE8946}" type="datetimeFigureOut">
              <a:rPr lang="en-US"/>
              <a:pPr>
                <a:defRPr/>
              </a:pPr>
              <a:t>11/5/2020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5701591-8559-46FC-BA62-A766CD57A825}" type="slidenum">
              <a:rPr lang="en-GB"/>
              <a:pPr>
                <a:defRPr/>
              </a:pPr>
              <a:t>‹#›</a:t>
            </a:fld>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5EF2BB86-8CE5-406C-879F-99B3DE69610F}" type="datetimeFigureOut">
              <a:rPr lang="en-US"/>
              <a:pPr>
                <a:defRPr/>
              </a:pPr>
              <a:t>11/5/2020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1FD8C60-1277-4C6B-BF88-6E935AA9712C}" type="slidenum">
              <a:rPr lang="en-GB"/>
              <a:pPr>
                <a:defRPr/>
              </a:pPr>
              <a:t>‹#›</a:t>
            </a:fld>
            <a:endParaRPr lang="en-GB"/>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63B7DC0F-BAF2-49EA-8EAA-FE7A243E7B47}" type="datetimeFigureOut">
              <a:rPr lang="en-US"/>
              <a:pPr>
                <a:defRPr/>
              </a:pPr>
              <a:t>11/5/2020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12D2598-99B5-4235-9AC7-F5EA1237541E}" type="slidenum">
              <a:rPr lang="en-GB"/>
              <a:pPr>
                <a:defRPr/>
              </a:pPr>
              <a:t>‹#›</a:t>
            </a:fld>
            <a:endParaRPr lang="en-GB"/>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lvl1pPr>
              <a:defRPr/>
            </a:lvl1pPr>
          </a:lstStyle>
          <a:p>
            <a:pPr>
              <a:defRPr/>
            </a:pPr>
            <a:fld id="{FD597AED-AE72-4C5E-B3A5-C31BA1F94FA0}" type="datetimeFigureOut">
              <a:rPr lang="en-US"/>
              <a:pPr>
                <a:defRPr/>
              </a:pPr>
              <a:t>11/5/2020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2D70132-5225-499A-949E-BF0698C4C3EF}" type="slidenum">
              <a:rPr lang="en-GB"/>
              <a:pPr>
                <a:defRPr/>
              </a:pPr>
              <a:t>‹#›</a:t>
            </a:fld>
            <a:endParaRPr lang="en-GB"/>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E406704-1407-40FE-9D44-225E6230846D}" type="datetimeFigureOut">
              <a:rPr lang="en-US"/>
              <a:pPr>
                <a:defRPr/>
              </a:pPr>
              <a:t>11/5/2020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8ACC2DB-4549-4349-9C05-4C33241B6859}" type="slidenum">
              <a:rPr lang="en-GB"/>
              <a:pPr>
                <a:defRPr/>
              </a:pPr>
              <a:t>‹#›</a:t>
            </a:fld>
            <a:endParaRPr lang="en-GB"/>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579D3461-F8EF-41F8-ADC7-583E19C5B547}" type="datetimeFigureOut">
              <a:rPr lang="en-US"/>
              <a:pPr>
                <a:defRPr/>
              </a:pPr>
              <a:t>11/5/2020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E0EC12B-242C-485A-87E5-2298684A2C7D}" type="slidenum">
              <a:rPr lang="en-GB"/>
              <a:pPr>
                <a:defRPr/>
              </a:pPr>
              <a:t>‹#›</a:t>
            </a:fld>
            <a:endParaRPr lang="en-GB"/>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49B15DF6-706F-4403-B017-D9E4BF870E2C}" type="datetimeFigureOut">
              <a:rPr lang="en-US"/>
              <a:pPr>
                <a:defRPr/>
              </a:pPr>
              <a:t>11/5/2020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4C86C5E3-9CFE-4B9F-823B-AA67ABB61215}" type="slidenum">
              <a:rPr lang="en-GB"/>
              <a:pPr>
                <a:defRPr/>
              </a:pPr>
              <a:t>‹#›</a:t>
            </a:fld>
            <a:endParaRPr lang="en-GB"/>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3A32FDE5-7563-4709-B0D3-79DF4293985F}" type="datetimeFigureOut">
              <a:rPr lang="en-US"/>
              <a:pPr>
                <a:defRPr/>
              </a:pPr>
              <a:t>11/5/2020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6F13808F-8E0F-48E5-A115-A8E454D8F8D4}" type="slidenum">
              <a:rPr lang="en-GB"/>
              <a:pPr>
                <a:defRPr/>
              </a:pPr>
              <a:t>‹#›</a:t>
            </a:fld>
            <a:endParaRPr lang="en-GB"/>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EE3EB22-EEC6-4A19-8D6D-8829365CE79A}" type="datetimeFigureOut">
              <a:rPr lang="en-US"/>
              <a:pPr>
                <a:defRPr/>
              </a:pPr>
              <a:t>11/5/2020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06D92CA1-B92C-4806-A31B-2BF6AF6DC608}"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06A2F56-2DCF-4191-8F1D-4B3304343462}" type="slidenum">
              <a:rPr lang="en-GB"/>
              <a:pPr>
                <a:defRPr/>
              </a:pPr>
              <a:t>‹#›</a:t>
            </a:fld>
            <a:endParaRPr lang="en-GB" dirty="0"/>
          </a:p>
        </p:txBody>
      </p:sp>
    </p:spTree>
  </p:cSld>
  <p:clrMapOvr>
    <a:masterClrMapping/>
  </p:clrMapOvr>
  <p:transition spd="med">
    <p:wipe dir="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CC7D593-7613-4473-AEDC-33AD3F11768F}" type="datetimeFigureOut">
              <a:rPr lang="en-US"/>
              <a:pPr>
                <a:defRPr/>
              </a:pPr>
              <a:t>11/5/2020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4213A22-4C7E-43FF-8767-034FAEFE50A3}" type="slidenum">
              <a:rPr lang="en-GB"/>
              <a:pPr>
                <a:defRPr/>
              </a:pPr>
              <a:t>‹#›</a:t>
            </a:fld>
            <a:endParaRPr lang="en-GB"/>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00C4B5B-032E-4CE8-BA50-129CBF975CF4}" type="datetimeFigureOut">
              <a:rPr lang="en-US"/>
              <a:pPr>
                <a:defRPr/>
              </a:pPr>
              <a:t>11/5/2020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5CBEA35-CE27-4B11-9EC8-45CFCD9DB5DC}" type="slidenum">
              <a:rPr lang="en-GB"/>
              <a:pPr>
                <a:defRPr/>
              </a:pPr>
              <a:t>‹#›</a:t>
            </a:fld>
            <a:endParaRPr lang="en-GB"/>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D3F04E52-9ED6-4E5A-B91E-C03FE9ACA654}" type="datetimeFigureOut">
              <a:rPr lang="en-US"/>
              <a:pPr>
                <a:defRPr/>
              </a:pPr>
              <a:t>11/5/2020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F36E243-E84E-4716-AA1D-0CDCCCD94622}" type="slidenum">
              <a:rPr lang="en-GB"/>
              <a:pPr>
                <a:defRPr/>
              </a:pPr>
              <a:t>‹#›</a:t>
            </a:fld>
            <a:endParaRPr lang="en-GB"/>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F3B84A10-67EB-4654-BFB6-A3CB8A468020}" type="datetimeFigureOut">
              <a:rPr lang="en-US"/>
              <a:pPr>
                <a:defRPr/>
              </a:pPr>
              <a:t>11/5/2020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7829537-C1DC-4AFF-AC1E-49E927FFE27F}"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17C98E22-0869-4207-AC03-04E30C760324}" type="slidenum">
              <a:rPr lang="en-GB"/>
              <a:pPr>
                <a:defRPr/>
              </a:pPr>
              <a:t>‹#›</a:t>
            </a:fld>
            <a:endParaRPr lang="en-GB" dirty="0"/>
          </a:p>
        </p:txBody>
      </p:sp>
    </p:spTree>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D75CFBD9-9B16-43E3-94F9-F1A56025F0CA}" type="slidenum">
              <a:rPr lang="en-GB"/>
              <a:pPr>
                <a:defRPr/>
              </a:pPr>
              <a:t>‹#›</a:t>
            </a:fld>
            <a:endParaRPr lang="en-GB" dirty="0"/>
          </a:p>
        </p:txBody>
      </p:sp>
    </p:spTree>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F40540F6-912C-4445-9340-5791A99EC4C2}" type="slidenum">
              <a:rPr lang="en-GB"/>
              <a:pPr>
                <a:defRPr/>
              </a:pPr>
              <a:t>‹#›</a:t>
            </a:fld>
            <a:endParaRPr lang="en-GB" dirty="0"/>
          </a:p>
        </p:txBody>
      </p:sp>
    </p:spTree>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E2E6B5B9-C0E4-4DC0-BD3D-95579A93520B}" type="slidenum">
              <a:rPr lang="en-GB"/>
              <a:pPr>
                <a:defRPr/>
              </a:pPr>
              <a:t>‹#›</a:t>
            </a:fld>
            <a:endParaRPr lang="en-GB" dirty="0"/>
          </a:p>
        </p:txBody>
      </p:sp>
    </p:spTree>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22090C77-E26E-4479-9087-99E340CDD55E}" type="slidenum">
              <a:rPr lang="en-GB"/>
              <a:pPr>
                <a:defRPr/>
              </a:pPr>
              <a:t>‹#›</a:t>
            </a:fld>
            <a:endParaRPr lang="en-GB" dirty="0"/>
          </a:p>
        </p:txBody>
      </p:sp>
    </p:spTree>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B870B79F-6B98-4F49-87FA-A075CA99B364}" type="slidenum">
              <a:rPr lang="en-GB"/>
              <a:pPr>
                <a:defRPr/>
              </a:pPr>
              <a:t>‹#›</a:t>
            </a:fld>
            <a:endParaRPr lang="en-GB" dirty="0"/>
          </a:p>
        </p:txBody>
      </p:sp>
    </p:spTree>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6" descr="Title slide"/>
          <p:cNvPicPr>
            <a:picLocks noChangeAspect="1" noChangeArrowheads="1"/>
          </p:cNvPicPr>
          <p:nvPr userDrawn="1"/>
        </p:nvPicPr>
        <p:blipFill>
          <a:blip r:embed="rId13" cstate="print"/>
          <a:srcRect/>
          <a:stretch>
            <a:fillRect/>
          </a:stretch>
        </p:blipFill>
        <p:spPr bwMode="auto">
          <a:xfrm>
            <a:off x="0" y="-4763"/>
            <a:ext cx="9145588" cy="6867526"/>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1030" name="Rectangle 6"/>
          <p:cNvSpPr>
            <a:spLocks noGrp="1" noChangeArrowheads="1"/>
          </p:cNvSpPr>
          <p:nvPr>
            <p:ph type="sldNum" sz="quarter" idx="4"/>
          </p:nvPr>
        </p:nvSpPr>
        <p:spPr bwMode="auto">
          <a:xfrm>
            <a:off x="3500438" y="6215063"/>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8048068A-C3EA-4655-9AE3-BE9571EE2EEF}"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763" r:id="rId1"/>
    <p:sldLayoutId id="2147483740" r:id="rId2"/>
    <p:sldLayoutId id="2147483739" r:id="rId3"/>
    <p:sldLayoutId id="2147483738" r:id="rId4"/>
    <p:sldLayoutId id="2147483737" r:id="rId5"/>
    <p:sldLayoutId id="2147483736" r:id="rId6"/>
    <p:sldLayoutId id="2147483735" r:id="rId7"/>
    <p:sldLayoutId id="2147483734" r:id="rId8"/>
    <p:sldLayoutId id="2147483733" r:id="rId9"/>
    <p:sldLayoutId id="2147483732" r:id="rId10"/>
    <p:sldLayoutId id="2147483731" r:id="rId11"/>
  </p:sldLayoutIdLst>
  <p:transition spd="med">
    <p:wipe dir="r"/>
  </p:transition>
  <p:txStyles>
    <p:titleStyle>
      <a:lvl1pPr algn="l" rtl="0" eaLnBrk="0" fontAlgn="base" hangingPunct="0">
        <a:spcBef>
          <a:spcPct val="0"/>
        </a:spcBef>
        <a:spcAft>
          <a:spcPct val="0"/>
        </a:spcAft>
        <a:defRPr sz="4400">
          <a:solidFill>
            <a:srgbClr val="FF0000"/>
          </a:solidFill>
          <a:latin typeface="+mj-lt"/>
          <a:ea typeface="+mj-ea"/>
          <a:cs typeface="+mj-cs"/>
        </a:defRPr>
      </a:lvl1pPr>
      <a:lvl2pPr algn="l" rtl="0" eaLnBrk="0" fontAlgn="base" hangingPunct="0">
        <a:spcBef>
          <a:spcPct val="0"/>
        </a:spcBef>
        <a:spcAft>
          <a:spcPct val="0"/>
        </a:spcAft>
        <a:defRPr sz="4400">
          <a:solidFill>
            <a:srgbClr val="FF0000"/>
          </a:solidFill>
          <a:latin typeface="Arial" charset="0"/>
        </a:defRPr>
      </a:lvl2pPr>
      <a:lvl3pPr algn="l" rtl="0" eaLnBrk="0" fontAlgn="base" hangingPunct="0">
        <a:spcBef>
          <a:spcPct val="0"/>
        </a:spcBef>
        <a:spcAft>
          <a:spcPct val="0"/>
        </a:spcAft>
        <a:defRPr sz="4400">
          <a:solidFill>
            <a:srgbClr val="FF0000"/>
          </a:solidFill>
          <a:latin typeface="Arial" charset="0"/>
        </a:defRPr>
      </a:lvl3pPr>
      <a:lvl4pPr algn="l" rtl="0" eaLnBrk="0" fontAlgn="base" hangingPunct="0">
        <a:spcBef>
          <a:spcPct val="0"/>
        </a:spcBef>
        <a:spcAft>
          <a:spcPct val="0"/>
        </a:spcAft>
        <a:defRPr sz="4400">
          <a:solidFill>
            <a:srgbClr val="FF0000"/>
          </a:solidFill>
          <a:latin typeface="Arial" charset="0"/>
        </a:defRPr>
      </a:lvl4pPr>
      <a:lvl5pPr algn="l" rtl="0" eaLnBrk="0" fontAlgn="base" hangingPunct="0">
        <a:spcBef>
          <a:spcPct val="0"/>
        </a:spcBef>
        <a:spcAft>
          <a:spcPct val="0"/>
        </a:spcAft>
        <a:defRPr sz="4400">
          <a:solidFill>
            <a:srgbClr val="FF0000"/>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5" descr="General"/>
          <p:cNvPicPr>
            <a:picLocks noChangeAspect="1" noChangeArrowheads="1"/>
          </p:cNvPicPr>
          <p:nvPr userDrawn="1"/>
        </p:nvPicPr>
        <p:blipFill>
          <a:blip r:embed="rId13" cstate="print"/>
          <a:srcRect/>
          <a:stretch>
            <a:fillRect/>
          </a:stretch>
        </p:blipFill>
        <p:spPr bwMode="auto">
          <a:xfrm>
            <a:off x="0" y="-4763"/>
            <a:ext cx="9145588" cy="6867526"/>
          </a:xfrm>
          <a:prstGeom prst="rect">
            <a:avLst/>
          </a:prstGeom>
          <a:noFill/>
          <a:ln w="9525">
            <a:noFill/>
            <a:miter lim="800000"/>
            <a:headEnd/>
            <a:tailEnd/>
          </a:ln>
        </p:spPr>
      </p:pic>
      <p:sp>
        <p:nvSpPr>
          <p:cNvPr id="2051"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2052"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E0371607-88CF-484A-B9CA-AB8F1395FE9D}" type="datetimeFigureOut">
              <a:rPr lang="en-US"/>
              <a:pPr>
                <a:defRPr/>
              </a:pPr>
              <a:t>11/5/2020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B0CA6F5-B85A-46BE-928D-9DAC9AE5DBDD}"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51" r:id="rId1"/>
    <p:sldLayoutId id="2147483750" r:id="rId2"/>
    <p:sldLayoutId id="2147483749" r:id="rId3"/>
    <p:sldLayoutId id="2147483748" r:id="rId4"/>
    <p:sldLayoutId id="2147483747" r:id="rId5"/>
    <p:sldLayoutId id="2147483746" r:id="rId6"/>
    <p:sldLayoutId id="2147483745" r:id="rId7"/>
    <p:sldLayoutId id="2147483744" r:id="rId8"/>
    <p:sldLayoutId id="2147483743" r:id="rId9"/>
    <p:sldLayoutId id="2147483742" r:id="rId10"/>
    <p:sldLayoutId id="2147483741" r:id="rId11"/>
  </p:sldLayoutIdLst>
  <p:txStyles>
    <p:titleStyle>
      <a:lvl1pPr algn="l" rtl="0" eaLnBrk="0" fontAlgn="base" hangingPunct="0">
        <a:spcBef>
          <a:spcPct val="0"/>
        </a:spcBef>
        <a:spcAft>
          <a:spcPct val="0"/>
        </a:spcAft>
        <a:defRPr sz="4400" kern="1200">
          <a:solidFill>
            <a:srgbClr val="FF0000"/>
          </a:solidFill>
          <a:latin typeface="Arial" pitchFamily="34" charset="0"/>
          <a:ea typeface="+mj-ea"/>
          <a:cs typeface="Arial" pitchFamily="34" charset="0"/>
        </a:defRPr>
      </a:lvl1pPr>
      <a:lvl2pPr algn="l" rtl="0" eaLnBrk="0" fontAlgn="base" hangingPunct="0">
        <a:spcBef>
          <a:spcPct val="0"/>
        </a:spcBef>
        <a:spcAft>
          <a:spcPct val="0"/>
        </a:spcAft>
        <a:defRPr sz="4400">
          <a:solidFill>
            <a:srgbClr val="FF0000"/>
          </a:solidFill>
          <a:latin typeface="Arial" charset="0"/>
          <a:cs typeface="Arial" charset="0"/>
        </a:defRPr>
      </a:lvl2pPr>
      <a:lvl3pPr algn="l" rtl="0" eaLnBrk="0" fontAlgn="base" hangingPunct="0">
        <a:spcBef>
          <a:spcPct val="0"/>
        </a:spcBef>
        <a:spcAft>
          <a:spcPct val="0"/>
        </a:spcAft>
        <a:defRPr sz="4400">
          <a:solidFill>
            <a:srgbClr val="FF0000"/>
          </a:solidFill>
          <a:latin typeface="Arial" charset="0"/>
          <a:cs typeface="Arial" charset="0"/>
        </a:defRPr>
      </a:lvl3pPr>
      <a:lvl4pPr algn="l" rtl="0" eaLnBrk="0" fontAlgn="base" hangingPunct="0">
        <a:spcBef>
          <a:spcPct val="0"/>
        </a:spcBef>
        <a:spcAft>
          <a:spcPct val="0"/>
        </a:spcAft>
        <a:defRPr sz="4400">
          <a:solidFill>
            <a:srgbClr val="FF0000"/>
          </a:solidFill>
          <a:latin typeface="Arial" charset="0"/>
          <a:cs typeface="Arial" charset="0"/>
        </a:defRPr>
      </a:lvl4pPr>
      <a:lvl5pPr algn="l" rtl="0" eaLnBrk="0" fontAlgn="base" hangingPunct="0">
        <a:spcBef>
          <a:spcPct val="0"/>
        </a:spcBef>
        <a:spcAft>
          <a:spcPct val="0"/>
        </a:spcAft>
        <a:defRPr sz="4400">
          <a:solidFill>
            <a:srgbClr val="FF0000"/>
          </a:solidFill>
          <a:latin typeface="Arial" charset="0"/>
          <a:cs typeface="Arial" charset="0"/>
        </a:defRPr>
      </a:lvl5pPr>
      <a:lvl6pPr marL="457200" algn="l" rtl="0" fontAlgn="base">
        <a:spcBef>
          <a:spcPct val="0"/>
        </a:spcBef>
        <a:spcAft>
          <a:spcPct val="0"/>
        </a:spcAft>
        <a:defRPr sz="4400">
          <a:solidFill>
            <a:srgbClr val="FF0000"/>
          </a:solidFill>
          <a:latin typeface="Arial" charset="0"/>
          <a:cs typeface="Arial" charset="0"/>
        </a:defRPr>
      </a:lvl6pPr>
      <a:lvl7pPr marL="914400" algn="l" rtl="0" fontAlgn="base">
        <a:spcBef>
          <a:spcPct val="0"/>
        </a:spcBef>
        <a:spcAft>
          <a:spcPct val="0"/>
        </a:spcAft>
        <a:defRPr sz="4400">
          <a:solidFill>
            <a:srgbClr val="FF0000"/>
          </a:solidFill>
          <a:latin typeface="Arial" charset="0"/>
          <a:cs typeface="Arial" charset="0"/>
        </a:defRPr>
      </a:lvl7pPr>
      <a:lvl8pPr marL="1371600" algn="l" rtl="0" fontAlgn="base">
        <a:spcBef>
          <a:spcPct val="0"/>
        </a:spcBef>
        <a:spcAft>
          <a:spcPct val="0"/>
        </a:spcAft>
        <a:defRPr sz="4400">
          <a:solidFill>
            <a:srgbClr val="FF0000"/>
          </a:solidFill>
          <a:latin typeface="Arial" charset="0"/>
          <a:cs typeface="Arial" charset="0"/>
        </a:defRPr>
      </a:lvl8pPr>
      <a:lvl9pPr marL="1828800" algn="l" rtl="0" fontAlgn="base">
        <a:spcBef>
          <a:spcPct val="0"/>
        </a:spcBef>
        <a:spcAft>
          <a:spcPct val="0"/>
        </a:spcAft>
        <a:defRPr sz="4400">
          <a:solidFill>
            <a:srgbClr val="FF0000"/>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074" name="Picture 9" descr="General 2"/>
          <p:cNvPicPr>
            <a:picLocks noChangeAspect="1" noChangeArrowheads="1"/>
          </p:cNvPicPr>
          <p:nvPr userDrawn="1"/>
        </p:nvPicPr>
        <p:blipFill>
          <a:blip r:embed="rId13" cstate="print"/>
          <a:srcRect/>
          <a:stretch>
            <a:fillRect/>
          </a:stretch>
        </p:blipFill>
        <p:spPr bwMode="auto">
          <a:xfrm>
            <a:off x="0" y="-4763"/>
            <a:ext cx="9145588" cy="6867526"/>
          </a:xfrm>
          <a:prstGeom prst="rect">
            <a:avLst/>
          </a:prstGeom>
          <a:noFill/>
          <a:ln w="9525">
            <a:noFill/>
            <a:miter lim="800000"/>
            <a:headEnd/>
            <a:tailEnd/>
          </a:ln>
        </p:spPr>
      </p:pic>
      <p:sp>
        <p:nvSpPr>
          <p:cNvPr id="3075"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3076"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892F035-B28F-4A80-AEFC-F5B58CC4A0CD}" type="datetimeFigureOut">
              <a:rPr lang="en-US"/>
              <a:pPr>
                <a:defRPr/>
              </a:pPr>
              <a:t>11/5/2020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F4676AF-46E3-426F-B409-C9AB3AA96E99}"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62" r:id="rId1"/>
    <p:sldLayoutId id="2147483761" r:id="rId2"/>
    <p:sldLayoutId id="2147483760" r:id="rId3"/>
    <p:sldLayoutId id="2147483759" r:id="rId4"/>
    <p:sldLayoutId id="2147483758" r:id="rId5"/>
    <p:sldLayoutId id="2147483757" r:id="rId6"/>
    <p:sldLayoutId id="2147483756" r:id="rId7"/>
    <p:sldLayoutId id="2147483755" r:id="rId8"/>
    <p:sldLayoutId id="2147483754" r:id="rId9"/>
    <p:sldLayoutId id="2147483753" r:id="rId10"/>
    <p:sldLayoutId id="2147483752" r:id="rId11"/>
  </p:sldLayoutIdLst>
  <p:txStyles>
    <p:titleStyle>
      <a:lvl1pPr algn="l" rtl="0" eaLnBrk="0" fontAlgn="base" hangingPunct="0">
        <a:spcBef>
          <a:spcPct val="0"/>
        </a:spcBef>
        <a:spcAft>
          <a:spcPct val="0"/>
        </a:spcAft>
        <a:defRPr sz="4400" kern="1200">
          <a:solidFill>
            <a:srgbClr val="FF0000"/>
          </a:solidFill>
          <a:latin typeface="Arial" pitchFamily="34" charset="0"/>
          <a:ea typeface="+mj-ea"/>
          <a:cs typeface="Arial" pitchFamily="34" charset="0"/>
        </a:defRPr>
      </a:lvl1pPr>
      <a:lvl2pPr algn="l" rtl="0" eaLnBrk="0" fontAlgn="base" hangingPunct="0">
        <a:spcBef>
          <a:spcPct val="0"/>
        </a:spcBef>
        <a:spcAft>
          <a:spcPct val="0"/>
        </a:spcAft>
        <a:defRPr sz="4400">
          <a:solidFill>
            <a:srgbClr val="FF0000"/>
          </a:solidFill>
          <a:latin typeface="Arial" charset="0"/>
          <a:cs typeface="Arial" charset="0"/>
        </a:defRPr>
      </a:lvl2pPr>
      <a:lvl3pPr algn="l" rtl="0" eaLnBrk="0" fontAlgn="base" hangingPunct="0">
        <a:spcBef>
          <a:spcPct val="0"/>
        </a:spcBef>
        <a:spcAft>
          <a:spcPct val="0"/>
        </a:spcAft>
        <a:defRPr sz="4400">
          <a:solidFill>
            <a:srgbClr val="FF0000"/>
          </a:solidFill>
          <a:latin typeface="Arial" charset="0"/>
          <a:cs typeface="Arial" charset="0"/>
        </a:defRPr>
      </a:lvl3pPr>
      <a:lvl4pPr algn="l" rtl="0" eaLnBrk="0" fontAlgn="base" hangingPunct="0">
        <a:spcBef>
          <a:spcPct val="0"/>
        </a:spcBef>
        <a:spcAft>
          <a:spcPct val="0"/>
        </a:spcAft>
        <a:defRPr sz="4400">
          <a:solidFill>
            <a:srgbClr val="FF0000"/>
          </a:solidFill>
          <a:latin typeface="Arial" charset="0"/>
          <a:cs typeface="Arial" charset="0"/>
        </a:defRPr>
      </a:lvl4pPr>
      <a:lvl5pPr algn="l" rtl="0" eaLnBrk="0" fontAlgn="base" hangingPunct="0">
        <a:spcBef>
          <a:spcPct val="0"/>
        </a:spcBef>
        <a:spcAft>
          <a:spcPct val="0"/>
        </a:spcAft>
        <a:defRPr sz="4400">
          <a:solidFill>
            <a:srgbClr val="FF0000"/>
          </a:solidFill>
          <a:latin typeface="Arial" charset="0"/>
          <a:cs typeface="Arial" charset="0"/>
        </a:defRPr>
      </a:lvl5pPr>
      <a:lvl6pPr marL="457200" algn="l" rtl="0" fontAlgn="base">
        <a:spcBef>
          <a:spcPct val="0"/>
        </a:spcBef>
        <a:spcAft>
          <a:spcPct val="0"/>
        </a:spcAft>
        <a:defRPr sz="4400">
          <a:solidFill>
            <a:srgbClr val="FF0000"/>
          </a:solidFill>
          <a:latin typeface="Arial" charset="0"/>
          <a:cs typeface="Arial" charset="0"/>
        </a:defRPr>
      </a:lvl6pPr>
      <a:lvl7pPr marL="914400" algn="l" rtl="0" fontAlgn="base">
        <a:spcBef>
          <a:spcPct val="0"/>
        </a:spcBef>
        <a:spcAft>
          <a:spcPct val="0"/>
        </a:spcAft>
        <a:defRPr sz="4400">
          <a:solidFill>
            <a:srgbClr val="FF0000"/>
          </a:solidFill>
          <a:latin typeface="Arial" charset="0"/>
          <a:cs typeface="Arial" charset="0"/>
        </a:defRPr>
      </a:lvl7pPr>
      <a:lvl8pPr marL="1371600" algn="l" rtl="0" fontAlgn="base">
        <a:spcBef>
          <a:spcPct val="0"/>
        </a:spcBef>
        <a:spcAft>
          <a:spcPct val="0"/>
        </a:spcAft>
        <a:defRPr sz="4400">
          <a:solidFill>
            <a:srgbClr val="FF0000"/>
          </a:solidFill>
          <a:latin typeface="Arial" charset="0"/>
          <a:cs typeface="Arial" charset="0"/>
        </a:defRPr>
      </a:lvl8pPr>
      <a:lvl9pPr marL="1828800" algn="l" rtl="0" fontAlgn="base">
        <a:spcBef>
          <a:spcPct val="0"/>
        </a:spcBef>
        <a:spcAft>
          <a:spcPct val="0"/>
        </a:spcAft>
        <a:defRPr sz="4400">
          <a:solidFill>
            <a:srgbClr val="FF0000"/>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ctrTitle"/>
          </p:nvPr>
        </p:nvSpPr>
        <p:spPr>
          <a:xfrm>
            <a:off x="467544" y="548680"/>
            <a:ext cx="8280920" cy="2664296"/>
          </a:xfrm>
        </p:spPr>
        <p:txBody>
          <a:bodyPr>
            <a:noAutofit/>
          </a:bodyPr>
          <a:lstStyle/>
          <a:p>
            <a:pPr algn="ctr"/>
            <a:r>
              <a:rPr lang="en-GB" sz="4000" b="1" dirty="0">
                <a:latin typeface="Segoe UI" pitchFamily="34" charset="0"/>
                <a:cs typeface="Segoe UI" pitchFamily="34" charset="0"/>
              </a:rPr>
              <a:t>Brave New World? How will the Government respond to the care challenges of an ageing population?</a:t>
            </a:r>
          </a:p>
        </p:txBody>
      </p:sp>
      <p:sp>
        <p:nvSpPr>
          <p:cNvPr id="7" name="Subtitle 2"/>
          <p:cNvSpPr>
            <a:spLocks noGrp="1"/>
          </p:cNvSpPr>
          <p:nvPr>
            <p:ph type="subTitle" idx="1"/>
          </p:nvPr>
        </p:nvSpPr>
        <p:spPr>
          <a:xfrm>
            <a:off x="1371600" y="3573016"/>
            <a:ext cx="6400800" cy="1489720"/>
          </a:xfrm>
        </p:spPr>
        <p:txBody>
          <a:bodyPr>
            <a:normAutofit/>
          </a:bodyPr>
          <a:lstStyle/>
          <a:p>
            <a:pPr>
              <a:spcBef>
                <a:spcPts val="0"/>
              </a:spcBef>
            </a:pPr>
            <a:r>
              <a:rPr lang="en-GB" sz="2800" dirty="0">
                <a:solidFill>
                  <a:schemeClr val="tx1">
                    <a:lumMod val="95000"/>
                    <a:lumOff val="5000"/>
                  </a:schemeClr>
                </a:solidFill>
                <a:latin typeface="Segoe UI" pitchFamily="34" charset="0"/>
                <a:cs typeface="Segoe UI" pitchFamily="34" charset="0"/>
              </a:rPr>
              <a:t>Robin Means</a:t>
            </a:r>
          </a:p>
          <a:p>
            <a:pPr>
              <a:spcBef>
                <a:spcPts val="0"/>
              </a:spcBef>
            </a:pPr>
            <a:r>
              <a:rPr lang="en-GB" sz="2800" dirty="0">
                <a:solidFill>
                  <a:schemeClr val="tx1">
                    <a:lumMod val="95000"/>
                    <a:lumOff val="5000"/>
                  </a:schemeClr>
                </a:solidFill>
                <a:latin typeface="Segoe UI" pitchFamily="34" charset="0"/>
                <a:cs typeface="Segoe UI" pitchFamily="34" charset="0"/>
              </a:rPr>
              <a:t>Faculty of Health &amp; Life Sciences</a:t>
            </a:r>
          </a:p>
          <a:p>
            <a:pPr>
              <a:spcBef>
                <a:spcPts val="0"/>
              </a:spcBef>
            </a:pPr>
            <a:r>
              <a:rPr lang="en-GB" sz="2800" dirty="0">
                <a:solidFill>
                  <a:schemeClr val="tx1">
                    <a:lumMod val="95000"/>
                    <a:lumOff val="5000"/>
                  </a:schemeClr>
                </a:solidFill>
                <a:latin typeface="Segoe UI" pitchFamily="34" charset="0"/>
                <a:cs typeface="Segoe UI" pitchFamily="34" charset="0"/>
              </a:rPr>
              <a:t>University of the West of England</a:t>
            </a:r>
          </a:p>
        </p:txBody>
      </p:sp>
    </p:spTree>
  </p:cSld>
  <p:clrMapOvr>
    <a:masterClrMapping/>
  </p:clrMapOvr>
  <p:transition spd="med">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251520" y="274638"/>
            <a:ext cx="8435280" cy="92211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3200" b="1" i="0" u="none" strike="noStrike" kern="0" cap="none" spc="0" normalizeH="0" baseline="0" noProof="0" dirty="0">
                <a:ln>
                  <a:noFill/>
                </a:ln>
                <a:solidFill>
                  <a:srgbClr val="FF0000"/>
                </a:solidFill>
                <a:effectLst/>
                <a:uLnTx/>
                <a:uFillTx/>
                <a:latin typeface="Segoe UI" pitchFamily="34" charset="0"/>
                <a:ea typeface="+mj-ea"/>
                <a:cs typeface="Segoe UI" pitchFamily="34" charset="0"/>
              </a:rPr>
              <a:t>An Ageing Population</a:t>
            </a:r>
          </a:p>
        </p:txBody>
      </p:sp>
      <p:sp>
        <p:nvSpPr>
          <p:cNvPr id="3" name="Content Placeholder 2"/>
          <p:cNvSpPr txBox="1">
            <a:spLocks/>
          </p:cNvSpPr>
          <p:nvPr/>
        </p:nvSpPr>
        <p:spPr bwMode="auto">
          <a:xfrm>
            <a:off x="251520" y="1484784"/>
            <a:ext cx="8640960" cy="352839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“By 2026, population estimates show that there will be double the number of people aged over 85 than there are now, and the number of people aged over 100 will have quadrupled. … Currently, there are around four people under 65 for every person aged over 65.  By 2029, there are expected to be three people under 65 for every person over 65.” </a:t>
            </a:r>
          </a:p>
          <a:p>
            <a:pPr marL="363538" marR="0" lvl="0" indent="-363538" algn="r" defTabSz="914400" rtl="0" eaLnBrk="0" fontAlgn="base" latinLnBrk="0" hangingPunct="0">
              <a:lnSpc>
                <a:spcPct val="100000"/>
              </a:lnSpc>
              <a:spcBef>
                <a:spcPts val="0"/>
              </a:spcBef>
              <a:spcAft>
                <a:spcPts val="600"/>
              </a:spcAft>
              <a:buClrTx/>
              <a:buSzTx/>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(HM Government, 2009, </a:t>
            </a:r>
            <a:r>
              <a:rPr kumimoji="0" lang="en-GB" sz="2000" b="0" i="1" u="none" strike="noStrike" kern="0" cap="none" spc="0" normalizeH="0" baseline="0" noProof="0" dirty="0">
                <a:ln>
                  <a:noFill/>
                </a:ln>
                <a:solidFill>
                  <a:schemeClr val="tx1"/>
                </a:solidFill>
                <a:effectLst/>
                <a:uLnTx/>
                <a:uFillTx/>
                <a:latin typeface="Segoe UI" pitchFamily="34" charset="0"/>
                <a:ea typeface="+mn-ea"/>
                <a:cs typeface="Segoe UI" pitchFamily="34" charset="0"/>
              </a:rPr>
              <a:t>Shaping the Future of Care Together</a:t>
            </a: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a:t>
            </a:r>
          </a:p>
        </p:txBody>
      </p:sp>
    </p:spTree>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251520" y="274639"/>
            <a:ext cx="8712968" cy="99412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3200" b="1" i="0" u="none" strike="noStrike" kern="0" cap="none" spc="0" normalizeH="0" baseline="0" noProof="0" dirty="0">
                <a:ln>
                  <a:noFill/>
                </a:ln>
                <a:solidFill>
                  <a:srgbClr val="FF0000"/>
                </a:solidFill>
                <a:effectLst/>
                <a:uLnTx/>
                <a:uFillTx/>
                <a:latin typeface="Segoe UI" pitchFamily="34" charset="0"/>
                <a:ea typeface="+mj-ea"/>
                <a:cs typeface="Segoe UI" pitchFamily="34" charset="0"/>
              </a:rPr>
              <a:t>Growing Hostility to the New Cohort of Older People</a:t>
            </a:r>
          </a:p>
        </p:txBody>
      </p:sp>
      <p:sp>
        <p:nvSpPr>
          <p:cNvPr id="3" name="Content Placeholder 2"/>
          <p:cNvSpPr txBox="1">
            <a:spLocks/>
          </p:cNvSpPr>
          <p:nvPr/>
        </p:nvSpPr>
        <p:spPr bwMode="auto">
          <a:xfrm>
            <a:off x="251520" y="1628800"/>
            <a:ext cx="8640960" cy="374441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1" i="1" u="none" strike="noStrike" kern="0" cap="none" spc="0" normalizeH="0" baseline="0" noProof="0" dirty="0">
                <a:ln>
                  <a:noFill/>
                </a:ln>
                <a:solidFill>
                  <a:schemeClr val="tx1"/>
                </a:solidFill>
                <a:effectLst/>
                <a:uLnTx/>
                <a:uFillTx/>
                <a:latin typeface="Segoe UI" pitchFamily="34" charset="0"/>
                <a:ea typeface="+mn-ea"/>
                <a:cs typeface="Segoe UI" pitchFamily="34" charset="0"/>
              </a:rPr>
              <a:t>The Pinch: How the Baby Boomers Took Their Children’s Future – And How They Can Give It Back </a:t>
            </a: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(David </a:t>
            </a:r>
            <a:r>
              <a:rPr kumimoji="0" lang="en-GB" sz="2000" b="0" i="0" u="none" strike="noStrike" kern="0" cap="none" spc="0" normalizeH="0" baseline="0" noProof="0" dirty="0" err="1">
                <a:ln>
                  <a:noFill/>
                </a:ln>
                <a:solidFill>
                  <a:schemeClr val="tx1"/>
                </a:solidFill>
                <a:effectLst/>
                <a:uLnTx/>
                <a:uFillTx/>
                <a:latin typeface="Segoe UI" pitchFamily="34" charset="0"/>
                <a:ea typeface="+mn-ea"/>
                <a:cs typeface="Segoe UI" pitchFamily="34" charset="0"/>
              </a:rPr>
              <a:t>Willetts</a:t>
            </a: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 2010, Atlantic Books)</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The post war baby boom generation are starting to retire, many on their final salary pension schemes</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They are seen by </a:t>
            </a:r>
            <a:r>
              <a:rPr kumimoji="0" lang="en-GB" sz="2000" b="0" i="0" u="none" strike="noStrike" kern="0" cap="none" spc="0" normalizeH="0" baseline="0" noProof="0" dirty="0" err="1">
                <a:ln>
                  <a:noFill/>
                </a:ln>
                <a:solidFill>
                  <a:schemeClr val="tx1"/>
                </a:solidFill>
                <a:effectLst/>
                <a:uLnTx/>
                <a:uFillTx/>
                <a:latin typeface="Segoe UI" pitchFamily="34" charset="0"/>
                <a:ea typeface="+mn-ea"/>
                <a:cs typeface="Segoe UI" pitchFamily="34" charset="0"/>
              </a:rPr>
              <a:t>Willetts</a:t>
            </a: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 as having borrowed against their housing wealth as never before, raiding their children’s inheritance and driving saving rates down to lowest in the west</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They are seen as having monopolised political power (i.e. elected Labour Governments for 13 years), hoarded half our £6 trillion wealth and ended up leaving their country with unprecedented public debt</a:t>
            </a:r>
          </a:p>
        </p:txBody>
      </p:sp>
    </p:spTree>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251520" y="274638"/>
            <a:ext cx="8435280" cy="92211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3200" b="1" i="0" u="none" strike="noStrike" kern="0" cap="none" spc="0" normalizeH="0" baseline="0" noProof="0" dirty="0">
                <a:ln>
                  <a:noFill/>
                </a:ln>
                <a:solidFill>
                  <a:srgbClr val="FF0000"/>
                </a:solidFill>
                <a:effectLst/>
                <a:uLnTx/>
                <a:uFillTx/>
                <a:latin typeface="Segoe UI" pitchFamily="34" charset="0"/>
                <a:ea typeface="+mj-ea"/>
                <a:cs typeface="Segoe UI" pitchFamily="34" charset="0"/>
              </a:rPr>
              <a:t>Three reasons to be positive</a:t>
            </a:r>
          </a:p>
        </p:txBody>
      </p:sp>
      <p:sp>
        <p:nvSpPr>
          <p:cNvPr id="3" name="Content Placeholder 2"/>
          <p:cNvSpPr txBox="1">
            <a:spLocks/>
          </p:cNvSpPr>
          <p:nvPr/>
        </p:nvSpPr>
        <p:spPr bwMode="auto">
          <a:xfrm>
            <a:off x="251520" y="1744217"/>
            <a:ext cx="8435280" cy="175679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An Ageing Population</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The Emergence of the Third Age</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The Personalisation Agenda</a:t>
            </a:r>
          </a:p>
        </p:txBody>
      </p:sp>
    </p:spTree>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251520" y="274638"/>
            <a:ext cx="8435280" cy="92211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3200" b="1" i="0" u="none" strike="noStrike" kern="0" cap="none" spc="0" normalizeH="0" baseline="0" noProof="0" dirty="0">
                <a:ln>
                  <a:noFill/>
                </a:ln>
                <a:solidFill>
                  <a:srgbClr val="FF0000"/>
                </a:solidFill>
                <a:effectLst/>
                <a:uLnTx/>
                <a:uFillTx/>
                <a:latin typeface="Segoe UI" pitchFamily="34" charset="0"/>
                <a:ea typeface="+mj-ea"/>
                <a:cs typeface="Segoe UI" pitchFamily="34" charset="0"/>
              </a:rPr>
              <a:t>An Ageing Population</a:t>
            </a:r>
          </a:p>
        </p:txBody>
      </p:sp>
      <p:sp>
        <p:nvSpPr>
          <p:cNvPr id="3" name="Content Placeholder 2"/>
          <p:cNvSpPr txBox="1">
            <a:spLocks/>
          </p:cNvSpPr>
          <p:nvPr/>
        </p:nvSpPr>
        <p:spPr bwMode="auto">
          <a:xfrm>
            <a:off x="251520" y="1744217"/>
            <a:ext cx="8435280" cy="175679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Longevity is surely to be celebrated</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Most older people enjoy life even in advanced old age</a:t>
            </a:r>
          </a:p>
        </p:txBody>
      </p:sp>
    </p:spTree>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251520" y="274638"/>
            <a:ext cx="8435280" cy="92211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3200" b="1" i="0" u="none" strike="noStrike" kern="0" cap="none" spc="0" normalizeH="0" baseline="0" noProof="0" dirty="0">
                <a:ln>
                  <a:noFill/>
                </a:ln>
                <a:solidFill>
                  <a:srgbClr val="FF0000"/>
                </a:solidFill>
                <a:effectLst/>
                <a:uLnTx/>
                <a:uFillTx/>
                <a:latin typeface="Segoe UI" pitchFamily="34" charset="0"/>
                <a:ea typeface="+mj-ea"/>
                <a:cs typeface="Segoe UI" pitchFamily="34" charset="0"/>
              </a:rPr>
              <a:t>The Emergence of the Third Age</a:t>
            </a:r>
          </a:p>
        </p:txBody>
      </p:sp>
      <p:sp>
        <p:nvSpPr>
          <p:cNvPr id="3" name="Content Placeholder 2"/>
          <p:cNvSpPr txBox="1">
            <a:spLocks/>
          </p:cNvSpPr>
          <p:nvPr/>
        </p:nvSpPr>
        <p:spPr bwMode="auto">
          <a:xfrm>
            <a:off x="251520" y="1744216"/>
            <a:ext cx="8640960" cy="3268959"/>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0" marR="0" lvl="0" indent="0" defTabSz="914400" rtl="0" eaLnBrk="0" fontAlgn="base" latinLnBrk="0" hangingPunct="0">
              <a:lnSpc>
                <a:spcPct val="100000"/>
              </a:lnSpc>
              <a:spcBef>
                <a:spcPts val="0"/>
              </a:spcBef>
              <a:spcAft>
                <a:spcPts val="600"/>
              </a:spcAft>
              <a:buClrTx/>
              <a:buSzTx/>
              <a:buFontTx/>
              <a:buNone/>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“Old age is no longer the fixed and homogeneous process of personal and physiological decay by which it has been understood for much of recorded history.”</a:t>
            </a:r>
          </a:p>
          <a:p>
            <a:pPr marL="0" marR="0" lvl="0" indent="0" algn="r" defTabSz="914400" rtl="0" eaLnBrk="0" fontAlgn="base" latinLnBrk="0" hangingPunct="0">
              <a:lnSpc>
                <a:spcPct val="100000"/>
              </a:lnSpc>
              <a:spcBef>
                <a:spcPts val="0"/>
              </a:spcBef>
              <a:spcAft>
                <a:spcPts val="600"/>
              </a:spcAft>
              <a:buClrTx/>
              <a:buSzTx/>
              <a:buFontTx/>
              <a:buNone/>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C. </a:t>
            </a:r>
            <a:r>
              <a:rPr kumimoji="0" lang="en-GB" sz="2000" b="0" i="0" u="none" strike="noStrike" kern="0" cap="none" spc="0" normalizeH="0" baseline="0" noProof="0" dirty="0" err="1">
                <a:ln>
                  <a:noFill/>
                </a:ln>
                <a:solidFill>
                  <a:schemeClr val="tx1"/>
                </a:solidFill>
                <a:effectLst/>
                <a:uLnTx/>
                <a:uFillTx/>
                <a:latin typeface="Segoe UI" pitchFamily="34" charset="0"/>
                <a:ea typeface="+mn-ea"/>
                <a:cs typeface="Segoe UI" pitchFamily="34" charset="0"/>
              </a:rPr>
              <a:t>Gilleard</a:t>
            </a: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 and P. Higgs (2000) </a:t>
            </a:r>
            <a:r>
              <a:rPr kumimoji="0" lang="en-GB" sz="2000" b="0" i="1" u="none" strike="noStrike" kern="0" cap="none" spc="0" normalizeH="0" baseline="0" noProof="0" dirty="0">
                <a:ln>
                  <a:noFill/>
                </a:ln>
                <a:solidFill>
                  <a:schemeClr val="tx1"/>
                </a:solidFill>
                <a:effectLst/>
                <a:uLnTx/>
                <a:uFillTx/>
                <a:latin typeface="Segoe UI" pitchFamily="34" charset="0"/>
                <a:ea typeface="+mn-ea"/>
                <a:cs typeface="Segoe UI" pitchFamily="34" charset="0"/>
              </a:rPr>
              <a:t>Cultures of Ageing: Self, Citizen and the Body</a:t>
            </a: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 Prentice-Hall, p. 1</a:t>
            </a:r>
          </a:p>
          <a:p>
            <a:pPr marL="0" marR="0" lvl="0" indent="0" defTabSz="914400" rtl="0" eaLnBrk="0" fontAlgn="base" latinLnBrk="0" hangingPunct="0">
              <a:lnSpc>
                <a:spcPct val="100000"/>
              </a:lnSpc>
              <a:spcBef>
                <a:spcPts val="0"/>
              </a:spcBef>
              <a:spcAft>
                <a:spcPts val="600"/>
              </a:spcAft>
              <a:buClrTx/>
              <a:buSzTx/>
              <a:buFontTx/>
              <a:buNone/>
              <a:tabLst/>
              <a:defRPr/>
            </a:pPr>
            <a:endPar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endParaRPr>
          </a:p>
          <a:p>
            <a:pPr marL="0" marR="0" lvl="0" indent="0" defTabSz="914400" rtl="0" eaLnBrk="0" fontAlgn="base" latinLnBrk="0" hangingPunct="0">
              <a:lnSpc>
                <a:spcPct val="100000"/>
              </a:lnSpc>
              <a:spcBef>
                <a:spcPts val="0"/>
              </a:spcBef>
              <a:spcAft>
                <a:spcPts val="600"/>
              </a:spcAft>
              <a:buClrTx/>
              <a:buSzTx/>
              <a:buFontTx/>
              <a:buNone/>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(i.e. They argue that older people ‘create’ their old age as consumers rather than as passive recipients.  Most enjoy an extended third age before a shorter fourth age of ill health and then death).</a:t>
            </a:r>
          </a:p>
        </p:txBody>
      </p:sp>
    </p:spTree>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251520" y="274638"/>
            <a:ext cx="8435280" cy="92211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3200" b="1" i="0" u="none" strike="noStrike" kern="0" cap="none" spc="0" normalizeH="0" baseline="0" noProof="0" dirty="0">
                <a:ln>
                  <a:noFill/>
                </a:ln>
                <a:solidFill>
                  <a:srgbClr val="FF0000"/>
                </a:solidFill>
                <a:effectLst/>
                <a:uLnTx/>
                <a:uFillTx/>
                <a:latin typeface="Segoe UI" pitchFamily="34" charset="0"/>
                <a:ea typeface="+mj-ea"/>
                <a:cs typeface="Segoe UI" pitchFamily="34" charset="0"/>
              </a:rPr>
              <a:t>The Personalisation Agenda</a:t>
            </a:r>
          </a:p>
        </p:txBody>
      </p:sp>
      <p:sp>
        <p:nvSpPr>
          <p:cNvPr id="3" name="Content Placeholder 2"/>
          <p:cNvSpPr txBox="1">
            <a:spLocks/>
          </p:cNvSpPr>
          <p:nvPr/>
        </p:nvSpPr>
        <p:spPr bwMode="auto">
          <a:xfrm>
            <a:off x="251520" y="1744217"/>
            <a:ext cx="8640960" cy="283691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“Everyone will be entitled to a care plan based on their needs which they have been involved in designing.  Rather than being told what services they will receive, people will be offered a personal budget if they want one, giving them much more choice about how their care and support entitlement is spent.”  HM Government (2010) </a:t>
            </a:r>
            <a:r>
              <a:rPr kumimoji="0" lang="en-GB" sz="2000" b="0" i="1" u="none" strike="noStrike" kern="0" cap="none" spc="0" normalizeH="0" baseline="0" noProof="0" dirty="0">
                <a:ln>
                  <a:noFill/>
                </a:ln>
                <a:solidFill>
                  <a:schemeClr val="tx1"/>
                </a:solidFill>
                <a:effectLst/>
                <a:uLnTx/>
                <a:uFillTx/>
                <a:latin typeface="Segoe UI" pitchFamily="34" charset="0"/>
                <a:ea typeface="+mn-ea"/>
                <a:cs typeface="Segoe UI" pitchFamily="34" charset="0"/>
              </a:rPr>
              <a:t>Building the National Care Service</a:t>
            </a:r>
            <a:endPar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endParaRP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No sign that the Coalition Government wishes to back away from the personalisation agenda</a:t>
            </a:r>
          </a:p>
        </p:txBody>
      </p:sp>
    </p:spTree>
  </p:cSld>
  <p:clrMapOvr>
    <a:masterClrMapping/>
  </p:clrMapOvr>
  <p:transition spd="med">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251520" y="274639"/>
            <a:ext cx="8712968" cy="106613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3200" b="1" i="0" u="none" strike="noStrike" kern="0" cap="none" spc="0" normalizeH="0" baseline="0" noProof="0" dirty="0">
                <a:ln>
                  <a:noFill/>
                </a:ln>
                <a:solidFill>
                  <a:srgbClr val="FF0000"/>
                </a:solidFill>
                <a:effectLst/>
                <a:uLnTx/>
                <a:uFillTx/>
                <a:latin typeface="Segoe UI" pitchFamily="34" charset="0"/>
                <a:ea typeface="+mj-ea"/>
                <a:cs typeface="Segoe UI" pitchFamily="34" charset="0"/>
              </a:rPr>
              <a:t>Towards an affordable personalised care system or towards a crisis in social care?</a:t>
            </a:r>
          </a:p>
        </p:txBody>
      </p:sp>
      <p:sp>
        <p:nvSpPr>
          <p:cNvPr id="3" name="Content Placeholder 2"/>
          <p:cNvSpPr txBox="1">
            <a:spLocks/>
          </p:cNvSpPr>
          <p:nvPr/>
        </p:nvSpPr>
        <p:spPr bwMode="auto">
          <a:xfrm>
            <a:off x="251520" y="1916832"/>
            <a:ext cx="8435280" cy="23762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Ageism</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A new funding model</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Paying for care</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Joint working across health and social services</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The ‘Big Society’</a:t>
            </a:r>
          </a:p>
        </p:txBody>
      </p:sp>
    </p:spTree>
  </p:cSld>
  <p:clrMapOvr>
    <a:masterClrMapping/>
  </p:clrMapOvr>
  <p:transition spd="med">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251520" y="274638"/>
            <a:ext cx="8435280" cy="85010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3200" b="1" i="0" u="none" strike="noStrike" kern="0" cap="none" spc="0" normalizeH="0" baseline="0" noProof="0" dirty="0">
                <a:ln>
                  <a:noFill/>
                </a:ln>
                <a:solidFill>
                  <a:srgbClr val="FF0000"/>
                </a:solidFill>
                <a:effectLst/>
                <a:uLnTx/>
                <a:uFillTx/>
                <a:latin typeface="Segoe UI" pitchFamily="34" charset="0"/>
                <a:ea typeface="+mj-ea"/>
                <a:cs typeface="Segoe UI" pitchFamily="34" charset="0"/>
              </a:rPr>
              <a:t>Ageism</a:t>
            </a:r>
          </a:p>
        </p:txBody>
      </p:sp>
      <p:sp>
        <p:nvSpPr>
          <p:cNvPr id="3" name="Content Placeholder 2"/>
          <p:cNvSpPr txBox="1">
            <a:spLocks/>
          </p:cNvSpPr>
          <p:nvPr/>
        </p:nvSpPr>
        <p:spPr bwMode="auto">
          <a:xfrm>
            <a:off x="251520" y="1700808"/>
            <a:ext cx="8640960" cy="312494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0" marR="0" lvl="0" indent="0" defTabSz="914400" rtl="0" eaLnBrk="0" fontAlgn="base" latinLnBrk="0" hangingPunct="0">
              <a:lnSpc>
                <a:spcPct val="100000"/>
              </a:lnSpc>
              <a:spcBef>
                <a:spcPts val="0"/>
              </a:spcBef>
              <a:spcAft>
                <a:spcPts val="600"/>
              </a:spcAft>
              <a:buClrTx/>
              <a:buSzTx/>
              <a:buFontTx/>
              <a:buNone/>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All are agreed that the reproach of the masses of undiagnosed and untreated cases of chronic type which litter our Public Assistance Institutions must be removed.  Without proper classification and investigation, at present young children and senile dements are ‘banded together’ in these institutions, along with many elderly patients whom earlier diagnosis and treatment might have enabled to return to their homes.</a:t>
            </a:r>
          </a:p>
          <a:p>
            <a:pPr marL="0" marR="0" lvl="0" indent="0" algn="r" defTabSz="914400" rtl="0" eaLnBrk="0" fontAlgn="base" latinLnBrk="0" hangingPunct="0">
              <a:lnSpc>
                <a:spcPct val="100000"/>
              </a:lnSpc>
              <a:spcBef>
                <a:spcPts val="0"/>
              </a:spcBef>
              <a:spcAft>
                <a:spcPts val="600"/>
              </a:spcAft>
              <a:buClrTx/>
              <a:buSzTx/>
              <a:buFontTx/>
              <a:buNone/>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(Nuffield Provincial Hospital Trust, 1946, p. 16)</a:t>
            </a:r>
          </a:p>
        </p:txBody>
      </p:sp>
    </p:spTree>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251520" y="274638"/>
            <a:ext cx="8435280" cy="85010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3200" b="1" i="0" u="none" strike="noStrike" kern="0" cap="none" spc="0" normalizeH="0" baseline="0" noProof="0" dirty="0">
                <a:ln>
                  <a:noFill/>
                </a:ln>
                <a:solidFill>
                  <a:srgbClr val="FF0000"/>
                </a:solidFill>
                <a:effectLst/>
                <a:uLnTx/>
                <a:uFillTx/>
                <a:latin typeface="Segoe UI" pitchFamily="34" charset="0"/>
                <a:ea typeface="+mj-ea"/>
                <a:cs typeface="Segoe UI" pitchFamily="34" charset="0"/>
              </a:rPr>
              <a:t>Ageism (cont’d)</a:t>
            </a:r>
          </a:p>
        </p:txBody>
      </p:sp>
      <p:sp>
        <p:nvSpPr>
          <p:cNvPr id="3" name="Content Placeholder 2"/>
          <p:cNvSpPr txBox="1">
            <a:spLocks/>
          </p:cNvSpPr>
          <p:nvPr/>
        </p:nvSpPr>
        <p:spPr bwMode="auto">
          <a:xfrm>
            <a:off x="251520" y="1600201"/>
            <a:ext cx="8640960" cy="312494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0" marR="0" lvl="0" indent="0" defTabSz="914400" rtl="0" eaLnBrk="0" fontAlgn="base" latinLnBrk="0" hangingPunct="0">
              <a:lnSpc>
                <a:spcPct val="100000"/>
              </a:lnSpc>
              <a:spcBef>
                <a:spcPts val="0"/>
              </a:spcBef>
              <a:spcAft>
                <a:spcPts val="600"/>
              </a:spcAft>
              <a:buClrTx/>
              <a:buSzTx/>
              <a:buFontTx/>
              <a:buNone/>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Over forty years later:</a:t>
            </a:r>
          </a:p>
          <a:p>
            <a:pPr marL="400050" marR="0" lvl="1" indent="0" defTabSz="914400" rtl="0" eaLnBrk="0" fontAlgn="base" latinLnBrk="0" hangingPunct="0">
              <a:lnSpc>
                <a:spcPct val="100000"/>
              </a:lnSpc>
              <a:spcBef>
                <a:spcPts val="0"/>
              </a:spcBef>
              <a:spcAft>
                <a:spcPts val="600"/>
              </a:spcAft>
              <a:buClrTx/>
              <a:buSzTx/>
              <a:buFontTx/>
              <a:buNone/>
              <a:tabLst/>
              <a:defRPr/>
            </a:pPr>
            <a:r>
              <a:rPr kumimoji="0" lang="en-GB" sz="2000" b="0" i="0" u="none" strike="noStrike" kern="0" cap="none" spc="0" normalizeH="0" baseline="0" noProof="0" dirty="0">
                <a:ln>
                  <a:noFill/>
                </a:ln>
                <a:solidFill>
                  <a:schemeClr val="tx1"/>
                </a:solidFill>
                <a:effectLst/>
                <a:uLnTx/>
                <a:uFillTx/>
                <a:latin typeface="Segoe UI" pitchFamily="34" charset="0"/>
                <a:cs typeface="Segoe UI" pitchFamily="34" charset="0"/>
              </a:rPr>
              <a:t>They took me to this stable block and downstairs there was nothing, so we had to go up these stairs and upstairs … there were five, what I would call cells in it … I went into one and there was this old (man) there and he was blind.  And he had the tinniest … radio you’ve ever seen with a bit of wire stuck to the wall, a bed with an iron frame and a wardrobe that looked like it’d come off the scrap heap. </a:t>
            </a:r>
          </a:p>
          <a:p>
            <a:pPr marL="0" marR="0" lvl="0" indent="0" defTabSz="914400" rtl="0" eaLnBrk="0" fontAlgn="base" latinLnBrk="0" hangingPunct="0">
              <a:lnSpc>
                <a:spcPct val="100000"/>
              </a:lnSpc>
              <a:spcBef>
                <a:spcPts val="0"/>
              </a:spcBef>
              <a:spcAft>
                <a:spcPts val="600"/>
              </a:spcAft>
              <a:buClrTx/>
              <a:buSzTx/>
              <a:buFontTx/>
              <a:buNone/>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(Interview with Director of Social Services [C], 1988-1995) (Quoted in Means, </a:t>
            </a:r>
            <a:r>
              <a:rPr kumimoji="0" lang="en-GB" sz="2000" b="0" i="0" u="none" strike="noStrike" kern="0" cap="none" spc="0" normalizeH="0" baseline="0" noProof="0" dirty="0" err="1">
                <a:ln>
                  <a:noFill/>
                </a:ln>
                <a:solidFill>
                  <a:schemeClr val="tx1"/>
                </a:solidFill>
                <a:effectLst/>
                <a:uLnTx/>
                <a:uFillTx/>
                <a:latin typeface="Segoe UI" pitchFamily="34" charset="0"/>
                <a:ea typeface="+mn-ea"/>
                <a:cs typeface="Segoe UI" pitchFamily="34" charset="0"/>
              </a:rPr>
              <a:t>Morbey</a:t>
            </a: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 and Smith, 2002, p. 67)</a:t>
            </a:r>
          </a:p>
        </p:txBody>
      </p:sp>
    </p:spTree>
  </p:cSld>
  <p:clrMapOvr>
    <a:masterClrMapping/>
  </p:clrMapOvr>
  <p:transition spd="med">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251520" y="274638"/>
            <a:ext cx="8435280" cy="85010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3200" b="1" i="0" u="none" strike="noStrike" kern="0" cap="none" spc="0" normalizeH="0" baseline="0" noProof="0" dirty="0">
                <a:ln>
                  <a:noFill/>
                </a:ln>
                <a:solidFill>
                  <a:srgbClr val="FF0000"/>
                </a:solidFill>
                <a:effectLst/>
                <a:uLnTx/>
                <a:uFillTx/>
                <a:latin typeface="Segoe UI" pitchFamily="34" charset="0"/>
                <a:ea typeface="+mj-ea"/>
                <a:cs typeface="Segoe UI" pitchFamily="34" charset="0"/>
              </a:rPr>
              <a:t>Ageism (cont’d)</a:t>
            </a:r>
          </a:p>
        </p:txBody>
      </p:sp>
      <p:sp>
        <p:nvSpPr>
          <p:cNvPr id="3" name="Content Placeholder 2"/>
          <p:cNvSpPr txBox="1">
            <a:spLocks/>
          </p:cNvSpPr>
          <p:nvPr/>
        </p:nvSpPr>
        <p:spPr bwMode="auto">
          <a:xfrm>
            <a:off x="251520" y="1744217"/>
            <a:ext cx="8640960" cy="283691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Private Sector Care Homes looking after high dependency older people with low paid care staff is a recipe for elder abuse?</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In a financial crunch, it is always children and families first and older people last despite the arguments of David </a:t>
            </a:r>
            <a:r>
              <a:rPr kumimoji="0" lang="en-GB" sz="2000" b="0" i="0" u="none" strike="noStrike" kern="0" cap="none" spc="0" normalizeH="0" baseline="0" noProof="0" dirty="0" err="1">
                <a:ln>
                  <a:noFill/>
                </a:ln>
                <a:solidFill>
                  <a:schemeClr val="tx1"/>
                </a:solidFill>
                <a:effectLst/>
                <a:uLnTx/>
                <a:uFillTx/>
                <a:latin typeface="Segoe UI" pitchFamily="34" charset="0"/>
                <a:ea typeface="+mn-ea"/>
                <a:cs typeface="Segoe UI" pitchFamily="34" charset="0"/>
              </a:rPr>
              <a:t>Willetts</a:t>
            </a: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 in </a:t>
            </a:r>
            <a:r>
              <a:rPr kumimoji="0" lang="en-GB" sz="2000" b="1" i="1" u="none" strike="noStrike" kern="0" cap="none" spc="0" normalizeH="0" baseline="0" noProof="0" dirty="0">
                <a:ln>
                  <a:noFill/>
                </a:ln>
                <a:solidFill>
                  <a:schemeClr val="tx1"/>
                </a:solidFill>
                <a:effectLst/>
                <a:uLnTx/>
                <a:uFillTx/>
                <a:latin typeface="Segoe UI" pitchFamily="34" charset="0"/>
                <a:ea typeface="+mn-ea"/>
                <a:cs typeface="Segoe UI" pitchFamily="34" charset="0"/>
              </a:rPr>
              <a:t>The Pinch</a:t>
            </a: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lang="en-GB" sz="2000" kern="0" dirty="0">
                <a:latin typeface="Segoe UI" pitchFamily="34" charset="0"/>
                <a:cs typeface="Segoe UI" pitchFamily="34" charset="0"/>
              </a:rPr>
              <a:t>Will there be hostility to ‘Third Agers’ and neglect and indifference to those in the fourth age?</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How</a:t>
            </a:r>
            <a:r>
              <a:rPr kumimoji="0" lang="en-GB" sz="2000" b="0" i="0" u="none" strike="noStrike" kern="0" cap="none" spc="0" normalizeH="0" noProof="0" dirty="0">
                <a:ln>
                  <a:noFill/>
                </a:ln>
                <a:solidFill>
                  <a:schemeClr val="tx1"/>
                </a:solidFill>
                <a:effectLst/>
                <a:uLnTx/>
                <a:uFillTx/>
                <a:latin typeface="Segoe UI" pitchFamily="34" charset="0"/>
                <a:ea typeface="+mn-ea"/>
                <a:cs typeface="Segoe UI" pitchFamily="34" charset="0"/>
              </a:rPr>
              <a:t> many older people will be denied services as priority/eligibility criteria are tightened?</a:t>
            </a:r>
            <a:endPar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endParaRPr>
          </a:p>
        </p:txBody>
      </p:sp>
    </p:spTree>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51520" y="274638"/>
            <a:ext cx="8435280" cy="92211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3200" b="1" i="0" u="none" strike="noStrike" kern="0" cap="none" spc="0" normalizeH="0" baseline="0" noProof="0" dirty="0">
                <a:ln>
                  <a:noFill/>
                </a:ln>
                <a:solidFill>
                  <a:srgbClr val="FF0000"/>
                </a:solidFill>
                <a:effectLst/>
                <a:uLnTx/>
                <a:uFillTx/>
                <a:latin typeface="Segoe UI" pitchFamily="34" charset="0"/>
                <a:ea typeface="+mj-ea"/>
                <a:cs typeface="Segoe UI" pitchFamily="34" charset="0"/>
              </a:rPr>
              <a:t>Public Policy and Older People</a:t>
            </a:r>
          </a:p>
        </p:txBody>
      </p:sp>
      <p:sp>
        <p:nvSpPr>
          <p:cNvPr id="5" name="Content Placeholder 2"/>
          <p:cNvSpPr txBox="1">
            <a:spLocks/>
          </p:cNvSpPr>
          <p:nvPr/>
        </p:nvSpPr>
        <p:spPr bwMode="auto">
          <a:xfrm>
            <a:off x="251520" y="1888232"/>
            <a:ext cx="8435280" cy="175679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Pensions</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Employment</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Health care</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Social care</a:t>
            </a:r>
          </a:p>
        </p:txBody>
      </p:sp>
      <p:sp>
        <p:nvSpPr>
          <p:cNvPr id="6" name="Content Placeholder 2"/>
          <p:cNvSpPr txBox="1">
            <a:spLocks/>
          </p:cNvSpPr>
          <p:nvPr/>
        </p:nvSpPr>
        <p:spPr>
          <a:xfrm>
            <a:off x="251520" y="3789040"/>
            <a:ext cx="8445624" cy="720080"/>
          </a:xfrm>
          <a:prstGeom prst="rect">
            <a:avLst/>
          </a:prstGeom>
        </p:spPr>
        <p:txBody>
          <a:bodyPr vert="horz" lIns="91440" tIns="45720" rIns="91440" bIns="45720" rtlCol="0">
            <a:normAutofit/>
          </a:bodyPr>
          <a:lstStyle/>
          <a:p>
            <a:pPr marR="0" lvl="0" algn="l" defTabSz="914400" rtl="0" eaLnBrk="1" fontAlgn="auto" latinLnBrk="0" hangingPunct="1">
              <a:lnSpc>
                <a:spcPct val="100000"/>
              </a:lnSpc>
              <a:spcBef>
                <a:spcPts val="0"/>
              </a:spcBef>
              <a:spcAft>
                <a:spcPts val="0"/>
              </a:spcAft>
              <a:buClrTx/>
              <a:buSzTx/>
              <a:tabLst/>
              <a:defRPr/>
            </a:pPr>
            <a:r>
              <a:rPr kumimoji="0" lang="en-GB" sz="2000" b="0" i="0" u="none" strike="noStrike" kern="1200" cap="none" spc="0" normalizeH="0" baseline="0" noProof="0" dirty="0">
                <a:ln>
                  <a:noFill/>
                </a:ln>
                <a:solidFill>
                  <a:schemeClr val="tx1"/>
                </a:solidFill>
                <a:effectLst/>
                <a:uLnTx/>
                <a:uFillTx/>
                <a:latin typeface="Segoe UI" pitchFamily="34" charset="0"/>
                <a:cs typeface="Segoe UI" pitchFamily="34" charset="0"/>
              </a:rPr>
              <a:t>My focus is mainly</a:t>
            </a:r>
            <a:r>
              <a:rPr kumimoji="0" lang="en-GB" sz="2000" b="0" i="0" u="none" strike="noStrike" kern="1200" cap="none" spc="0" normalizeH="0" noProof="0" dirty="0">
                <a:ln>
                  <a:noFill/>
                </a:ln>
                <a:solidFill>
                  <a:schemeClr val="tx1"/>
                </a:solidFill>
                <a:effectLst/>
                <a:uLnTx/>
                <a:uFillTx/>
                <a:latin typeface="Segoe UI" pitchFamily="34" charset="0"/>
                <a:cs typeface="Segoe UI" pitchFamily="34" charset="0"/>
              </a:rPr>
              <a:t> social care including how it intersects with health</a:t>
            </a:r>
            <a:endParaRPr kumimoji="0" lang="en-GB" sz="2000" b="0" i="0" u="none" strike="noStrike" kern="1200" cap="none" spc="0" normalizeH="0" baseline="0" noProof="0" dirty="0">
              <a:ln>
                <a:noFill/>
              </a:ln>
              <a:solidFill>
                <a:schemeClr val="tx1"/>
              </a:solidFill>
              <a:effectLst/>
              <a:uLnTx/>
              <a:uFillTx/>
              <a:latin typeface="Segoe UI" pitchFamily="34" charset="0"/>
              <a:cs typeface="Segoe UI" pitchFamily="34" charset="0"/>
            </a:endParaRPr>
          </a:p>
        </p:txBody>
      </p:sp>
    </p:spTree>
  </p:cSld>
  <p:clrMapOvr>
    <a:masterClrMapping/>
  </p:clrMapOvr>
  <p:transition spd="med">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251520" y="274638"/>
            <a:ext cx="8435280" cy="85010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3200" b="1" i="0" u="none" strike="noStrike" kern="0" cap="none" spc="0" normalizeH="0" baseline="0" noProof="0" dirty="0">
                <a:ln>
                  <a:noFill/>
                </a:ln>
                <a:solidFill>
                  <a:srgbClr val="FF0000"/>
                </a:solidFill>
                <a:effectLst/>
                <a:uLnTx/>
                <a:uFillTx/>
                <a:latin typeface="Segoe UI" pitchFamily="34" charset="0"/>
                <a:ea typeface="+mj-ea"/>
                <a:cs typeface="Segoe UI" pitchFamily="34" charset="0"/>
              </a:rPr>
              <a:t>A new funding model?</a:t>
            </a:r>
          </a:p>
        </p:txBody>
      </p:sp>
      <p:sp>
        <p:nvSpPr>
          <p:cNvPr id="3" name="Content Placeholder 2"/>
          <p:cNvSpPr txBox="1">
            <a:spLocks/>
          </p:cNvSpPr>
          <p:nvPr/>
        </p:nvSpPr>
        <p:spPr bwMode="auto">
          <a:xfrm>
            <a:off x="251520" y="1340768"/>
            <a:ext cx="8640960" cy="7200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0" marR="0" lvl="0" indent="0" defTabSz="914400" rtl="0" eaLnBrk="0" fontAlgn="base" latinLnBrk="0" hangingPunct="0">
              <a:lnSpc>
                <a:spcPct val="100000"/>
              </a:lnSpc>
              <a:spcBef>
                <a:spcPts val="0"/>
              </a:spcBef>
              <a:spcAft>
                <a:spcPts val="600"/>
              </a:spcAft>
              <a:buClrTx/>
              <a:buSzTx/>
              <a:buFontTx/>
              <a:buNone/>
              <a:tabLst/>
              <a:defRPr/>
            </a:pPr>
            <a:r>
              <a:rPr kumimoji="0" lang="en-GB"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Part of ageism is the extent of concern over the years on how to pay for long term care:</a:t>
            </a:r>
          </a:p>
        </p:txBody>
      </p:sp>
      <p:sp>
        <p:nvSpPr>
          <p:cNvPr id="4" name="Content Placeholder 2"/>
          <p:cNvSpPr txBox="1">
            <a:spLocks/>
          </p:cNvSpPr>
          <p:nvPr/>
        </p:nvSpPr>
        <p:spPr>
          <a:xfrm>
            <a:off x="251520" y="2060848"/>
            <a:ext cx="8712968" cy="3168352"/>
          </a:xfrm>
          <a:prstGeom prst="rect">
            <a:avLst/>
          </a:prstGeom>
        </p:spPr>
        <p:txBody>
          <a:bodyPr vert="horz" lIns="91440" tIns="45720" rIns="91440" bIns="45720" rtlCol="0">
            <a:normAutofit/>
          </a:bodyPr>
          <a:lstStyle/>
          <a:p>
            <a:pPr marL="363538" marR="0" lvl="0" indent="-363538" algn="l" defTabSz="914400" rtl="0" eaLnBrk="1" fontAlgn="auto" latinLnBrk="0" hangingPunct="1">
              <a:lnSpc>
                <a:spcPct val="100000"/>
              </a:lnSpc>
              <a:spcBef>
                <a:spcPts val="0"/>
              </a:spcBef>
              <a:spcAft>
                <a:spcPts val="600"/>
              </a:spcAft>
              <a:buClrTx/>
              <a:buSzTx/>
              <a:buFont typeface="Arial" pitchFamily="34" charset="0"/>
              <a:buChar char="•"/>
              <a:tabLst/>
              <a:defRPr/>
            </a:pPr>
            <a:r>
              <a:rPr kumimoji="0" lang="en-GB" b="0" i="0" u="none" strike="noStrike" kern="1200" cap="none" spc="0" normalizeH="0" baseline="0" noProof="0" dirty="0">
                <a:ln>
                  <a:noFill/>
                </a:ln>
                <a:solidFill>
                  <a:schemeClr val="tx1"/>
                </a:solidFill>
                <a:effectLst/>
                <a:uLnTx/>
                <a:uFillTx/>
                <a:latin typeface="Segoe UI" pitchFamily="34" charset="0"/>
                <a:ea typeface="+mn-ea"/>
                <a:cs typeface="Segoe UI" pitchFamily="34" charset="0"/>
              </a:rPr>
              <a:t>Phillips Report (1954) </a:t>
            </a:r>
            <a:r>
              <a:rPr kumimoji="0" lang="en-GB" b="0" i="1" u="none" strike="noStrike" kern="1200" cap="none" spc="0" normalizeH="0" baseline="0" noProof="0" dirty="0">
                <a:ln>
                  <a:noFill/>
                </a:ln>
                <a:solidFill>
                  <a:schemeClr val="tx1"/>
                </a:solidFill>
                <a:effectLst/>
                <a:uLnTx/>
                <a:uFillTx/>
                <a:latin typeface="Segoe UI" pitchFamily="34" charset="0"/>
                <a:ea typeface="+mn-ea"/>
                <a:cs typeface="Segoe UI" pitchFamily="34" charset="0"/>
              </a:rPr>
              <a:t>Report of the Committee on the Economic and Financial Problems of the Provision for Old Age</a:t>
            </a:r>
            <a:r>
              <a:rPr kumimoji="0" lang="en-GB" b="0" i="0" u="none" strike="noStrike" kern="1200" cap="none" spc="0" normalizeH="0" baseline="0" noProof="0" dirty="0">
                <a:ln>
                  <a:noFill/>
                </a:ln>
                <a:solidFill>
                  <a:schemeClr val="tx1"/>
                </a:solidFill>
                <a:effectLst/>
                <a:uLnTx/>
                <a:uFillTx/>
                <a:latin typeface="Segoe UI" pitchFamily="34" charset="0"/>
                <a:ea typeface="+mn-ea"/>
                <a:cs typeface="Segoe UI" pitchFamily="34" charset="0"/>
              </a:rPr>
              <a:t>, </a:t>
            </a:r>
            <a:r>
              <a:rPr kumimoji="0" lang="en-GB" b="0" i="0" u="none" strike="noStrike" kern="1200" cap="none" spc="0" normalizeH="0" baseline="0" noProof="0" dirty="0" err="1">
                <a:ln>
                  <a:noFill/>
                </a:ln>
                <a:solidFill>
                  <a:schemeClr val="tx1"/>
                </a:solidFill>
                <a:effectLst/>
                <a:uLnTx/>
                <a:uFillTx/>
                <a:latin typeface="Segoe UI" pitchFamily="34" charset="0"/>
                <a:ea typeface="+mn-ea"/>
                <a:cs typeface="Segoe UI" pitchFamily="34" charset="0"/>
              </a:rPr>
              <a:t>cmd</a:t>
            </a:r>
            <a:r>
              <a:rPr kumimoji="0" lang="en-GB" b="0" i="0" u="none" strike="noStrike" kern="1200" cap="none" spc="0" normalizeH="0" baseline="0" noProof="0" dirty="0">
                <a:ln>
                  <a:noFill/>
                </a:ln>
                <a:solidFill>
                  <a:schemeClr val="tx1"/>
                </a:solidFill>
                <a:effectLst/>
                <a:uLnTx/>
                <a:uFillTx/>
                <a:latin typeface="Segoe UI" pitchFamily="34" charset="0"/>
                <a:ea typeface="+mn-ea"/>
                <a:cs typeface="Segoe UI" pitchFamily="34" charset="0"/>
              </a:rPr>
              <a:t> 9332, HMSO</a:t>
            </a:r>
          </a:p>
          <a:p>
            <a:pPr marL="363538" marR="0" lvl="0" indent="-363538" algn="l" defTabSz="914400" rtl="0" eaLnBrk="1" fontAlgn="auto" latinLnBrk="0" hangingPunct="1">
              <a:lnSpc>
                <a:spcPct val="100000"/>
              </a:lnSpc>
              <a:spcBef>
                <a:spcPts val="0"/>
              </a:spcBef>
              <a:spcAft>
                <a:spcPts val="600"/>
              </a:spcAft>
              <a:buClrTx/>
              <a:buSzTx/>
              <a:buFont typeface="Arial" pitchFamily="34" charset="0"/>
              <a:buChar char="•"/>
              <a:tabLst/>
              <a:defRPr/>
            </a:pPr>
            <a:r>
              <a:rPr lang="en-GB" dirty="0">
                <a:latin typeface="Segoe UI" pitchFamily="34" charset="0"/>
                <a:cs typeface="Segoe UI" pitchFamily="34" charset="0"/>
              </a:rPr>
              <a:t>Firth Report (1987) </a:t>
            </a:r>
            <a:r>
              <a:rPr lang="en-GB" i="1" dirty="0">
                <a:latin typeface="Segoe UI" pitchFamily="34" charset="0"/>
                <a:cs typeface="Segoe UI" pitchFamily="34" charset="0"/>
              </a:rPr>
              <a:t>Public Spending for Residential Care</a:t>
            </a:r>
            <a:r>
              <a:rPr lang="en-GB" dirty="0">
                <a:latin typeface="Segoe UI" pitchFamily="34" charset="0"/>
                <a:cs typeface="Segoe UI" pitchFamily="34" charset="0"/>
              </a:rPr>
              <a:t>, Joint Central and Local Government Working Party, London: DHSS</a:t>
            </a:r>
          </a:p>
          <a:p>
            <a:pPr marL="363538" marR="0" lvl="0" indent="-363538" algn="l" defTabSz="914400" rtl="0" eaLnBrk="1" fontAlgn="auto" latinLnBrk="0" hangingPunct="1">
              <a:lnSpc>
                <a:spcPct val="100000"/>
              </a:lnSpc>
              <a:spcBef>
                <a:spcPts val="0"/>
              </a:spcBef>
              <a:spcAft>
                <a:spcPts val="600"/>
              </a:spcAft>
              <a:buClrTx/>
              <a:buSzTx/>
              <a:buFont typeface="Arial" pitchFamily="34" charset="0"/>
              <a:buChar char="•"/>
              <a:tabLst/>
              <a:defRPr/>
            </a:pPr>
            <a:r>
              <a:rPr kumimoji="0" lang="en-GB" b="0" i="0" u="none" strike="noStrike" kern="1200" cap="none" spc="0" normalizeH="0" baseline="0" noProof="0" dirty="0">
                <a:ln>
                  <a:noFill/>
                </a:ln>
                <a:solidFill>
                  <a:schemeClr val="tx1"/>
                </a:solidFill>
                <a:effectLst/>
                <a:uLnTx/>
                <a:uFillTx/>
                <a:latin typeface="Segoe UI" pitchFamily="34" charset="0"/>
                <a:ea typeface="+mn-ea"/>
                <a:cs typeface="Segoe UI" pitchFamily="34" charset="0"/>
              </a:rPr>
              <a:t>Sutherland</a:t>
            </a:r>
            <a:r>
              <a:rPr kumimoji="0" lang="en-GB" b="0" i="0" u="none" strike="noStrike" kern="1200" cap="none" spc="0" normalizeH="0" noProof="0" dirty="0">
                <a:ln>
                  <a:noFill/>
                </a:ln>
                <a:solidFill>
                  <a:schemeClr val="tx1"/>
                </a:solidFill>
                <a:effectLst/>
                <a:uLnTx/>
                <a:uFillTx/>
                <a:latin typeface="Segoe UI" pitchFamily="34" charset="0"/>
                <a:ea typeface="+mn-ea"/>
                <a:cs typeface="Segoe UI" pitchFamily="34" charset="0"/>
              </a:rPr>
              <a:t> Report (1999) </a:t>
            </a:r>
            <a:r>
              <a:rPr kumimoji="0" lang="en-GB" b="0" i="1" u="none" strike="noStrike" kern="1200" cap="none" spc="0" normalizeH="0" noProof="0" dirty="0">
                <a:ln>
                  <a:noFill/>
                </a:ln>
                <a:solidFill>
                  <a:schemeClr val="tx1"/>
                </a:solidFill>
                <a:effectLst/>
                <a:uLnTx/>
                <a:uFillTx/>
                <a:latin typeface="Segoe UI" pitchFamily="34" charset="0"/>
                <a:ea typeface="+mn-ea"/>
                <a:cs typeface="Segoe UI" pitchFamily="34" charset="0"/>
              </a:rPr>
              <a:t>With Respect to Old Age: The Royal Commission on Long Term Care</a:t>
            </a:r>
            <a:r>
              <a:rPr kumimoji="0" lang="en-GB" b="0" i="0" u="none" strike="noStrike" kern="1200" cap="none" spc="0" normalizeH="0" noProof="0" dirty="0">
                <a:ln>
                  <a:noFill/>
                </a:ln>
                <a:solidFill>
                  <a:schemeClr val="tx1"/>
                </a:solidFill>
                <a:effectLst/>
                <a:uLnTx/>
                <a:uFillTx/>
                <a:latin typeface="Segoe UI" pitchFamily="34" charset="0"/>
                <a:ea typeface="+mn-ea"/>
                <a:cs typeface="Segoe UI" pitchFamily="34" charset="0"/>
              </a:rPr>
              <a:t>, The Stationery Office (called for free personal care which only implemented by Scotland)</a:t>
            </a:r>
          </a:p>
          <a:p>
            <a:pPr marL="363538" marR="0" lvl="0" indent="-363538" algn="l" defTabSz="914400" rtl="0" eaLnBrk="1" fontAlgn="auto" latinLnBrk="0" hangingPunct="1">
              <a:lnSpc>
                <a:spcPct val="100000"/>
              </a:lnSpc>
              <a:spcBef>
                <a:spcPts val="0"/>
              </a:spcBef>
              <a:spcAft>
                <a:spcPts val="600"/>
              </a:spcAft>
              <a:buClrTx/>
              <a:buSzTx/>
              <a:buFont typeface="Arial" pitchFamily="34" charset="0"/>
              <a:buChar char="•"/>
              <a:tabLst/>
              <a:defRPr/>
            </a:pPr>
            <a:r>
              <a:rPr lang="en-GB" baseline="0" dirty="0" err="1">
                <a:latin typeface="Segoe UI" pitchFamily="34" charset="0"/>
                <a:cs typeface="Segoe UI" pitchFamily="34" charset="0"/>
              </a:rPr>
              <a:t>Wanless</a:t>
            </a:r>
            <a:r>
              <a:rPr lang="en-GB" dirty="0">
                <a:latin typeface="Segoe UI" pitchFamily="34" charset="0"/>
                <a:cs typeface="Segoe UI" pitchFamily="34" charset="0"/>
              </a:rPr>
              <a:t> Review (2006) </a:t>
            </a:r>
            <a:r>
              <a:rPr lang="en-GB" i="1" dirty="0">
                <a:latin typeface="Segoe UI" pitchFamily="34" charset="0"/>
                <a:cs typeface="Segoe UI" pitchFamily="34" charset="0"/>
              </a:rPr>
              <a:t>Securing Good Care for Older People: Taking a Long Term View</a:t>
            </a:r>
            <a:r>
              <a:rPr lang="en-GB" dirty="0">
                <a:latin typeface="Segoe UI" pitchFamily="34" charset="0"/>
                <a:cs typeface="Segoe UI" pitchFamily="34" charset="0"/>
              </a:rPr>
              <a:t>, Kings Fund (called for partnership funding model between the state and the individual)</a:t>
            </a:r>
            <a:endParaRPr kumimoji="0" lang="en-GB" b="0" i="0" u="none" strike="noStrike" kern="1200" cap="none" spc="0" normalizeH="0" baseline="0" noProof="0" dirty="0">
              <a:ln>
                <a:noFill/>
              </a:ln>
              <a:solidFill>
                <a:schemeClr val="tx1"/>
              </a:solidFill>
              <a:effectLst/>
              <a:uLnTx/>
              <a:uFillTx/>
              <a:latin typeface="Segoe UI" pitchFamily="34" charset="0"/>
              <a:ea typeface="+mn-ea"/>
              <a:cs typeface="Segoe UI" pitchFamily="34" charset="0"/>
            </a:endParaRPr>
          </a:p>
          <a:p>
            <a:pPr marL="0" marR="0" lvl="0" indent="0" algn="l" defTabSz="914400" rtl="0" eaLnBrk="1" fontAlgn="auto" latinLnBrk="0" hangingPunct="1">
              <a:lnSpc>
                <a:spcPct val="100000"/>
              </a:lnSpc>
              <a:spcBef>
                <a:spcPts val="0"/>
              </a:spcBef>
              <a:spcAft>
                <a:spcPts val="600"/>
              </a:spcAft>
              <a:buClrTx/>
              <a:buSzTx/>
              <a:buFont typeface="Arial" pitchFamily="34" charset="0"/>
              <a:buChar char="•"/>
              <a:tabLst/>
              <a:defRPr/>
            </a:pPr>
            <a:endParaRPr kumimoji="0" lang="en-GB" b="0" i="0" u="none" strike="noStrike" kern="1200" cap="none" spc="0" normalizeH="0" baseline="0" noProof="0" dirty="0">
              <a:ln>
                <a:noFill/>
              </a:ln>
              <a:solidFill>
                <a:schemeClr val="tx1"/>
              </a:solidFill>
              <a:effectLst/>
              <a:uLnTx/>
              <a:uFillTx/>
              <a:latin typeface="Segoe UI" pitchFamily="34" charset="0"/>
              <a:ea typeface="+mn-ea"/>
              <a:cs typeface="Segoe UI" pitchFamily="34" charset="0"/>
            </a:endParaRPr>
          </a:p>
        </p:txBody>
      </p:sp>
    </p:spTree>
  </p:cSld>
  <p:clrMapOvr>
    <a:masterClrMapping/>
  </p:clrMapOvr>
  <p:transition spd="med">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251520" y="274638"/>
            <a:ext cx="8712968" cy="1354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3200" b="1" i="0" u="none" strike="noStrike" kern="0" cap="none" spc="0" normalizeH="0" baseline="0" noProof="0" dirty="0">
                <a:ln>
                  <a:noFill/>
                </a:ln>
                <a:solidFill>
                  <a:srgbClr val="FF0000"/>
                </a:solidFill>
                <a:effectLst/>
                <a:uLnTx/>
                <a:uFillTx/>
                <a:latin typeface="Segoe UI" pitchFamily="34" charset="0"/>
                <a:ea typeface="+mj-ea"/>
                <a:cs typeface="Segoe UI" pitchFamily="34" charset="0"/>
              </a:rPr>
              <a:t>HM Government (2009) </a:t>
            </a:r>
            <a:r>
              <a:rPr kumimoji="0" lang="en-GB" sz="3200" b="1" i="1" u="none" strike="noStrike" kern="0" cap="none" spc="0" normalizeH="0" baseline="0" noProof="0" dirty="0">
                <a:ln>
                  <a:noFill/>
                </a:ln>
                <a:solidFill>
                  <a:srgbClr val="FF0000"/>
                </a:solidFill>
                <a:effectLst/>
                <a:uLnTx/>
                <a:uFillTx/>
                <a:latin typeface="Segoe UI" pitchFamily="34" charset="0"/>
                <a:ea typeface="+mj-ea"/>
                <a:cs typeface="Segoe UI" pitchFamily="34" charset="0"/>
              </a:rPr>
              <a:t>Shaping the Future of Care Together</a:t>
            </a:r>
            <a:r>
              <a:rPr kumimoji="0" lang="en-GB" sz="3200" b="1" i="0" u="none" strike="noStrike" kern="0" cap="none" spc="0" normalizeH="0" baseline="0" noProof="0" dirty="0">
                <a:ln>
                  <a:noFill/>
                </a:ln>
                <a:solidFill>
                  <a:srgbClr val="FF0000"/>
                </a:solidFill>
                <a:effectLst/>
                <a:uLnTx/>
                <a:uFillTx/>
                <a:latin typeface="Segoe UI" pitchFamily="34" charset="0"/>
                <a:ea typeface="+mj-ea"/>
                <a:cs typeface="Segoe UI" pitchFamily="34" charset="0"/>
              </a:rPr>
              <a:t>,</a:t>
            </a:r>
            <a:r>
              <a:rPr kumimoji="0" lang="en-GB" sz="3200" b="1" i="0" u="none" strike="noStrike" kern="0" cap="none" spc="0" normalizeH="0" noProof="0" dirty="0">
                <a:ln>
                  <a:noFill/>
                </a:ln>
                <a:solidFill>
                  <a:srgbClr val="FF0000"/>
                </a:solidFill>
                <a:effectLst/>
                <a:uLnTx/>
                <a:uFillTx/>
                <a:latin typeface="Segoe UI" pitchFamily="34" charset="0"/>
                <a:ea typeface="+mj-ea"/>
                <a:cs typeface="Segoe UI" pitchFamily="34" charset="0"/>
              </a:rPr>
              <a:t> London: Stationery Office (TSO)</a:t>
            </a:r>
            <a:endParaRPr kumimoji="0" lang="en-GB" sz="3200" b="1" i="0" u="none" strike="noStrike" kern="0" cap="none" spc="0" normalizeH="0" baseline="0" noProof="0" dirty="0">
              <a:ln>
                <a:noFill/>
              </a:ln>
              <a:solidFill>
                <a:srgbClr val="FF0000"/>
              </a:solidFill>
              <a:effectLst/>
              <a:uLnTx/>
              <a:uFillTx/>
              <a:latin typeface="Segoe UI" pitchFamily="34" charset="0"/>
              <a:ea typeface="+mj-ea"/>
              <a:cs typeface="Segoe UI" pitchFamily="34" charset="0"/>
            </a:endParaRPr>
          </a:p>
        </p:txBody>
      </p:sp>
      <p:sp>
        <p:nvSpPr>
          <p:cNvPr id="3" name="Content Placeholder 2"/>
          <p:cNvSpPr txBox="1">
            <a:spLocks/>
          </p:cNvSpPr>
          <p:nvPr/>
        </p:nvSpPr>
        <p:spPr>
          <a:xfrm>
            <a:off x="251520" y="1888233"/>
            <a:ext cx="8640960" cy="3340967"/>
          </a:xfrm>
          <a:prstGeom prst="rect">
            <a:avLst/>
          </a:prstGeom>
        </p:spPr>
        <p:txBody>
          <a:bodyPr vert="horz" lIns="91440" tIns="45720" rIns="91440" bIns="45720" rtlCol="0">
            <a:normAutofit lnSpcReduction="10000"/>
          </a:bodyPr>
          <a:lstStyle/>
          <a:p>
            <a:pPr marL="363538" marR="0" lvl="0" indent="-363538" algn="l" defTabSz="914400" rtl="0" eaLnBrk="1" fontAlgn="auto" latinLnBrk="0" hangingPunct="1">
              <a:lnSpc>
                <a:spcPct val="100000"/>
              </a:lnSpc>
              <a:spcBef>
                <a:spcPts val="0"/>
              </a:spcBef>
              <a:spcAft>
                <a:spcPts val="600"/>
              </a:spcAft>
              <a:buClrTx/>
              <a:buSzTx/>
              <a:tabLst/>
              <a:defRPr/>
            </a:pPr>
            <a:r>
              <a:rPr kumimoji="0" lang="en-GB" b="0" i="0" strike="noStrike" kern="1200" cap="none" spc="0" normalizeH="0" baseline="0" noProof="0" dirty="0">
                <a:ln>
                  <a:noFill/>
                </a:ln>
                <a:solidFill>
                  <a:schemeClr val="tx1"/>
                </a:solidFill>
                <a:effectLst/>
                <a:uLnTx/>
                <a:uFillTx/>
                <a:latin typeface="Segoe UI" pitchFamily="34" charset="0"/>
                <a:ea typeface="+mn-ea"/>
                <a:cs typeface="Segoe UI" pitchFamily="34" charset="0"/>
              </a:rPr>
              <a:t>How fund?  The Six Options</a:t>
            </a:r>
          </a:p>
          <a:p>
            <a:pPr marL="363538" marR="0" lvl="0" indent="-363538" algn="l" defTabSz="914400" rtl="0" eaLnBrk="1" fontAlgn="auto" latinLnBrk="0" hangingPunct="1">
              <a:lnSpc>
                <a:spcPct val="100000"/>
              </a:lnSpc>
              <a:spcBef>
                <a:spcPts val="0"/>
              </a:spcBef>
              <a:spcAft>
                <a:spcPts val="600"/>
              </a:spcAft>
              <a:buClrTx/>
              <a:buSzTx/>
              <a:buFont typeface="Arial" pitchFamily="34" charset="0"/>
              <a:buChar char="•"/>
              <a:tabLst/>
              <a:defRPr/>
            </a:pPr>
            <a:r>
              <a:rPr kumimoji="0" lang="en-GB" b="0" i="0" u="sng" strike="noStrike" kern="1200" cap="none" spc="0" normalizeH="0" baseline="0" noProof="0" dirty="0">
                <a:ln>
                  <a:noFill/>
                </a:ln>
                <a:solidFill>
                  <a:schemeClr val="tx1"/>
                </a:solidFill>
                <a:effectLst/>
                <a:uLnTx/>
                <a:uFillTx/>
                <a:latin typeface="Segoe UI" pitchFamily="34" charset="0"/>
                <a:ea typeface="+mn-ea"/>
                <a:cs typeface="Segoe UI" pitchFamily="34" charset="0"/>
              </a:rPr>
              <a:t>Current system</a:t>
            </a:r>
            <a:r>
              <a:rPr kumimoji="0" lang="en-GB" b="0" i="0" u="sng" strike="noStrike" kern="1200" cap="none" spc="0" normalizeH="0" noProof="0" dirty="0">
                <a:ln>
                  <a:noFill/>
                </a:ln>
                <a:solidFill>
                  <a:schemeClr val="tx1"/>
                </a:solidFill>
                <a:effectLst/>
                <a:uLnTx/>
                <a:uFillTx/>
                <a:latin typeface="Segoe UI" pitchFamily="34" charset="0"/>
                <a:ea typeface="+mn-ea"/>
                <a:cs typeface="Segoe UI" pitchFamily="34" charset="0"/>
              </a:rPr>
              <a:t> </a:t>
            </a:r>
            <a:r>
              <a:rPr kumimoji="0" lang="en-GB" b="0" i="0" u="none" strike="noStrike" kern="1200" cap="none" spc="0" normalizeH="0" noProof="0" dirty="0">
                <a:ln>
                  <a:noFill/>
                </a:ln>
                <a:solidFill>
                  <a:schemeClr val="tx1"/>
                </a:solidFill>
                <a:effectLst/>
                <a:uLnTx/>
                <a:uFillTx/>
                <a:latin typeface="Segoe UI" pitchFamily="34" charset="0"/>
                <a:ea typeface="+mn-ea"/>
                <a:cs typeface="Segoe UI" pitchFamily="34" charset="0"/>
              </a:rPr>
              <a:t>– dismissed as ineffective and unfair</a:t>
            </a:r>
          </a:p>
          <a:p>
            <a:pPr marL="363538" marR="0" lvl="0" indent="-363538" algn="l" defTabSz="914400" rtl="0" eaLnBrk="1" fontAlgn="auto" latinLnBrk="0" hangingPunct="1">
              <a:lnSpc>
                <a:spcPct val="100000"/>
              </a:lnSpc>
              <a:spcBef>
                <a:spcPts val="0"/>
              </a:spcBef>
              <a:spcAft>
                <a:spcPts val="600"/>
              </a:spcAft>
              <a:buClrTx/>
              <a:buSzTx/>
              <a:buFont typeface="Arial" pitchFamily="34" charset="0"/>
              <a:buChar char="•"/>
              <a:tabLst/>
              <a:defRPr/>
            </a:pPr>
            <a:r>
              <a:rPr lang="en-GB" u="sng" baseline="0" dirty="0">
                <a:latin typeface="Segoe UI" pitchFamily="34" charset="0"/>
                <a:cs typeface="Segoe UI" pitchFamily="34" charset="0"/>
              </a:rPr>
              <a:t>Pay for yourself </a:t>
            </a:r>
            <a:r>
              <a:rPr lang="en-GB" baseline="0" dirty="0">
                <a:latin typeface="Segoe UI" pitchFamily="34" charset="0"/>
                <a:cs typeface="Segoe UI" pitchFamily="34" charset="0"/>
              </a:rPr>
              <a:t>– ruled out as fundamentally unfair</a:t>
            </a:r>
          </a:p>
          <a:p>
            <a:pPr marL="363538" marR="0" lvl="0" indent="-363538" algn="l" defTabSz="914400" rtl="0" eaLnBrk="1" fontAlgn="auto" latinLnBrk="0" hangingPunct="1">
              <a:lnSpc>
                <a:spcPct val="100000"/>
              </a:lnSpc>
              <a:spcBef>
                <a:spcPts val="0"/>
              </a:spcBef>
              <a:spcAft>
                <a:spcPts val="600"/>
              </a:spcAft>
              <a:buClrTx/>
              <a:buSzTx/>
              <a:buFont typeface="Arial" pitchFamily="34" charset="0"/>
              <a:buChar char="•"/>
              <a:tabLst/>
              <a:defRPr/>
            </a:pPr>
            <a:r>
              <a:rPr kumimoji="0" lang="en-GB" b="0" i="0" u="sng" strike="noStrike" kern="1200" cap="none" spc="0" normalizeH="0" noProof="0" dirty="0">
                <a:ln>
                  <a:noFill/>
                </a:ln>
                <a:solidFill>
                  <a:schemeClr val="tx1"/>
                </a:solidFill>
                <a:effectLst/>
                <a:uLnTx/>
                <a:uFillTx/>
                <a:latin typeface="Segoe UI" pitchFamily="34" charset="0"/>
                <a:ea typeface="+mn-ea"/>
                <a:cs typeface="Segoe UI" pitchFamily="34" charset="0"/>
              </a:rPr>
              <a:t>Partnership</a:t>
            </a:r>
            <a:r>
              <a:rPr kumimoji="0" lang="en-GB" b="0" i="0" u="none" strike="noStrike" kern="1200" cap="none" spc="0" normalizeH="0" noProof="0" dirty="0">
                <a:ln>
                  <a:noFill/>
                </a:ln>
                <a:solidFill>
                  <a:schemeClr val="tx1"/>
                </a:solidFill>
                <a:effectLst/>
                <a:uLnTx/>
                <a:uFillTx/>
                <a:latin typeface="Segoe UI" pitchFamily="34" charset="0"/>
                <a:ea typeface="+mn-ea"/>
                <a:cs typeface="Segoe UI" pitchFamily="34" charset="0"/>
              </a:rPr>
              <a:t> – everyone with assessed need entitled to have a proportion paid by the state but with a means test to protect the less well off.  People would need to meet the remaining care costs</a:t>
            </a:r>
          </a:p>
          <a:p>
            <a:pPr marL="363538" marR="0" lvl="0" indent="-363538" algn="l" defTabSz="914400" rtl="0" eaLnBrk="1" fontAlgn="auto" latinLnBrk="0" hangingPunct="1">
              <a:lnSpc>
                <a:spcPct val="100000"/>
              </a:lnSpc>
              <a:spcBef>
                <a:spcPts val="0"/>
              </a:spcBef>
              <a:spcAft>
                <a:spcPts val="600"/>
              </a:spcAft>
              <a:buClrTx/>
              <a:buSzTx/>
              <a:buFont typeface="Arial" pitchFamily="34" charset="0"/>
              <a:buChar char="•"/>
              <a:tabLst/>
              <a:defRPr/>
            </a:pPr>
            <a:r>
              <a:rPr lang="en-GB" u="sng" baseline="0" dirty="0">
                <a:latin typeface="Segoe UI" pitchFamily="34" charset="0"/>
                <a:cs typeface="Segoe UI" pitchFamily="34" charset="0"/>
              </a:rPr>
              <a:t>Combined</a:t>
            </a:r>
            <a:r>
              <a:rPr lang="en-GB" u="sng" dirty="0">
                <a:latin typeface="Segoe UI" pitchFamily="34" charset="0"/>
                <a:cs typeface="Segoe UI" pitchFamily="34" charset="0"/>
              </a:rPr>
              <a:t> partnership/insurance model </a:t>
            </a:r>
            <a:r>
              <a:rPr lang="en-GB" dirty="0">
                <a:latin typeface="Segoe UI" pitchFamily="34" charset="0"/>
                <a:cs typeface="Segoe UI" pitchFamily="34" charset="0"/>
              </a:rPr>
              <a:t>– the partnership model as before but with insurance options available to cover additional costs</a:t>
            </a:r>
          </a:p>
          <a:p>
            <a:pPr marL="363538" marR="0" lvl="0" indent="-363538" algn="l" defTabSz="914400" rtl="0" eaLnBrk="1" fontAlgn="auto" latinLnBrk="0" hangingPunct="1">
              <a:lnSpc>
                <a:spcPct val="100000"/>
              </a:lnSpc>
              <a:spcBef>
                <a:spcPts val="0"/>
              </a:spcBef>
              <a:spcAft>
                <a:spcPts val="600"/>
              </a:spcAft>
              <a:buClrTx/>
              <a:buSzTx/>
              <a:buFont typeface="Arial" pitchFamily="34" charset="0"/>
              <a:buChar char="•"/>
              <a:tabLst/>
              <a:defRPr/>
            </a:pPr>
            <a:r>
              <a:rPr kumimoji="0" lang="en-GB" b="0" i="0" u="sng" strike="noStrike" kern="1200" cap="none" spc="0" normalizeH="0" baseline="0" noProof="0" dirty="0">
                <a:ln>
                  <a:noFill/>
                </a:ln>
                <a:solidFill>
                  <a:schemeClr val="tx1"/>
                </a:solidFill>
                <a:effectLst/>
                <a:uLnTx/>
                <a:uFillTx/>
                <a:latin typeface="Segoe UI" pitchFamily="34" charset="0"/>
                <a:ea typeface="+mn-ea"/>
                <a:cs typeface="Segoe UI" pitchFamily="34" charset="0"/>
              </a:rPr>
              <a:t>Comprehensive</a:t>
            </a:r>
            <a:r>
              <a:rPr kumimoji="0" lang="en-GB" b="0" i="0" u="sng" strike="noStrike" kern="1200" cap="none" spc="0" normalizeH="0" noProof="0" dirty="0">
                <a:ln>
                  <a:noFill/>
                </a:ln>
                <a:solidFill>
                  <a:schemeClr val="tx1"/>
                </a:solidFill>
                <a:effectLst/>
                <a:uLnTx/>
                <a:uFillTx/>
                <a:latin typeface="Segoe UI" pitchFamily="34" charset="0"/>
                <a:ea typeface="+mn-ea"/>
                <a:cs typeface="Segoe UI" pitchFamily="34" charset="0"/>
              </a:rPr>
              <a:t> insurance </a:t>
            </a:r>
            <a:r>
              <a:rPr kumimoji="0" lang="en-GB" b="0" i="0" u="none" strike="noStrike" kern="1200" cap="none" spc="0" normalizeH="0" noProof="0" dirty="0">
                <a:ln>
                  <a:noFill/>
                </a:ln>
                <a:solidFill>
                  <a:schemeClr val="tx1"/>
                </a:solidFill>
                <a:effectLst/>
                <a:uLnTx/>
                <a:uFillTx/>
                <a:latin typeface="Segoe UI" pitchFamily="34" charset="0"/>
                <a:ea typeface="+mn-ea"/>
                <a:cs typeface="Segoe UI" pitchFamily="34" charset="0"/>
              </a:rPr>
              <a:t>– everyone over retirement age who has the resources to do so would be required to pay into a state insurance scheme</a:t>
            </a:r>
          </a:p>
          <a:p>
            <a:pPr marL="363538" marR="0" lvl="0" indent="-363538" algn="l" defTabSz="914400" rtl="0" eaLnBrk="1" fontAlgn="auto" latinLnBrk="0" hangingPunct="1">
              <a:lnSpc>
                <a:spcPct val="100000"/>
              </a:lnSpc>
              <a:spcBef>
                <a:spcPts val="0"/>
              </a:spcBef>
              <a:spcAft>
                <a:spcPts val="600"/>
              </a:spcAft>
              <a:buClrTx/>
              <a:buSzTx/>
              <a:buFont typeface="Arial" pitchFamily="34" charset="0"/>
              <a:buChar char="•"/>
              <a:tabLst/>
              <a:defRPr/>
            </a:pPr>
            <a:r>
              <a:rPr lang="en-GB" u="sng" baseline="0" dirty="0">
                <a:latin typeface="Segoe UI" pitchFamily="34" charset="0"/>
                <a:cs typeface="Segoe UI" pitchFamily="34" charset="0"/>
              </a:rPr>
              <a:t>Tax</a:t>
            </a:r>
            <a:r>
              <a:rPr lang="en-GB" u="sng" dirty="0">
                <a:latin typeface="Segoe UI" pitchFamily="34" charset="0"/>
                <a:cs typeface="Segoe UI" pitchFamily="34" charset="0"/>
              </a:rPr>
              <a:t> funded </a:t>
            </a:r>
            <a:r>
              <a:rPr lang="en-GB" dirty="0">
                <a:latin typeface="Segoe UI" pitchFamily="34" charset="0"/>
                <a:cs typeface="Segoe UI" pitchFamily="34" charset="0"/>
              </a:rPr>
              <a:t>– ruled out as placing too heavy a burden on people of working age</a:t>
            </a:r>
            <a:endParaRPr kumimoji="0" lang="en-GB" b="0" i="0" u="none" strike="noStrike" kern="1200" cap="none" spc="0" normalizeH="0" baseline="0" noProof="0" dirty="0">
              <a:ln>
                <a:noFill/>
              </a:ln>
              <a:solidFill>
                <a:schemeClr val="tx1"/>
              </a:solidFill>
              <a:effectLst/>
              <a:uLnTx/>
              <a:uFillTx/>
              <a:latin typeface="Segoe UI" pitchFamily="34" charset="0"/>
              <a:ea typeface="+mn-ea"/>
              <a:cs typeface="Segoe UI" pitchFamily="34" charset="0"/>
            </a:endParaRPr>
          </a:p>
        </p:txBody>
      </p:sp>
    </p:spTree>
  </p:cSld>
  <p:clrMapOvr>
    <a:masterClrMapping/>
  </p:clrMapOvr>
  <p:transition spd="med">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251520" y="188640"/>
            <a:ext cx="8640960" cy="144016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3200" b="1" i="0" u="none" strike="noStrike" kern="0" cap="none" spc="0" normalizeH="0" baseline="0" noProof="0" dirty="0">
                <a:ln>
                  <a:noFill/>
                </a:ln>
                <a:solidFill>
                  <a:srgbClr val="FF0000"/>
                </a:solidFill>
                <a:effectLst/>
                <a:uLnTx/>
                <a:uFillTx/>
                <a:latin typeface="Segoe UI" pitchFamily="34" charset="0"/>
                <a:ea typeface="+mj-ea"/>
                <a:cs typeface="Segoe UI" pitchFamily="34" charset="0"/>
              </a:rPr>
              <a:t>HM Government (2009) </a:t>
            </a:r>
            <a:r>
              <a:rPr kumimoji="0" lang="en-GB" sz="3200" b="1" i="1" u="none" strike="noStrike" kern="0" cap="none" spc="0" normalizeH="0" baseline="0" noProof="0" dirty="0">
                <a:ln>
                  <a:noFill/>
                </a:ln>
                <a:solidFill>
                  <a:srgbClr val="FF0000"/>
                </a:solidFill>
                <a:effectLst/>
                <a:uLnTx/>
                <a:uFillTx/>
                <a:latin typeface="Segoe UI" pitchFamily="34" charset="0"/>
                <a:ea typeface="+mj-ea"/>
                <a:cs typeface="Segoe UI" pitchFamily="34" charset="0"/>
              </a:rPr>
              <a:t>Shaping the Future of Care Together</a:t>
            </a:r>
            <a:r>
              <a:rPr kumimoji="0" lang="en-GB" sz="3200" b="1" i="0" u="none" strike="noStrike" kern="0" cap="none" spc="0" normalizeH="0" baseline="0" noProof="0" dirty="0">
                <a:ln>
                  <a:noFill/>
                </a:ln>
                <a:solidFill>
                  <a:srgbClr val="FF0000"/>
                </a:solidFill>
                <a:effectLst/>
                <a:uLnTx/>
                <a:uFillTx/>
                <a:latin typeface="Segoe UI" pitchFamily="34" charset="0"/>
                <a:ea typeface="+mj-ea"/>
                <a:cs typeface="Segoe UI" pitchFamily="34" charset="0"/>
              </a:rPr>
              <a:t>, London: Stationery Office (TSO)</a:t>
            </a:r>
          </a:p>
        </p:txBody>
      </p:sp>
      <p:sp>
        <p:nvSpPr>
          <p:cNvPr id="3" name="Content Placeholder 2"/>
          <p:cNvSpPr txBox="1">
            <a:spLocks/>
          </p:cNvSpPr>
          <p:nvPr/>
        </p:nvSpPr>
        <p:spPr>
          <a:xfrm>
            <a:off x="251520" y="1844824"/>
            <a:ext cx="8640960" cy="3384376"/>
          </a:xfrm>
          <a:prstGeom prst="rect">
            <a:avLst/>
          </a:prstGeom>
        </p:spPr>
        <p:txBody>
          <a:bodyPr vert="horz" lIns="91440" tIns="45720" rIns="91440" bIns="45720" rtlCol="0">
            <a:noAutofit/>
          </a:bodyPr>
          <a:lstStyle/>
          <a:p>
            <a:pPr marL="363538" marR="0" lvl="0" indent="-363538" algn="l" defTabSz="914400" rtl="0" eaLnBrk="1" fontAlgn="auto" latinLnBrk="0" hangingPunct="1">
              <a:lnSpc>
                <a:spcPct val="100000"/>
              </a:lnSpc>
              <a:spcBef>
                <a:spcPts val="0"/>
              </a:spcBef>
              <a:spcAft>
                <a:spcPts val="600"/>
              </a:spcAft>
              <a:buClrTx/>
              <a:buSzTx/>
              <a:buFont typeface="Arial" pitchFamily="34" charset="0"/>
              <a:buChar char="•"/>
              <a:tabLst/>
              <a:defRPr/>
            </a:pPr>
            <a:r>
              <a:rPr lang="en-GB" sz="1850" dirty="0">
                <a:latin typeface="Segoe UI" pitchFamily="34" charset="0"/>
                <a:cs typeface="Segoe UI" pitchFamily="34" charset="0"/>
              </a:rPr>
              <a:t>“It is up to us to rise above the party political divisions that will inevitably accompany debates of this kind” (Phil Hope, Care Services Minister)</a:t>
            </a:r>
          </a:p>
          <a:p>
            <a:pPr marL="363538" marR="0" lvl="0" indent="-363538" algn="l" defTabSz="914400" rtl="0" eaLnBrk="1" fontAlgn="auto" latinLnBrk="0" hangingPunct="1">
              <a:lnSpc>
                <a:spcPct val="100000"/>
              </a:lnSpc>
              <a:spcBef>
                <a:spcPts val="0"/>
              </a:spcBef>
              <a:spcAft>
                <a:spcPts val="600"/>
              </a:spcAft>
              <a:buClrTx/>
              <a:buSzTx/>
              <a:buFont typeface="Arial" pitchFamily="34" charset="0"/>
              <a:buChar char="•"/>
              <a:tabLst/>
              <a:defRPr/>
            </a:pPr>
            <a:r>
              <a:rPr kumimoji="0" lang="en-GB" sz="1850" b="0" i="0" strike="noStrike" kern="1200" cap="none" spc="0" normalizeH="0" baseline="0" noProof="0" dirty="0">
                <a:ln>
                  <a:noFill/>
                </a:ln>
                <a:solidFill>
                  <a:schemeClr val="tx1"/>
                </a:solidFill>
                <a:effectLst/>
                <a:uLnTx/>
                <a:uFillTx/>
                <a:latin typeface="Segoe UI" pitchFamily="34" charset="0"/>
                <a:ea typeface="+mn-ea"/>
                <a:cs typeface="Segoe UI" pitchFamily="34" charset="0"/>
              </a:rPr>
              <a:t>“12 years too late” (Norman Lamb, Liberal Democrats Shadow Health Secretary)</a:t>
            </a:r>
          </a:p>
          <a:p>
            <a:pPr marL="363538" marR="0" lvl="0" indent="-363538" algn="l" defTabSz="914400" rtl="0" eaLnBrk="1" fontAlgn="auto" latinLnBrk="0" hangingPunct="1">
              <a:lnSpc>
                <a:spcPct val="100000"/>
              </a:lnSpc>
              <a:spcBef>
                <a:spcPts val="0"/>
              </a:spcBef>
              <a:spcAft>
                <a:spcPts val="600"/>
              </a:spcAft>
              <a:buClrTx/>
              <a:buSzTx/>
              <a:buFont typeface="Arial" pitchFamily="34" charset="0"/>
              <a:buChar char="•"/>
              <a:tabLst/>
              <a:defRPr/>
            </a:pPr>
            <a:r>
              <a:rPr lang="en-GB" sz="1850" dirty="0">
                <a:latin typeface="Segoe UI" pitchFamily="34" charset="0"/>
                <a:cs typeface="Segoe UI" pitchFamily="34" charset="0"/>
              </a:rPr>
              <a:t>“All we have is another document, long on options and short on costs and conclusions” (Andrew </a:t>
            </a:r>
            <a:r>
              <a:rPr lang="en-GB" sz="1850" dirty="0" err="1">
                <a:latin typeface="Segoe UI" pitchFamily="34" charset="0"/>
                <a:cs typeface="Segoe UI" pitchFamily="34" charset="0"/>
              </a:rPr>
              <a:t>Lansley</a:t>
            </a:r>
            <a:r>
              <a:rPr lang="en-GB" sz="1850" dirty="0">
                <a:latin typeface="Segoe UI" pitchFamily="34" charset="0"/>
                <a:cs typeface="Segoe UI" pitchFamily="34" charset="0"/>
              </a:rPr>
              <a:t>, Conservative Shadow Health Secretary)</a:t>
            </a:r>
          </a:p>
          <a:p>
            <a:pPr marL="363538" marR="0" lvl="0" indent="-363538" algn="l" defTabSz="914400" rtl="0" eaLnBrk="1" fontAlgn="auto" latinLnBrk="0" hangingPunct="1">
              <a:lnSpc>
                <a:spcPct val="100000"/>
              </a:lnSpc>
              <a:spcBef>
                <a:spcPts val="0"/>
              </a:spcBef>
              <a:spcAft>
                <a:spcPts val="600"/>
              </a:spcAft>
              <a:buClrTx/>
              <a:buSzTx/>
              <a:buFont typeface="Arial" pitchFamily="34" charset="0"/>
              <a:buChar char="•"/>
              <a:tabLst/>
              <a:defRPr/>
            </a:pPr>
            <a:r>
              <a:rPr kumimoji="0" lang="en-GB" sz="1850" b="0" i="0" strike="noStrike" kern="1200" cap="none" spc="0" normalizeH="0" baseline="0" noProof="0" dirty="0">
                <a:ln>
                  <a:noFill/>
                </a:ln>
                <a:solidFill>
                  <a:schemeClr val="tx1"/>
                </a:solidFill>
                <a:effectLst/>
                <a:uLnTx/>
                <a:uFillTx/>
                <a:latin typeface="Segoe UI" pitchFamily="34" charset="0"/>
                <a:ea typeface="+mn-ea"/>
                <a:cs typeface="Segoe UI" pitchFamily="34" charset="0"/>
              </a:rPr>
              <a:t>Coalition</a:t>
            </a:r>
            <a:r>
              <a:rPr kumimoji="0" lang="en-GB" sz="1850" b="0" i="0" strike="noStrike" kern="1200" cap="none" spc="0" normalizeH="0" noProof="0" dirty="0">
                <a:ln>
                  <a:noFill/>
                </a:ln>
                <a:solidFill>
                  <a:schemeClr val="tx1"/>
                </a:solidFill>
                <a:effectLst/>
                <a:uLnTx/>
                <a:uFillTx/>
                <a:latin typeface="Segoe UI" pitchFamily="34" charset="0"/>
                <a:ea typeface="+mn-ea"/>
                <a:cs typeface="Segoe UI" pitchFamily="34" charset="0"/>
              </a:rPr>
              <a:t> Government has commissioned yet another review of funding options for long term care to feed into a 2011 White Paper “with a view to introducing legislation … to establish a sustainable legal and financial framework for adult social care” (Department of Health, 2010, </a:t>
            </a:r>
            <a:r>
              <a:rPr kumimoji="0" lang="en-GB" sz="1850" b="0" i="1" strike="noStrike" kern="1200" cap="none" spc="0" normalizeH="0" noProof="0" dirty="0">
                <a:ln>
                  <a:noFill/>
                </a:ln>
                <a:solidFill>
                  <a:schemeClr val="tx1"/>
                </a:solidFill>
                <a:effectLst/>
                <a:uLnTx/>
                <a:uFillTx/>
                <a:latin typeface="Segoe UI" pitchFamily="34" charset="0"/>
                <a:ea typeface="+mn-ea"/>
                <a:cs typeface="Segoe UI" pitchFamily="34" charset="0"/>
              </a:rPr>
              <a:t>Equity and Excellence: Liberating the NHS</a:t>
            </a:r>
            <a:r>
              <a:rPr kumimoji="0" lang="en-GB" sz="1850" b="0" strike="noStrike" kern="1200" cap="none" spc="0" normalizeH="0" noProof="0" dirty="0">
                <a:ln>
                  <a:noFill/>
                </a:ln>
                <a:solidFill>
                  <a:schemeClr val="tx1"/>
                </a:solidFill>
                <a:effectLst/>
                <a:uLnTx/>
                <a:uFillTx/>
                <a:latin typeface="Segoe UI" pitchFamily="34" charset="0"/>
                <a:ea typeface="+mn-ea"/>
                <a:cs typeface="Segoe UI" pitchFamily="34" charset="0"/>
              </a:rPr>
              <a:t>)</a:t>
            </a:r>
            <a:endParaRPr kumimoji="0" lang="en-GB" sz="1850" b="0" i="0" strike="noStrike" kern="1200" cap="none" spc="0" normalizeH="0" baseline="0" noProof="0" dirty="0">
              <a:ln>
                <a:noFill/>
              </a:ln>
              <a:solidFill>
                <a:schemeClr val="tx1"/>
              </a:solidFill>
              <a:effectLst/>
              <a:uLnTx/>
              <a:uFillTx/>
              <a:latin typeface="Segoe UI" pitchFamily="34" charset="0"/>
              <a:ea typeface="+mn-ea"/>
              <a:cs typeface="Segoe UI" pitchFamily="34" charset="0"/>
            </a:endParaRPr>
          </a:p>
          <a:p>
            <a:pPr marL="0" marR="0" lvl="0" indent="0" algn="l" defTabSz="914400" rtl="0" eaLnBrk="1" fontAlgn="auto" latinLnBrk="0" hangingPunct="1">
              <a:lnSpc>
                <a:spcPct val="100000"/>
              </a:lnSpc>
              <a:spcBef>
                <a:spcPts val="0"/>
              </a:spcBef>
              <a:spcAft>
                <a:spcPts val="600"/>
              </a:spcAft>
              <a:buClrTx/>
              <a:buSzTx/>
              <a:buFont typeface="Arial" pitchFamily="34" charset="0"/>
              <a:buChar char="•"/>
              <a:tabLst/>
              <a:defRPr/>
            </a:pPr>
            <a:endParaRPr kumimoji="0" lang="en-GB" sz="1850" b="0" i="0" u="none" strike="noStrike" kern="1200" cap="none" spc="0" normalizeH="0" baseline="0" noProof="0" dirty="0">
              <a:ln>
                <a:noFill/>
              </a:ln>
              <a:solidFill>
                <a:schemeClr val="tx1"/>
              </a:solidFill>
              <a:effectLst/>
              <a:uLnTx/>
              <a:uFillTx/>
              <a:latin typeface="Segoe UI" pitchFamily="34" charset="0"/>
              <a:ea typeface="+mn-ea"/>
              <a:cs typeface="Segoe UI" pitchFamily="34" charset="0"/>
            </a:endParaRPr>
          </a:p>
        </p:txBody>
      </p:sp>
    </p:spTree>
  </p:cSld>
  <p:clrMapOvr>
    <a:masterClrMapping/>
  </p:clrMapOvr>
  <p:transition spd="med">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251520" y="274638"/>
            <a:ext cx="8435280" cy="85010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3200" b="1" i="0" u="none" strike="noStrike" kern="0" cap="none" spc="0" normalizeH="0" baseline="0" noProof="0" dirty="0">
                <a:ln>
                  <a:noFill/>
                </a:ln>
                <a:solidFill>
                  <a:srgbClr val="FF0000"/>
                </a:solidFill>
                <a:effectLst/>
                <a:uLnTx/>
                <a:uFillTx/>
                <a:latin typeface="Segoe UI" pitchFamily="34" charset="0"/>
                <a:ea typeface="+mj-ea"/>
                <a:cs typeface="Segoe UI" pitchFamily="34" charset="0"/>
              </a:rPr>
              <a:t>Paying for Care</a:t>
            </a:r>
          </a:p>
        </p:txBody>
      </p:sp>
      <p:sp>
        <p:nvSpPr>
          <p:cNvPr id="3" name="Content Placeholder 2"/>
          <p:cNvSpPr txBox="1">
            <a:spLocks/>
          </p:cNvSpPr>
          <p:nvPr/>
        </p:nvSpPr>
        <p:spPr bwMode="auto">
          <a:xfrm>
            <a:off x="251520" y="1600201"/>
            <a:ext cx="8640960" cy="3268959"/>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In the meantime, more of us will have to pay more for our social care because:</a:t>
            </a:r>
          </a:p>
          <a:p>
            <a:pPr marL="820738" lvl="2" indent="-363538" eaLnBrk="0" hangingPunct="0">
              <a:spcBef>
                <a:spcPts val="0"/>
              </a:spcBef>
              <a:spcAft>
                <a:spcPts val="600"/>
              </a:spcAft>
              <a:buFont typeface="Symbol" pitchFamily="18" charset="2"/>
              <a:buChar char=""/>
            </a:pPr>
            <a:r>
              <a:rPr kumimoji="0" lang="en-GB" sz="2000" b="0" i="0" u="none" strike="noStrike" kern="0" cap="none" spc="0" normalizeH="0" baseline="0" noProof="0" dirty="0">
                <a:ln>
                  <a:noFill/>
                </a:ln>
                <a:solidFill>
                  <a:schemeClr val="tx1"/>
                </a:solidFill>
                <a:effectLst/>
                <a:uLnTx/>
                <a:uFillTx/>
                <a:latin typeface="Segoe UI" pitchFamily="34" charset="0"/>
                <a:cs typeface="Segoe UI" pitchFamily="34" charset="0"/>
              </a:rPr>
              <a:t>We are not deemed in sufficient need to be a priority with declining public resources</a:t>
            </a:r>
          </a:p>
          <a:p>
            <a:pPr marL="820738" lvl="2" indent="-363538" eaLnBrk="0" hangingPunct="0">
              <a:spcBef>
                <a:spcPts val="0"/>
              </a:spcBef>
              <a:spcAft>
                <a:spcPts val="600"/>
              </a:spcAft>
              <a:buFont typeface="Symbol" pitchFamily="18" charset="2"/>
              <a:buChar char=""/>
            </a:pPr>
            <a:r>
              <a:rPr kumimoji="0" lang="en-GB" sz="2000" b="0" i="0" u="none" strike="noStrike" kern="0" cap="none" spc="0" normalizeH="0" baseline="0" noProof="0" dirty="0">
                <a:ln>
                  <a:noFill/>
                </a:ln>
                <a:solidFill>
                  <a:schemeClr val="tx1"/>
                </a:solidFill>
                <a:effectLst/>
                <a:uLnTx/>
                <a:uFillTx/>
                <a:latin typeface="Segoe UI" pitchFamily="34" charset="0"/>
                <a:cs typeface="Segoe UI" pitchFamily="34" charset="0"/>
              </a:rPr>
              <a:t>Means tested charging</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 When were charges for social care services such as home care first introduced?</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When did the equity in your home first get considered in terms of paying for residential care?</a:t>
            </a:r>
          </a:p>
        </p:txBody>
      </p:sp>
    </p:spTree>
  </p:cSld>
  <p:clrMapOvr>
    <a:masterClrMapping/>
  </p:clrMapOvr>
  <p:transition spd="med">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251520" y="274638"/>
            <a:ext cx="8435280" cy="85010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3200" b="1" i="0" u="none" strike="noStrike" kern="0" cap="none" spc="0" normalizeH="0" baseline="0" noProof="0" dirty="0">
                <a:ln>
                  <a:noFill/>
                </a:ln>
                <a:solidFill>
                  <a:srgbClr val="FF0000"/>
                </a:solidFill>
                <a:effectLst/>
                <a:uLnTx/>
                <a:uFillTx/>
                <a:latin typeface="Segoe UI" pitchFamily="34" charset="0"/>
                <a:ea typeface="+mj-ea"/>
                <a:cs typeface="Segoe UI" pitchFamily="34" charset="0"/>
              </a:rPr>
              <a:t>Paying for Care (cont’d)</a:t>
            </a:r>
          </a:p>
        </p:txBody>
      </p:sp>
      <p:sp>
        <p:nvSpPr>
          <p:cNvPr id="3" name="Content Placeholder 2"/>
          <p:cNvSpPr txBox="1">
            <a:spLocks/>
          </p:cNvSpPr>
          <p:nvPr/>
        </p:nvSpPr>
        <p:spPr>
          <a:xfrm>
            <a:off x="251520" y="1340768"/>
            <a:ext cx="8640960" cy="504056"/>
          </a:xfrm>
          <a:prstGeom prst="rect">
            <a:avLst/>
          </a:prstGeom>
        </p:spPr>
        <p:txBody>
          <a:bodyPr vert="horz" lIns="91440" tIns="45720" rIns="91440" bIns="45720" rtlCol="0">
            <a:normAutofit/>
          </a:bodyPr>
          <a:lstStyle/>
          <a:p>
            <a:pPr marR="0" lvl="0" algn="l" defTabSz="914400" rtl="0" eaLnBrk="1" fontAlgn="auto" latinLnBrk="0" hangingPunct="1">
              <a:lnSpc>
                <a:spcPct val="100000"/>
              </a:lnSpc>
              <a:spcBef>
                <a:spcPts val="0"/>
              </a:spcBef>
              <a:spcAft>
                <a:spcPts val="600"/>
              </a:spcAft>
              <a:buClrTx/>
              <a:buSzTx/>
              <a:tabLst/>
              <a:defRPr/>
            </a:pPr>
            <a:r>
              <a:rPr kumimoji="0" lang="en-GB" sz="1850" b="0" i="0" u="none" strike="noStrike" kern="1200" cap="none" spc="0" normalizeH="0" baseline="0" noProof="0" dirty="0">
                <a:ln>
                  <a:noFill/>
                </a:ln>
                <a:solidFill>
                  <a:schemeClr val="tx1"/>
                </a:solidFill>
                <a:effectLst/>
                <a:uLnTx/>
                <a:uFillTx/>
                <a:latin typeface="Segoe UI" pitchFamily="34" charset="0"/>
                <a:ea typeface="+mn-ea"/>
                <a:cs typeface="Segoe UI" pitchFamily="34" charset="0"/>
              </a:rPr>
              <a:t>The</a:t>
            </a:r>
            <a:r>
              <a:rPr kumimoji="0" lang="en-GB" sz="1850" b="0" i="0" u="none" strike="noStrike" kern="1200" cap="none" spc="0" normalizeH="0" noProof="0" dirty="0">
                <a:ln>
                  <a:noFill/>
                </a:ln>
                <a:solidFill>
                  <a:schemeClr val="tx1"/>
                </a:solidFill>
                <a:effectLst/>
                <a:uLnTx/>
                <a:uFillTx/>
                <a:latin typeface="Segoe UI" pitchFamily="34" charset="0"/>
                <a:ea typeface="+mn-ea"/>
                <a:cs typeface="Segoe UI" pitchFamily="34" charset="0"/>
              </a:rPr>
              <a:t> Rucker Report (1946) and the National Assistance Act (1948): How fund?</a:t>
            </a:r>
            <a:endParaRPr kumimoji="0" lang="en-GB" sz="1850" b="0" i="0" u="none" strike="noStrike" kern="1200" cap="none" spc="0" normalizeH="0" baseline="0" noProof="0" dirty="0">
              <a:ln>
                <a:noFill/>
              </a:ln>
              <a:solidFill>
                <a:schemeClr val="tx1"/>
              </a:solidFill>
              <a:effectLst/>
              <a:uLnTx/>
              <a:uFillTx/>
              <a:latin typeface="Segoe UI" pitchFamily="34" charset="0"/>
              <a:ea typeface="+mn-ea"/>
              <a:cs typeface="Segoe UI" pitchFamily="34" charset="0"/>
            </a:endParaRPr>
          </a:p>
        </p:txBody>
      </p:sp>
      <p:sp>
        <p:nvSpPr>
          <p:cNvPr id="4" name="Content Placeholder 2"/>
          <p:cNvSpPr txBox="1">
            <a:spLocks/>
          </p:cNvSpPr>
          <p:nvPr/>
        </p:nvSpPr>
        <p:spPr bwMode="auto">
          <a:xfrm>
            <a:off x="251520" y="1916832"/>
            <a:ext cx="8640960" cy="3301827"/>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185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“An old person who has no family to look after him, or whose family are freed by his entering the institution from the trouble of caring for him, should be expected to use any capital he has … to meet the standard charge for so long as the capital will allow him to do so” (The Rucker Report, 1946, p. 16)</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185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Clear system of charging for both residential care and welfare services (a free home help services was explicitly rejected by the Labour Government during discussions over the National Assistance Act 1948 (Hugh Dalton as Chancellor of the Exchequer overruled </a:t>
            </a:r>
            <a:r>
              <a:rPr kumimoji="0" lang="en-GB" sz="1850" b="0" i="0" u="none" strike="noStrike" kern="0" cap="none" spc="0" normalizeH="0" baseline="0" noProof="0" dirty="0" err="1">
                <a:ln>
                  <a:noFill/>
                </a:ln>
                <a:solidFill>
                  <a:schemeClr val="tx1"/>
                </a:solidFill>
                <a:effectLst/>
                <a:uLnTx/>
                <a:uFillTx/>
                <a:latin typeface="Segoe UI" pitchFamily="34" charset="0"/>
                <a:ea typeface="+mn-ea"/>
                <a:cs typeface="Segoe UI" pitchFamily="34" charset="0"/>
              </a:rPr>
              <a:t>Aneurin</a:t>
            </a:r>
            <a:r>
              <a:rPr kumimoji="0" lang="en-GB" sz="185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 Bevan as Minister of Health on grounds that ‘we have got to draw the line somewhere … against demands which sometimes become quite shameless’ (quoted in Means and Smith, 1998, p. 135)</a:t>
            </a:r>
          </a:p>
        </p:txBody>
      </p:sp>
    </p:spTree>
  </p:cSld>
  <p:clrMapOvr>
    <a:masterClrMapping/>
  </p:clrMapOvr>
  <p:transition spd="med">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251520" y="274638"/>
            <a:ext cx="8435280" cy="85010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3600" b="1" i="0" u="none" strike="noStrike" kern="0" cap="none" spc="0" normalizeH="0" baseline="0" noProof="0" dirty="0">
                <a:ln>
                  <a:noFill/>
                </a:ln>
                <a:solidFill>
                  <a:srgbClr val="FF0000"/>
                </a:solidFill>
                <a:effectLst/>
                <a:uLnTx/>
                <a:uFillTx/>
                <a:latin typeface="Segoe UI" pitchFamily="34" charset="0"/>
                <a:ea typeface="+mj-ea"/>
                <a:cs typeface="Segoe UI" pitchFamily="34" charset="0"/>
              </a:rPr>
              <a:t>My own view?</a:t>
            </a:r>
          </a:p>
        </p:txBody>
      </p:sp>
      <p:sp>
        <p:nvSpPr>
          <p:cNvPr id="3" name="Content Placeholder 2"/>
          <p:cNvSpPr txBox="1">
            <a:spLocks/>
          </p:cNvSpPr>
          <p:nvPr/>
        </p:nvSpPr>
        <p:spPr bwMode="auto">
          <a:xfrm>
            <a:off x="251520" y="1600201"/>
            <a:ext cx="8640960" cy="211683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I am not convinced that the children of middle class families should be able to extend economic inequality through housing inheritance</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Contrarily, I am also very attracted to free personal care to be paid for by general taxation</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But Scotland faces an enormous funding crisis</a:t>
            </a:r>
          </a:p>
        </p:txBody>
      </p:sp>
    </p:spTree>
  </p:cSld>
  <p:clrMapOvr>
    <a:masterClrMapping/>
  </p:clrMapOvr>
  <p:transition spd="med">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251520" y="274639"/>
            <a:ext cx="8435280" cy="85010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3200" b="1" i="0" u="none" strike="noStrike" kern="0" cap="none" spc="0" normalizeH="0" baseline="0" noProof="0" dirty="0">
                <a:ln>
                  <a:noFill/>
                </a:ln>
                <a:solidFill>
                  <a:srgbClr val="FF0000"/>
                </a:solidFill>
                <a:effectLst/>
                <a:uLnTx/>
                <a:uFillTx/>
                <a:latin typeface="Segoe UI" pitchFamily="34" charset="0"/>
                <a:ea typeface="+mj-ea"/>
                <a:cs typeface="Segoe UI" pitchFamily="34" charset="0"/>
              </a:rPr>
              <a:t>The Scottish Care Time Bomb</a:t>
            </a:r>
          </a:p>
        </p:txBody>
      </p:sp>
      <p:sp>
        <p:nvSpPr>
          <p:cNvPr id="3" name="Content Placeholder 2"/>
          <p:cNvSpPr txBox="1">
            <a:spLocks/>
          </p:cNvSpPr>
          <p:nvPr/>
        </p:nvSpPr>
        <p:spPr bwMode="auto">
          <a:xfrm>
            <a:off x="251520" y="1268760"/>
            <a:ext cx="8640960" cy="4320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The cost of free personal care rose from £194m to £353m between 2003-4 and 2008-9.</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The cost of free personal care for people at home rose from £129m to £274m between 2003 and 2009.</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Scottish Councils are expected to face real terms cuts of at least 20% between 2011 and 2015.</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The number of people aged over 65 is expected to rise by 64% between 2008 and 2033, from 856,000 to 1.4 million</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The number of over 65s needing care in care homes is expected to rise by 116% between 2008 and 2033.</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The number of over 65s needing home care is expected to rise by 97% between 2008 and 2033</a:t>
            </a:r>
          </a:p>
          <a:p>
            <a:pPr marL="363538" marR="0" lvl="0" indent="-363538" algn="r" defTabSz="914400" rtl="0" eaLnBrk="0" fontAlgn="base" latinLnBrk="0" hangingPunct="0">
              <a:lnSpc>
                <a:spcPct val="100000"/>
              </a:lnSpc>
              <a:spcBef>
                <a:spcPts val="0"/>
              </a:spcBef>
              <a:spcAft>
                <a:spcPts val="600"/>
              </a:spcAft>
              <a:buClrTx/>
              <a:buSzTx/>
              <a:tabLst/>
              <a:defRPr/>
            </a:pPr>
            <a:r>
              <a:rPr kumimoji="0" lang="en-GB"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a:t>
            </a:r>
            <a:r>
              <a:rPr kumimoji="0" lang="en-GB" b="0" i="1" u="none" strike="noStrike" kern="0" cap="none" spc="0" normalizeH="0" baseline="0" noProof="0" dirty="0">
                <a:ln>
                  <a:noFill/>
                </a:ln>
                <a:solidFill>
                  <a:schemeClr val="tx1"/>
                </a:solidFill>
                <a:effectLst/>
                <a:uLnTx/>
                <a:uFillTx/>
                <a:latin typeface="Segoe UI" pitchFamily="34" charset="0"/>
                <a:ea typeface="+mn-ea"/>
                <a:cs typeface="Segoe UI" pitchFamily="34" charset="0"/>
              </a:rPr>
              <a:t>Community Care</a:t>
            </a:r>
            <a:r>
              <a:rPr kumimoji="0" lang="en-GB"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 30th September 2010, p. 23)</a:t>
            </a:r>
          </a:p>
        </p:txBody>
      </p:sp>
    </p:spTree>
  </p:cSld>
  <p:clrMapOvr>
    <a:masterClrMapping/>
  </p:clrMapOvr>
  <p:transition spd="med">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251520" y="260648"/>
            <a:ext cx="8712968" cy="100811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3200" b="1" i="0" u="none" strike="noStrike" kern="0" cap="none" spc="0" normalizeH="0" baseline="0" noProof="0" dirty="0">
                <a:ln>
                  <a:noFill/>
                </a:ln>
                <a:solidFill>
                  <a:srgbClr val="FF0000"/>
                </a:solidFill>
                <a:effectLst/>
                <a:uLnTx/>
                <a:uFillTx/>
                <a:latin typeface="Segoe UI" pitchFamily="34" charset="0"/>
                <a:ea typeface="+mj-ea"/>
                <a:cs typeface="Segoe UI" pitchFamily="34" charset="0"/>
              </a:rPr>
              <a:t>Joint working with health and adult social care</a:t>
            </a:r>
          </a:p>
        </p:txBody>
      </p:sp>
      <p:sp>
        <p:nvSpPr>
          <p:cNvPr id="3" name="Content Placeholder 2"/>
          <p:cNvSpPr txBox="1">
            <a:spLocks/>
          </p:cNvSpPr>
          <p:nvPr/>
        </p:nvSpPr>
        <p:spPr bwMode="auto">
          <a:xfrm>
            <a:off x="251520" y="1556792"/>
            <a:ext cx="8640960" cy="352839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p>
            <a:pPr marL="363538" marR="0" lvl="0" indent="-363538"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GB"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A history of conflict over ‘what is health care?’ and ‘what is social care?’</a:t>
            </a:r>
          </a:p>
          <a:p>
            <a:pPr marL="363538" marR="0" lvl="0" indent="-363538"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GB"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As early as 1953, the then Minister of Health (Iain Macleod) described this whole area ‘as perhaps the most baffling problem in the whole of the National Health Service’</a:t>
            </a:r>
          </a:p>
          <a:p>
            <a:pPr marL="363538" marR="0" lvl="0" indent="-363538"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GB"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Endless cost shunting by health and social care</a:t>
            </a:r>
          </a:p>
          <a:p>
            <a:pPr marL="363538" marR="0" lvl="0" indent="-363538"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GB"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Endless policy initiatives to promote joint working, joint commissioning, integrated budgets etc to crack the problem</a:t>
            </a:r>
          </a:p>
          <a:p>
            <a:pPr marL="363538" marR="0" lvl="0" indent="-363538"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GB"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Will the move of public health from the PCT back into local authorities help or hinder?</a:t>
            </a:r>
          </a:p>
          <a:p>
            <a:pPr marL="363538" marR="0" lvl="0" indent="-363538"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GB"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Will a relatively protected NHS help cash strapped local authorities deliver social care? (what will be the incentives?)</a:t>
            </a:r>
          </a:p>
        </p:txBody>
      </p:sp>
    </p:spTree>
  </p:cSld>
  <p:clrMapOvr>
    <a:masterClrMapping/>
  </p:clrMapOvr>
  <p:transition spd="med">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251520" y="274638"/>
            <a:ext cx="8435280" cy="92211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3200" b="1" i="0" u="none" strike="noStrike" kern="0" cap="none" spc="0" normalizeH="0" baseline="0" noProof="0" dirty="0">
                <a:ln>
                  <a:noFill/>
                </a:ln>
                <a:solidFill>
                  <a:srgbClr val="FF0000"/>
                </a:solidFill>
                <a:effectLst/>
                <a:uLnTx/>
                <a:uFillTx/>
                <a:latin typeface="Segoe UI" pitchFamily="34" charset="0"/>
                <a:ea typeface="+mj-ea"/>
                <a:cs typeface="Segoe UI" pitchFamily="34" charset="0"/>
              </a:rPr>
              <a:t>David Cameron: Our Big Society Agenda</a:t>
            </a:r>
          </a:p>
        </p:txBody>
      </p:sp>
      <p:sp>
        <p:nvSpPr>
          <p:cNvPr id="3" name="Content Placeholder 2"/>
          <p:cNvSpPr txBox="1">
            <a:spLocks/>
          </p:cNvSpPr>
          <p:nvPr/>
        </p:nvSpPr>
        <p:spPr bwMode="auto">
          <a:xfrm>
            <a:off x="251520" y="1556792"/>
            <a:ext cx="8640960" cy="3629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“You can call it liberalism.  You can call it empowerment.  You can call it freedom.  You can call it responsibility.  I call it the Big Society.  The Big Society is about a huge culture change where people, in their everyday lives, in their homes, in their neighbourhoods, in their workplace, don’t always turn to officials, local authorities or central government for answers to the problems they face, but instead feel both free and powerful enough to help themselves and their own communities.”  (Press Release from the Conservative Party, 20th July 2010)</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What is the relevance of this to older people/the baby boom generation?</a:t>
            </a:r>
          </a:p>
        </p:txBody>
      </p:sp>
    </p:spTree>
  </p:cSld>
  <p:clrMapOvr>
    <a:masterClrMapping/>
  </p:clrMapOvr>
  <p:transition spd="med">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251520" y="260648"/>
            <a:ext cx="8435280" cy="136815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3200" b="1" i="0" u="none" strike="noStrike" kern="0" cap="none" spc="0" normalizeH="0" baseline="0" noProof="0" dirty="0">
                <a:ln>
                  <a:noFill/>
                </a:ln>
                <a:solidFill>
                  <a:srgbClr val="FF0000"/>
                </a:solidFill>
                <a:effectLst/>
                <a:uLnTx/>
                <a:uFillTx/>
                <a:latin typeface="Segoe UI" pitchFamily="34" charset="0"/>
                <a:ea typeface="+mj-ea"/>
                <a:cs typeface="Segoe UI" pitchFamily="34" charset="0"/>
              </a:rPr>
              <a:t>From Individual Consumption to Civic Engagement?  The Emergent Critique of Older People</a:t>
            </a:r>
          </a:p>
        </p:txBody>
      </p:sp>
      <p:sp>
        <p:nvSpPr>
          <p:cNvPr id="3" name="Content Placeholder 2"/>
          <p:cNvSpPr txBox="1">
            <a:spLocks/>
          </p:cNvSpPr>
          <p:nvPr/>
        </p:nvSpPr>
        <p:spPr bwMode="auto">
          <a:xfrm>
            <a:off x="251520" y="1844824"/>
            <a:ext cx="8640960" cy="34563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Older people have time and resources which leads too many of them to indulge themselves with selfish lifestyles based around individual consumption</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There is massive evidence that active ageing and social participation improves physical and mental health in later life</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If more of this was directed to civic engagement in their communities, then a great deal of volunteer based care could be generated for those with high social care needs</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Pressure will be taken off the public purse through (</a:t>
            </a:r>
            <a:r>
              <a:rPr kumimoji="0" lang="en-GB" b="0" i="0" u="none" strike="noStrike" kern="0" cap="none" spc="0" normalizeH="0" baseline="0" noProof="0" dirty="0" err="1">
                <a:ln>
                  <a:noFill/>
                </a:ln>
                <a:solidFill>
                  <a:schemeClr val="tx1"/>
                </a:solidFill>
                <a:effectLst/>
                <a:uLnTx/>
                <a:uFillTx/>
                <a:latin typeface="Segoe UI" pitchFamily="34" charset="0"/>
                <a:ea typeface="+mn-ea"/>
                <a:cs typeface="Segoe UI" pitchFamily="34" charset="0"/>
              </a:rPr>
              <a:t>i</a:t>
            </a:r>
            <a:r>
              <a:rPr kumimoji="0" lang="en-GB"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 the older volunteers maximising their health, and (ii) meeting the needs of those in receipt of such volunteer care</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What could go wrong?  Why is this problematic?</a:t>
            </a:r>
          </a:p>
        </p:txBody>
      </p:sp>
    </p:spTree>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descr="scan0001.JPG"/>
          <p:cNvPicPr>
            <a:picLocks noChangeAspect="1"/>
          </p:cNvPicPr>
          <p:nvPr/>
        </p:nvPicPr>
        <p:blipFill>
          <a:blip r:embed="rId2" cstate="print"/>
          <a:stretch>
            <a:fillRect/>
          </a:stretch>
        </p:blipFill>
        <p:spPr>
          <a:xfrm>
            <a:off x="2283596" y="291424"/>
            <a:ext cx="4448644" cy="6161911"/>
          </a:xfrm>
          <a:prstGeom prst="rect">
            <a:avLst/>
          </a:prstGeom>
        </p:spPr>
      </p:pic>
    </p:spTree>
  </p:cSld>
  <p:clrMapOvr>
    <a:masterClrMapping/>
  </p:clrMapOvr>
  <p:transition spd="med">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bwMode="auto">
          <a:xfrm>
            <a:off x="251520" y="764704"/>
            <a:ext cx="8640960" cy="42484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lnSpcReduction="10000"/>
          </a:bodyPr>
          <a:lstStyle/>
          <a:p>
            <a:pPr marL="457200" marR="0" lvl="0" indent="-457200"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1" i="0" u="none" strike="noStrike" kern="0" cap="none" spc="0" normalizeH="0" baseline="0" noProof="0" dirty="0">
                <a:ln>
                  <a:noFill/>
                </a:ln>
                <a:solidFill>
                  <a:schemeClr val="tx1"/>
                </a:solidFill>
                <a:effectLst/>
                <a:uLnTx/>
                <a:uFillTx/>
                <a:latin typeface="Segoe UI" pitchFamily="34" charset="0"/>
                <a:cs typeface="Segoe UI" pitchFamily="34" charset="0"/>
              </a:rPr>
              <a:t>Reliance on volunteers has failed before</a:t>
            </a:r>
            <a:r>
              <a:rPr kumimoji="0" lang="en-GB" sz="2000" b="0" i="0" u="none" strike="noStrike" kern="0" cap="none" spc="0" normalizeH="0" baseline="0" noProof="0" dirty="0">
                <a:ln>
                  <a:noFill/>
                </a:ln>
                <a:solidFill>
                  <a:schemeClr val="tx1"/>
                </a:solidFill>
                <a:effectLst/>
                <a:uLnTx/>
                <a:uFillTx/>
                <a:latin typeface="Segoe UI" pitchFamily="34" charset="0"/>
                <a:cs typeface="Segoe UI" pitchFamily="34" charset="0"/>
              </a:rPr>
              <a:t>:</a:t>
            </a:r>
          </a:p>
          <a:p>
            <a:pPr marL="1074738" marR="0" lvl="2" indent="-261938" defTabSz="914400" rtl="0" eaLnBrk="0" fontAlgn="base" latinLnBrk="0" hangingPunct="0">
              <a:lnSpc>
                <a:spcPct val="100000"/>
              </a:lnSpc>
              <a:spcBef>
                <a:spcPts val="0"/>
              </a:spcBef>
              <a:spcAft>
                <a:spcPts val="600"/>
              </a:spcAft>
              <a:buClrTx/>
              <a:buSzTx/>
              <a:buFont typeface="Segoe UI"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cs typeface="Segoe UI" pitchFamily="34" charset="0"/>
              </a:rPr>
              <a:t>Meals on wheels, day care and visiting services in the 1950s and 1960s depended on volunteers/the voluntary sector but variations in services, poor co-ordination, and shortage of volunteers led to a move to local authority provision.</a:t>
            </a:r>
          </a:p>
          <a:p>
            <a:pPr marL="1074738" marR="0" lvl="2" indent="-261938" defTabSz="914400" rtl="0" eaLnBrk="0" fontAlgn="base" latinLnBrk="0" hangingPunct="0">
              <a:lnSpc>
                <a:spcPct val="100000"/>
              </a:lnSpc>
              <a:spcBef>
                <a:spcPts val="0"/>
              </a:spcBef>
              <a:spcAft>
                <a:spcPts val="600"/>
              </a:spcAft>
              <a:buClrTx/>
              <a:buSzTx/>
              <a:buFont typeface="Segoe UI"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cs typeface="Segoe UI" pitchFamily="34" charset="0"/>
              </a:rPr>
              <a:t>‘Better off’ communities often had the most volunteers and the best services</a:t>
            </a:r>
          </a:p>
          <a:p>
            <a:pPr marL="457200" marR="0" lvl="0" indent="-457200"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1" i="0" u="none" strike="noStrike" kern="0" cap="none" spc="0" normalizeH="0" baseline="0" noProof="0" dirty="0">
                <a:ln>
                  <a:noFill/>
                </a:ln>
                <a:solidFill>
                  <a:schemeClr val="tx1"/>
                </a:solidFill>
                <a:effectLst/>
                <a:uLnTx/>
                <a:uFillTx/>
                <a:latin typeface="Segoe UI" pitchFamily="34" charset="0"/>
                <a:cs typeface="Segoe UI" pitchFamily="34" charset="0"/>
              </a:rPr>
              <a:t>Many older people may continue to place consumption before civic engagement</a:t>
            </a:r>
            <a:r>
              <a:rPr kumimoji="0" lang="en-GB" sz="2000" b="0" i="0" u="none" strike="noStrike" kern="0" cap="none" spc="0" normalizeH="0" baseline="0" noProof="0" dirty="0">
                <a:ln>
                  <a:noFill/>
                </a:ln>
                <a:solidFill>
                  <a:schemeClr val="tx1"/>
                </a:solidFill>
                <a:effectLst/>
                <a:uLnTx/>
                <a:uFillTx/>
                <a:latin typeface="Segoe UI" pitchFamily="34" charset="0"/>
                <a:cs typeface="Segoe UI" pitchFamily="34" charset="0"/>
              </a:rPr>
              <a:t>:</a:t>
            </a:r>
          </a:p>
          <a:p>
            <a:pPr marL="800100" marR="0" lvl="2" indent="0" defTabSz="914400" rtl="0" eaLnBrk="0" fontAlgn="base" latinLnBrk="0" hangingPunct="0">
              <a:lnSpc>
                <a:spcPct val="100000"/>
              </a:lnSpc>
              <a:spcBef>
                <a:spcPts val="0"/>
              </a:spcBef>
              <a:spcAft>
                <a:spcPts val="600"/>
              </a:spcAft>
              <a:buClrTx/>
              <a:buSzTx/>
              <a:buFontTx/>
              <a:buNone/>
              <a:tabLst/>
              <a:defRPr/>
            </a:pPr>
            <a:r>
              <a:rPr kumimoji="0" lang="en-GB" sz="2000" b="0" i="0" u="none" strike="noStrike" kern="0" cap="none" spc="0" normalizeH="0" baseline="0" noProof="0" dirty="0">
                <a:ln>
                  <a:noFill/>
                </a:ln>
                <a:solidFill>
                  <a:schemeClr val="tx1"/>
                </a:solidFill>
                <a:effectLst/>
                <a:uLnTx/>
                <a:uFillTx/>
                <a:latin typeface="Segoe UI" pitchFamily="34" charset="0"/>
                <a:cs typeface="Segoe UI" pitchFamily="34" charset="0"/>
              </a:rPr>
              <a:t>“dementia is not made more comfortable, nor emphysema more admirable by the retired foregoing the gym, kicking off the trainers, deserting the cruise ships, or abstaining from playing the ‘slots’ in Las Vegas (</a:t>
            </a:r>
            <a:r>
              <a:rPr kumimoji="0" lang="en-GB" sz="2000" b="0" i="0" u="none" strike="noStrike" kern="0" cap="none" spc="0" normalizeH="0" baseline="0" noProof="0" dirty="0" err="1">
                <a:ln>
                  <a:noFill/>
                </a:ln>
                <a:solidFill>
                  <a:schemeClr val="tx1"/>
                </a:solidFill>
                <a:effectLst/>
                <a:uLnTx/>
                <a:uFillTx/>
                <a:latin typeface="Segoe UI" pitchFamily="34" charset="0"/>
                <a:cs typeface="Segoe UI" pitchFamily="34" charset="0"/>
              </a:rPr>
              <a:t>Gilliard</a:t>
            </a:r>
            <a:r>
              <a:rPr kumimoji="0" lang="en-GB" sz="2000" b="0" i="0" u="none" strike="noStrike" kern="0" cap="none" spc="0" normalizeH="0" baseline="0" noProof="0" dirty="0">
                <a:ln>
                  <a:noFill/>
                </a:ln>
                <a:solidFill>
                  <a:schemeClr val="tx1"/>
                </a:solidFill>
                <a:effectLst/>
                <a:uLnTx/>
                <a:uFillTx/>
                <a:latin typeface="Segoe UI" pitchFamily="34" charset="0"/>
                <a:cs typeface="Segoe UI" pitchFamily="34" charset="0"/>
              </a:rPr>
              <a:t> and Higgs, 2005, p. 162)</a:t>
            </a:r>
          </a:p>
        </p:txBody>
      </p:sp>
    </p:spTree>
  </p:cSld>
  <p:clrMapOvr>
    <a:masterClrMapping/>
  </p:clrMapOvr>
  <p:transition spd="med">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251520" y="274638"/>
            <a:ext cx="8435280" cy="85010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3600" b="1" i="0" u="none" strike="noStrike" kern="0" cap="none" spc="0" normalizeH="0" baseline="0" noProof="0" dirty="0">
                <a:ln>
                  <a:noFill/>
                </a:ln>
                <a:solidFill>
                  <a:srgbClr val="FF0000"/>
                </a:solidFill>
                <a:effectLst/>
                <a:uLnTx/>
                <a:uFillTx/>
                <a:latin typeface="Segoe UI" pitchFamily="34" charset="0"/>
                <a:ea typeface="+mj-ea"/>
                <a:cs typeface="Segoe UI" pitchFamily="34" charset="0"/>
              </a:rPr>
              <a:t>So where do I stand?</a:t>
            </a:r>
          </a:p>
        </p:txBody>
      </p:sp>
      <p:sp>
        <p:nvSpPr>
          <p:cNvPr id="3" name="Content Placeholder 2"/>
          <p:cNvSpPr txBox="1">
            <a:spLocks/>
          </p:cNvSpPr>
          <p:nvPr/>
        </p:nvSpPr>
        <p:spPr bwMode="auto">
          <a:xfrm>
            <a:off x="251520" y="1412776"/>
            <a:ext cx="8640960" cy="355699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lang="en-GB" sz="2000" kern="0" dirty="0">
                <a:latin typeface="Segoe UI" pitchFamily="34" charset="0"/>
                <a:cs typeface="Segoe UI" pitchFamily="34" charset="0"/>
              </a:rPr>
              <a:t>The October Spending review is against the interests of older people since:</a:t>
            </a:r>
          </a:p>
          <a:p>
            <a:pPr marL="987425" marR="0" lvl="0" indent="-276225" defTabSz="914400" rtl="0" eaLnBrk="0" fontAlgn="base" latinLnBrk="0" hangingPunct="0">
              <a:lnSpc>
                <a:spcPct val="100000"/>
              </a:lnSpc>
              <a:spcBef>
                <a:spcPts val="0"/>
              </a:spcBef>
              <a:spcAft>
                <a:spcPts val="600"/>
              </a:spcAft>
              <a:buClrTx/>
              <a:buSzTx/>
              <a:buFont typeface="Segoe UI"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Less</a:t>
            </a:r>
            <a:r>
              <a:rPr kumimoji="0" lang="en-GB" sz="2000" b="0" i="0" u="none" strike="noStrike" kern="0" cap="none" spc="0" normalizeH="0" noProof="0" dirty="0">
                <a:ln>
                  <a:noFill/>
                </a:ln>
                <a:solidFill>
                  <a:schemeClr val="tx1"/>
                </a:solidFill>
                <a:effectLst/>
                <a:uLnTx/>
                <a:uFillTx/>
                <a:latin typeface="Segoe UI" pitchFamily="34" charset="0"/>
                <a:ea typeface="+mn-ea"/>
                <a:cs typeface="Segoe UI" pitchFamily="34" charset="0"/>
              </a:rPr>
              <a:t> older people will receive help with their health and social care needs</a:t>
            </a:r>
          </a:p>
          <a:p>
            <a:pPr marL="987425" marR="0" lvl="0" indent="-276225" defTabSz="914400" rtl="0" eaLnBrk="0" fontAlgn="base" latinLnBrk="0" hangingPunct="0">
              <a:lnSpc>
                <a:spcPct val="100000"/>
              </a:lnSpc>
              <a:spcBef>
                <a:spcPts val="0"/>
              </a:spcBef>
              <a:spcAft>
                <a:spcPts val="600"/>
              </a:spcAft>
              <a:buClrTx/>
              <a:buSzTx/>
              <a:buFont typeface="Segoe UI" pitchFamily="34" charset="0"/>
              <a:buChar char="–"/>
              <a:tabLst/>
              <a:defRPr/>
            </a:pPr>
            <a:r>
              <a:rPr lang="en-GB" sz="2000" kern="0" baseline="0" dirty="0">
                <a:latin typeface="Segoe UI" pitchFamily="34" charset="0"/>
                <a:cs typeface="Segoe UI" pitchFamily="34" charset="0"/>
              </a:rPr>
              <a:t>Speed risks</a:t>
            </a:r>
            <a:r>
              <a:rPr lang="en-GB" sz="2000" kern="0" dirty="0">
                <a:latin typeface="Segoe UI" pitchFamily="34" charset="0"/>
                <a:cs typeface="Segoe UI" pitchFamily="34" charset="0"/>
              </a:rPr>
              <a:t> double dip recession</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Some</a:t>
            </a:r>
            <a:r>
              <a:rPr kumimoji="0" lang="en-GB" sz="2000" b="0" i="0" u="none" strike="noStrike" kern="0" cap="none" spc="0" normalizeH="0" noProof="0" dirty="0">
                <a:ln>
                  <a:noFill/>
                </a:ln>
                <a:solidFill>
                  <a:schemeClr val="tx1"/>
                </a:solidFill>
                <a:effectLst/>
                <a:uLnTx/>
                <a:uFillTx/>
                <a:latin typeface="Segoe UI" pitchFamily="34" charset="0"/>
                <a:ea typeface="+mn-ea"/>
                <a:cs typeface="Segoe UI" pitchFamily="34" charset="0"/>
              </a:rPr>
              <a:t> kind of partnership funding model for social care is required</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lang="en-GB" sz="2000" kern="0" baseline="0" dirty="0">
                <a:latin typeface="Segoe UI" pitchFamily="34" charset="0"/>
                <a:cs typeface="Segoe UI" pitchFamily="34" charset="0"/>
              </a:rPr>
              <a:t>We should focus on policies and practices which maximise the quality of</a:t>
            </a:r>
            <a:r>
              <a:rPr lang="en-GB" sz="2000" kern="0" dirty="0">
                <a:latin typeface="Segoe UI" pitchFamily="34" charset="0"/>
                <a:cs typeface="Segoe UI" pitchFamily="34" charset="0"/>
              </a:rPr>
              <a:t> life for all older people including those with multiple health problems</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The</a:t>
            </a:r>
            <a:r>
              <a:rPr kumimoji="0" lang="en-GB" sz="2000" b="0" i="0" u="none" strike="noStrike" kern="0" cap="none" spc="0" normalizeH="0" noProof="0" dirty="0">
                <a:ln>
                  <a:noFill/>
                </a:ln>
                <a:solidFill>
                  <a:schemeClr val="tx1"/>
                </a:solidFill>
                <a:effectLst/>
                <a:uLnTx/>
                <a:uFillTx/>
                <a:latin typeface="Segoe UI" pitchFamily="34" charset="0"/>
                <a:ea typeface="+mn-ea"/>
                <a:cs typeface="Segoe UI" pitchFamily="34" charset="0"/>
              </a:rPr>
              <a:t> health and social care boundary is artificial and needs to be abolished at the level of commissioning services</a:t>
            </a:r>
            <a:endPar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endParaRPr>
          </a:p>
        </p:txBody>
      </p:sp>
    </p:spTree>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descr="scan0003.JPG"/>
          <p:cNvPicPr>
            <a:picLocks noChangeAspect="1"/>
          </p:cNvPicPr>
          <p:nvPr/>
        </p:nvPicPr>
        <p:blipFill>
          <a:blip r:embed="rId2" cstate="print"/>
          <a:stretch>
            <a:fillRect/>
          </a:stretch>
        </p:blipFill>
        <p:spPr>
          <a:xfrm>
            <a:off x="2411760" y="291422"/>
            <a:ext cx="4248472" cy="6166963"/>
          </a:xfrm>
          <a:prstGeom prst="rect">
            <a:avLst/>
          </a:prstGeom>
        </p:spPr>
      </p:pic>
    </p:spTree>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251520" y="274638"/>
            <a:ext cx="8435280" cy="92211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3200" b="1" i="0" u="none" strike="noStrike" kern="0" cap="none" spc="0" normalizeH="0" baseline="0" noProof="0" dirty="0">
                <a:ln>
                  <a:noFill/>
                </a:ln>
                <a:solidFill>
                  <a:srgbClr val="FF0000"/>
                </a:solidFill>
                <a:effectLst/>
                <a:uLnTx/>
                <a:uFillTx/>
                <a:latin typeface="Segoe UI" pitchFamily="34" charset="0"/>
                <a:ea typeface="+mj-ea"/>
                <a:cs typeface="Segoe UI" pitchFamily="34" charset="0"/>
              </a:rPr>
              <a:t>What do we understand by old age?</a:t>
            </a:r>
          </a:p>
        </p:txBody>
      </p:sp>
      <p:sp>
        <p:nvSpPr>
          <p:cNvPr id="3" name="Content Placeholder 2"/>
          <p:cNvSpPr txBox="1">
            <a:spLocks/>
          </p:cNvSpPr>
          <p:nvPr/>
        </p:nvSpPr>
        <p:spPr bwMode="auto">
          <a:xfrm>
            <a:off x="251520" y="1744217"/>
            <a:ext cx="8435280" cy="175679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When does old age begin?  (85 yrs; 65 yrs; 55 yrs?)</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What do you understand by being old?</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What are your expectations/experiences of being old?</a:t>
            </a:r>
          </a:p>
        </p:txBody>
      </p:sp>
    </p:spTree>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bwMode="auto">
          <a:xfrm>
            <a:off x="251520" y="1052737"/>
            <a:ext cx="8640960" cy="3960439"/>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0" marR="0" lvl="0" indent="0" defTabSz="914400" rtl="0" eaLnBrk="0" fontAlgn="base" latinLnBrk="0" hangingPunct="0">
              <a:lnSpc>
                <a:spcPct val="100000"/>
              </a:lnSpc>
              <a:spcBef>
                <a:spcPts val="0"/>
              </a:spcBef>
              <a:spcAft>
                <a:spcPts val="600"/>
              </a:spcAft>
              <a:buClrTx/>
              <a:buSzTx/>
              <a:buFontTx/>
              <a:buNone/>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C. </a:t>
            </a:r>
            <a:r>
              <a:rPr kumimoji="0" lang="en-GB" sz="2000" b="0" i="0" u="none" strike="noStrike" kern="0" cap="none" spc="0" normalizeH="0" baseline="0" noProof="0" dirty="0" err="1">
                <a:ln>
                  <a:noFill/>
                </a:ln>
                <a:solidFill>
                  <a:schemeClr val="tx1"/>
                </a:solidFill>
                <a:effectLst/>
                <a:uLnTx/>
                <a:uFillTx/>
                <a:latin typeface="Segoe UI" pitchFamily="34" charset="0"/>
                <a:ea typeface="+mn-ea"/>
                <a:cs typeface="Segoe UI" pitchFamily="34" charset="0"/>
              </a:rPr>
              <a:t>Phillipson</a:t>
            </a: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 (1982) </a:t>
            </a:r>
            <a:r>
              <a:rPr kumimoji="0" lang="en-GB" sz="2000" b="0" i="1" u="none" strike="noStrike" kern="0" cap="none" spc="0" normalizeH="0" baseline="0" noProof="0" dirty="0">
                <a:ln>
                  <a:noFill/>
                </a:ln>
                <a:solidFill>
                  <a:schemeClr val="tx1"/>
                </a:solidFill>
                <a:effectLst/>
                <a:uLnTx/>
                <a:uFillTx/>
                <a:latin typeface="Segoe UI" pitchFamily="34" charset="0"/>
                <a:ea typeface="+mn-ea"/>
                <a:cs typeface="Segoe UI" pitchFamily="34" charset="0"/>
              </a:rPr>
              <a:t>Capitalism and the Construction of Old Age</a:t>
            </a: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 (Macmillan) underlined that old age</a:t>
            </a:r>
            <a:r>
              <a:rPr kumimoji="0" lang="en-GB" sz="2000" b="0" i="0" u="none" strike="noStrike" kern="0" cap="none" spc="0" normalizeH="0" noProof="0" dirty="0">
                <a:ln>
                  <a:noFill/>
                </a:ln>
                <a:solidFill>
                  <a:schemeClr val="tx1"/>
                </a:solidFill>
                <a:effectLst/>
                <a:uLnTx/>
                <a:uFillTx/>
                <a:latin typeface="Segoe UI" pitchFamily="34" charset="0"/>
                <a:ea typeface="+mn-ea"/>
                <a:cs typeface="Segoe UI" pitchFamily="34" charset="0"/>
              </a:rPr>
              <a:t> is more about social construction than biological age</a:t>
            </a:r>
            <a:endPar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endParaRPr>
          </a:p>
          <a:p>
            <a:pPr marL="0" marR="0" lvl="0" indent="0" defTabSz="914400" rtl="0" eaLnBrk="0" fontAlgn="base" latinLnBrk="0" hangingPunct="0">
              <a:lnSpc>
                <a:spcPct val="100000"/>
              </a:lnSpc>
              <a:spcBef>
                <a:spcPts val="0"/>
              </a:spcBef>
              <a:spcAft>
                <a:spcPts val="600"/>
              </a:spcAft>
              <a:buClrTx/>
              <a:buSzTx/>
              <a:buFontTx/>
              <a:buNone/>
              <a:tabLst/>
              <a:defRPr/>
            </a:pPr>
            <a:endPar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endParaRP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Late 1920s (pensions start to remove older people from the labour market)</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1950s (keep at work if you want to enjoy later life)</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Late 1970s (free up the labour market by retiring and enjoying active pastimes)</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Late 1990s (rediscovery of the virtues of the older worker)</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2010 (civic engagement and the Big Society)</a:t>
            </a:r>
          </a:p>
        </p:txBody>
      </p:sp>
    </p:spTree>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251520" y="260648"/>
            <a:ext cx="8445624" cy="7920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3200" b="1" i="0" u="none" strike="noStrike" kern="0" cap="none" spc="0" normalizeH="0" baseline="0" noProof="0" dirty="0">
                <a:ln>
                  <a:noFill/>
                </a:ln>
                <a:solidFill>
                  <a:srgbClr val="FF0000"/>
                </a:solidFill>
                <a:effectLst/>
                <a:uLnTx/>
                <a:uFillTx/>
                <a:latin typeface="Segoe UI" pitchFamily="34" charset="0"/>
                <a:ea typeface="+mj-ea"/>
                <a:cs typeface="Segoe UI" pitchFamily="34" charset="0"/>
              </a:rPr>
              <a:t>What is social care?</a:t>
            </a:r>
          </a:p>
        </p:txBody>
      </p:sp>
      <p:sp>
        <p:nvSpPr>
          <p:cNvPr id="3" name="Content Placeholder 2"/>
          <p:cNvSpPr txBox="1">
            <a:spLocks/>
          </p:cNvSpPr>
          <p:nvPr/>
        </p:nvSpPr>
        <p:spPr bwMode="auto">
          <a:xfrm>
            <a:off x="251520" y="1600201"/>
            <a:ext cx="8640960" cy="312494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Section 21 of the 1948 National Assistance Act stated that ‘it should be the duty of every local authority … to provide accommodation for persons who are by reasons of age, infirmity or any other circumstances in need of care and attention which is not otherwise available to them’.</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But what is ‘in need of care and attention?’ and how does it differ from health care</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Social care can be charged for and over the years it has come to embrace more and more older people who were once seen as having health needs</a:t>
            </a:r>
          </a:p>
        </p:txBody>
      </p:sp>
    </p:spTree>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251520" y="274638"/>
            <a:ext cx="8435280" cy="92211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3200" b="1" i="0" u="none" strike="noStrike" kern="0" cap="none" spc="0" normalizeH="0" baseline="0" noProof="0" dirty="0">
                <a:ln>
                  <a:noFill/>
                </a:ln>
                <a:solidFill>
                  <a:srgbClr val="FF0000"/>
                </a:solidFill>
                <a:effectLst/>
                <a:uLnTx/>
                <a:uFillTx/>
                <a:latin typeface="Segoe UI" pitchFamily="34" charset="0"/>
                <a:ea typeface="+mj-ea"/>
                <a:cs typeface="Segoe UI" pitchFamily="34" charset="0"/>
              </a:rPr>
              <a:t>Three reasons for concern</a:t>
            </a:r>
          </a:p>
        </p:txBody>
      </p:sp>
      <p:sp>
        <p:nvSpPr>
          <p:cNvPr id="3" name="Content Placeholder 2"/>
          <p:cNvSpPr txBox="1">
            <a:spLocks/>
          </p:cNvSpPr>
          <p:nvPr/>
        </p:nvSpPr>
        <p:spPr bwMode="auto">
          <a:xfrm>
            <a:off x="251520" y="1744217"/>
            <a:ext cx="8435280" cy="175679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October Spending Review</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An Ageing Population</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Growing Hostility to the New Cohort of Older People</a:t>
            </a:r>
          </a:p>
        </p:txBody>
      </p:sp>
    </p:spTree>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251520" y="274638"/>
            <a:ext cx="8435280" cy="92211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3200" b="1" i="0" u="none" strike="noStrike" kern="0" cap="none" spc="0" normalizeH="0" baseline="0" noProof="0" dirty="0">
                <a:ln>
                  <a:noFill/>
                </a:ln>
                <a:solidFill>
                  <a:srgbClr val="FF0000"/>
                </a:solidFill>
                <a:effectLst/>
                <a:uLnTx/>
                <a:uFillTx/>
                <a:latin typeface="Segoe UI" pitchFamily="34" charset="0"/>
                <a:ea typeface="+mj-ea"/>
                <a:cs typeface="Segoe UI" pitchFamily="34" charset="0"/>
              </a:rPr>
              <a:t>The October Spending Review</a:t>
            </a:r>
          </a:p>
        </p:txBody>
      </p:sp>
      <p:sp>
        <p:nvSpPr>
          <p:cNvPr id="3" name="Content Placeholder 2"/>
          <p:cNvSpPr txBox="1">
            <a:spLocks/>
          </p:cNvSpPr>
          <p:nvPr/>
        </p:nvSpPr>
        <p:spPr bwMode="auto">
          <a:xfrm>
            <a:off x="251520" y="1484784"/>
            <a:ext cx="8640960" cy="36724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lnSpcReduction="10000"/>
          </a:bodyPr>
          <a:lstStyle/>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In his article </a:t>
            </a:r>
            <a:r>
              <a:rPr kumimoji="0" lang="en-GB" sz="2000" b="1" i="1" u="none" strike="noStrike" kern="0" cap="none" spc="0" normalizeH="0" baseline="0" noProof="0" dirty="0">
                <a:ln>
                  <a:noFill/>
                </a:ln>
                <a:solidFill>
                  <a:schemeClr val="tx1"/>
                </a:solidFill>
                <a:effectLst/>
                <a:uLnTx/>
                <a:uFillTx/>
                <a:latin typeface="Segoe UI" pitchFamily="34" charset="0"/>
                <a:ea typeface="+mn-ea"/>
                <a:cs typeface="Segoe UI" pitchFamily="34" charset="0"/>
              </a:rPr>
              <a:t>Preparation for the Worst</a:t>
            </a: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 David Rogers (Chair of the Local Government Association Community Wellbeing Board) has spoken of how “we all know the context for public sector spending is stark” and that “councils are bracing themselves for a significant reduction in spending”</a:t>
            </a:r>
          </a:p>
          <a:p>
            <a:pPr marL="363538" marR="0" lvl="0" indent="-363538" algn="r" defTabSz="914400" rtl="0" eaLnBrk="0" fontAlgn="base" latinLnBrk="0" hangingPunct="0">
              <a:lnSpc>
                <a:spcPct val="100000"/>
              </a:lnSpc>
              <a:spcBef>
                <a:spcPts val="0"/>
              </a:spcBef>
              <a:spcAft>
                <a:spcPts val="600"/>
              </a:spcAft>
              <a:buClrTx/>
              <a:buSzTx/>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a:t>
            </a:r>
            <a:r>
              <a:rPr kumimoji="0" lang="en-GB" sz="2000" b="0" i="1" u="none" strike="noStrike" kern="0" cap="none" spc="0" normalizeH="0" baseline="0" noProof="0" dirty="0">
                <a:ln>
                  <a:noFill/>
                </a:ln>
                <a:solidFill>
                  <a:schemeClr val="tx1"/>
                </a:solidFill>
                <a:effectLst/>
                <a:uLnTx/>
                <a:uFillTx/>
                <a:latin typeface="Segoe UI" pitchFamily="34" charset="0"/>
                <a:ea typeface="+mn-ea"/>
                <a:cs typeface="Segoe UI" pitchFamily="34" charset="0"/>
              </a:rPr>
              <a:t>Community Care</a:t>
            </a: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 30th September 2010, p. 6)</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How large will the cuts be?</a:t>
            </a:r>
          </a:p>
          <a:p>
            <a:pPr marL="1277938" lvl="4" indent="-363538" eaLnBrk="0" hangingPunct="0">
              <a:spcBef>
                <a:spcPts val="0"/>
              </a:spcBef>
              <a:spcAft>
                <a:spcPts val="600"/>
              </a:spcAft>
            </a:pPr>
            <a:r>
              <a:rPr kumimoji="0" lang="en-GB" sz="2000" b="0" i="0" u="none" strike="noStrike" kern="0" cap="none" spc="0" normalizeH="0" baseline="0" noProof="0" dirty="0">
                <a:ln>
                  <a:noFill/>
                </a:ln>
                <a:solidFill>
                  <a:schemeClr val="tx1"/>
                </a:solidFill>
                <a:effectLst/>
                <a:uLnTx/>
                <a:uFillTx/>
                <a:latin typeface="Segoe UI" pitchFamily="34" charset="0"/>
                <a:cs typeface="Segoe UI" pitchFamily="34" charset="0"/>
              </a:rPr>
              <a:t>10 per cent?</a:t>
            </a:r>
          </a:p>
          <a:p>
            <a:pPr marL="1277938" lvl="4" indent="-363538" eaLnBrk="0" hangingPunct="0">
              <a:spcBef>
                <a:spcPts val="0"/>
              </a:spcBef>
              <a:spcAft>
                <a:spcPts val="600"/>
              </a:spcAft>
            </a:pPr>
            <a:r>
              <a:rPr kumimoji="0" lang="en-GB" sz="2000" b="0" i="0" u="none" strike="noStrike" kern="0" cap="none" spc="0" normalizeH="0" baseline="0" noProof="0" dirty="0">
                <a:ln>
                  <a:noFill/>
                </a:ln>
                <a:solidFill>
                  <a:schemeClr val="tx1"/>
                </a:solidFill>
                <a:effectLst/>
                <a:uLnTx/>
                <a:uFillTx/>
                <a:latin typeface="Segoe UI" pitchFamily="34" charset="0"/>
                <a:cs typeface="Segoe UI" pitchFamily="34" charset="0"/>
              </a:rPr>
              <a:t>20 per cent?</a:t>
            </a:r>
          </a:p>
          <a:p>
            <a:pPr marL="1277938" lvl="4" indent="-363538" eaLnBrk="0" hangingPunct="0">
              <a:spcBef>
                <a:spcPts val="0"/>
              </a:spcBef>
              <a:spcAft>
                <a:spcPts val="600"/>
              </a:spcAft>
            </a:pPr>
            <a:r>
              <a:rPr kumimoji="0" lang="en-GB" sz="2000" b="0" i="0" u="none" strike="noStrike" kern="0" cap="none" spc="0" normalizeH="0" baseline="0" noProof="0" dirty="0">
                <a:ln>
                  <a:noFill/>
                </a:ln>
                <a:solidFill>
                  <a:schemeClr val="tx1"/>
                </a:solidFill>
                <a:effectLst/>
                <a:uLnTx/>
                <a:uFillTx/>
                <a:latin typeface="Segoe UI" pitchFamily="34" charset="0"/>
                <a:cs typeface="Segoe UI" pitchFamily="34" charset="0"/>
              </a:rPr>
              <a:t>30 per cent?</a:t>
            </a:r>
          </a:p>
          <a:p>
            <a:pPr marL="363538" marR="0" lvl="0" indent="-363538" defTabSz="914400" rtl="0" eaLnBrk="0" fontAlgn="base" latinLnBrk="0" hangingPunct="0">
              <a:lnSpc>
                <a:spcPct val="100000"/>
              </a:lnSpc>
              <a:spcBef>
                <a:spcPts val="0"/>
              </a:spcBef>
              <a:spcAft>
                <a:spcPts val="600"/>
              </a:spcAft>
              <a:buClrTx/>
              <a:buSzTx/>
              <a:buFont typeface="Arial" pitchFamily="34" charset="0"/>
              <a:buChar char="•"/>
              <a:tabLst/>
              <a:defRPr/>
            </a:pPr>
            <a:r>
              <a:rPr kumimoji="0" lang="en-GB" sz="2000" b="0" i="0" u="none" strike="noStrike" kern="0" cap="none" spc="0" normalizeH="0" baseline="0" noProof="0" dirty="0">
                <a:ln>
                  <a:noFill/>
                </a:ln>
                <a:solidFill>
                  <a:schemeClr val="tx1"/>
                </a:solidFill>
                <a:effectLst/>
                <a:uLnTx/>
                <a:uFillTx/>
                <a:latin typeface="Segoe UI" pitchFamily="34" charset="0"/>
                <a:ea typeface="+mn-ea"/>
                <a:cs typeface="Segoe UI" pitchFamily="34" charset="0"/>
              </a:rPr>
              <a:t>Massive move to privatisation/outsourcing (e.g. Suffolk)</a:t>
            </a:r>
          </a:p>
        </p:txBody>
      </p:sp>
    </p:spTree>
  </p:cSld>
  <p:clrMapOvr>
    <a:masterClrMapping/>
  </p:clrMapOvr>
  <p:transition spd="med">
    <p:wipe dir="r"/>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lide Option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lide Option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E6D4CCBEA15444DA8D2EEC975615D5D" ma:contentTypeVersion="12" ma:contentTypeDescription="Create a new document." ma:contentTypeScope="" ma:versionID="c0fda65fa732fe0524ed047c9c3309c6">
  <xsd:schema xmlns:xsd="http://www.w3.org/2001/XMLSchema" xmlns:xs="http://www.w3.org/2001/XMLSchema" xmlns:p="http://schemas.microsoft.com/office/2006/metadata/properties" xmlns:ns3="d3736444-8fca-4c11-8dc8-8865c49873b8" xmlns:ns4="ca7f06e8-4059-4c8a-b971-bd0f6d05e0de" targetNamespace="http://schemas.microsoft.com/office/2006/metadata/properties" ma:root="true" ma:fieldsID="6e487ba4dfdda248f02c469938358cb6" ns3:_="" ns4:_="">
    <xsd:import namespace="d3736444-8fca-4c11-8dc8-8865c49873b8"/>
    <xsd:import namespace="ca7f06e8-4059-4c8a-b971-bd0f6d05e0d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736444-8fca-4c11-8dc8-8865c49873b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a7f06e8-4059-4c8a-b971-bd0f6d05e0d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C18CAF7-2B44-4A08-B9D3-BC1C6C7149AB}">
  <ds:schemaRefs>
    <ds:schemaRef ds:uri="d3736444-8fca-4c11-8dc8-8865c49873b8"/>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a7f06e8-4059-4c8a-b971-bd0f6d05e0de"/>
    <ds:schemaRef ds:uri="http://www.w3.org/XML/1998/namespace"/>
    <ds:schemaRef ds:uri="http://purl.org/dc/dcmitype/"/>
  </ds:schemaRefs>
</ds:datastoreItem>
</file>

<file path=customXml/itemProps2.xml><?xml version="1.0" encoding="utf-8"?>
<ds:datastoreItem xmlns:ds="http://schemas.openxmlformats.org/officeDocument/2006/customXml" ds:itemID="{E390F668-F814-4ABB-8D1B-4BB04988B6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736444-8fca-4c11-8dc8-8865c49873b8"/>
    <ds:schemaRef ds:uri="ca7f06e8-4059-4c8a-b971-bd0f6d05e0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633C14E-8214-4447-A8D3-7CE985E9F0F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288</TotalTime>
  <Words>2637</Words>
  <Application>Microsoft Office PowerPoint</Application>
  <PresentationFormat>On-screen Show (4:3)</PresentationFormat>
  <Paragraphs>147</Paragraphs>
  <Slides>31</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31</vt:i4>
      </vt:variant>
    </vt:vector>
  </HeadingPairs>
  <TitlesOfParts>
    <vt:vector size="37" baseType="lpstr">
      <vt:lpstr>Arial</vt:lpstr>
      <vt:lpstr>Segoe UI</vt:lpstr>
      <vt:lpstr>Symbol</vt:lpstr>
      <vt:lpstr>Default Design</vt:lpstr>
      <vt:lpstr>Slide Option 1</vt:lpstr>
      <vt:lpstr>Slide Option 2</vt:lpstr>
      <vt:lpstr>Brave New World? How will the Government respond to the care challenges of an ageing population?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the West of England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kkkkkkk</dc:title>
  <dc:creator>at-admin</dc:creator>
  <cp:lastModifiedBy>Key Blazier</cp:lastModifiedBy>
  <cp:revision>42</cp:revision>
  <cp:lastPrinted>2008-04-02T09:54:12Z</cp:lastPrinted>
  <dcterms:created xsi:type="dcterms:W3CDTF">2008-03-28T15:44:30Z</dcterms:created>
  <dcterms:modified xsi:type="dcterms:W3CDTF">2020-11-05T16:33:25Z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0x0101009E6D4CCBEA15444DA8D2EEC975615D5D</vt:lpwstr>
  </property>
</Properties>
</file>