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4"/>
  </p:sldMasterIdLst>
  <p:sldIdLst>
    <p:sldId id="256" r:id="rId5"/>
    <p:sldId id="274" r:id="rId6"/>
    <p:sldId id="285" r:id="rId7"/>
    <p:sldId id="257" r:id="rId8"/>
    <p:sldId id="259" r:id="rId9"/>
    <p:sldId id="284" r:id="rId10"/>
    <p:sldId id="276" r:id="rId11"/>
    <p:sldId id="260" r:id="rId12"/>
    <p:sldId id="278" r:id="rId13"/>
    <p:sldId id="279" r:id="rId14"/>
    <p:sldId id="261" r:id="rId15"/>
    <p:sldId id="262" r:id="rId16"/>
    <p:sldId id="272" r:id="rId17"/>
    <p:sldId id="280" r:id="rId18"/>
    <p:sldId id="263" r:id="rId19"/>
    <p:sldId id="264" r:id="rId20"/>
    <p:sldId id="265" r:id="rId21"/>
    <p:sldId id="266" r:id="rId22"/>
    <p:sldId id="267" r:id="rId23"/>
    <p:sldId id="281" r:id="rId24"/>
    <p:sldId id="268" r:id="rId25"/>
    <p:sldId id="282" r:id="rId26"/>
    <p:sldId id="283" r:id="rId27"/>
    <p:sldId id="271" r:id="rId28"/>
    <p:sldId id="269" r:id="rId29"/>
    <p:sldId id="273" r:id="rId30"/>
    <p:sldId id="286"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14" autoAdjust="0"/>
  </p:normalViewPr>
  <p:slideViewPr>
    <p:cSldViewPr>
      <p:cViewPr varScale="1">
        <p:scale>
          <a:sx n="108" d="100"/>
          <a:sy n="108" d="100"/>
        </p:scale>
        <p:origin x="170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E8DDFD99-4D64-4C29-9B9D-BE3E10FE617C}" type="datetimeFigureOut">
              <a:rPr lang="en-US" smtClean="0"/>
              <a:pPr/>
              <a:t>11/5/2020</a:t>
            </a:fld>
            <a:endParaRPr lang="en-GB" dirty="0"/>
          </a:p>
        </p:txBody>
      </p:sp>
      <p:sp>
        <p:nvSpPr>
          <p:cNvPr id="17" name="Footer Placeholder 16"/>
          <p:cNvSpPr>
            <a:spLocks noGrp="1"/>
          </p:cNvSpPr>
          <p:nvPr>
            <p:ph type="ftr" sz="quarter" idx="11"/>
          </p:nvPr>
        </p:nvSpPr>
        <p:spPr>
          <a:xfrm>
            <a:off x="2898648" y="6355080"/>
            <a:ext cx="3474720" cy="365760"/>
          </a:xfrm>
        </p:spPr>
        <p:txBody>
          <a:bodyPr/>
          <a:lstStyle/>
          <a:p>
            <a:endParaRPr lang="en-GB" dirty="0"/>
          </a:p>
        </p:txBody>
      </p:sp>
      <p:sp>
        <p:nvSpPr>
          <p:cNvPr id="29" name="Slide Number Placeholder 28"/>
          <p:cNvSpPr>
            <a:spLocks noGrp="1"/>
          </p:cNvSpPr>
          <p:nvPr>
            <p:ph type="sldNum" sz="quarter" idx="12"/>
          </p:nvPr>
        </p:nvSpPr>
        <p:spPr>
          <a:xfrm>
            <a:off x="1216152" y="6355080"/>
            <a:ext cx="1219200" cy="365760"/>
          </a:xfrm>
        </p:spPr>
        <p:txBody>
          <a:bodyPr/>
          <a:lstStyle/>
          <a:p>
            <a:fld id="{25D48CF4-F0EA-451D-A384-489156960653}" type="slidenum">
              <a:rPr lang="en-GB" smtClean="0"/>
              <a:pPr/>
              <a:t>‹#›</a:t>
            </a:fld>
            <a:endParaRPr lang="en-GB"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8DDFD99-4D64-4C29-9B9D-BE3E10FE617C}" type="datetimeFigureOut">
              <a:rPr lang="en-US" smtClean="0"/>
              <a:pPr/>
              <a:t>11/5/2020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5D48CF4-F0EA-451D-A384-489156960653}"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8DDFD99-4D64-4C29-9B9D-BE3E10FE617C}" type="datetimeFigureOut">
              <a:rPr lang="en-US" smtClean="0"/>
              <a:pPr/>
              <a:t>11/5/2020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5D48CF4-F0EA-451D-A384-489156960653}" type="slidenum">
              <a:rPr lang="en-GB" smtClean="0"/>
              <a:pPr/>
              <a:t>‹#›</a:t>
            </a:fld>
            <a:endParaRPr lang="en-GB" dirty="0"/>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E8DDFD99-4D64-4C29-9B9D-BE3E10FE617C}" type="datetimeFigureOut">
              <a:rPr lang="en-US" smtClean="0"/>
              <a:pPr/>
              <a:t>11/5/2020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5D48CF4-F0EA-451D-A384-489156960653}" type="slidenum">
              <a:rPr lang="en-GB" smtClean="0"/>
              <a:pPr/>
              <a:t>‹#›</a:t>
            </a:fld>
            <a:endParaRPr lang="en-GB" dirty="0"/>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a:t>Click to edit Master title style</a:t>
            </a:r>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E8DDFD99-4D64-4C29-9B9D-BE3E10FE617C}" type="datetimeFigureOut">
              <a:rPr lang="en-US" smtClean="0"/>
              <a:pPr/>
              <a:t>11/5/2020</a:t>
            </a:fld>
            <a:endParaRPr lang="en-GB" dirty="0"/>
          </a:p>
        </p:txBody>
      </p:sp>
      <p:sp>
        <p:nvSpPr>
          <p:cNvPr id="5" name="Footer Placeholder 4"/>
          <p:cNvSpPr>
            <a:spLocks noGrp="1"/>
          </p:cNvSpPr>
          <p:nvPr>
            <p:ph type="ftr" sz="quarter" idx="11"/>
          </p:nvPr>
        </p:nvSpPr>
        <p:spPr>
          <a:xfrm>
            <a:off x="2898648" y="6355080"/>
            <a:ext cx="3474720" cy="365760"/>
          </a:xfrm>
        </p:spPr>
        <p:txBody>
          <a:bodyPr/>
          <a:lstStyle/>
          <a:p>
            <a:endParaRPr lang="en-GB" dirty="0"/>
          </a:p>
        </p:txBody>
      </p:sp>
      <p:sp>
        <p:nvSpPr>
          <p:cNvPr id="6" name="Slide Number Placeholder 5"/>
          <p:cNvSpPr>
            <a:spLocks noGrp="1"/>
          </p:cNvSpPr>
          <p:nvPr>
            <p:ph type="sldNum" sz="quarter" idx="12"/>
          </p:nvPr>
        </p:nvSpPr>
        <p:spPr>
          <a:xfrm>
            <a:off x="1069848" y="6355080"/>
            <a:ext cx="1520952" cy="365760"/>
          </a:xfrm>
        </p:spPr>
        <p:txBody>
          <a:bodyPr/>
          <a:lstStyle/>
          <a:p>
            <a:fld id="{25D48CF4-F0EA-451D-A384-489156960653}" type="slidenum">
              <a:rPr lang="en-GB" smtClean="0"/>
              <a:pPr/>
              <a:t>‹#›</a:t>
            </a:fld>
            <a:endParaRPr lang="en-GB"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E8DDFD99-4D64-4C29-9B9D-BE3E10FE617C}" type="datetimeFigureOut">
              <a:rPr lang="en-US" smtClean="0"/>
              <a:pPr/>
              <a:t>11/5/2020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5D48CF4-F0EA-451D-A384-489156960653}" type="slidenum">
              <a:rPr lang="en-GB" smtClean="0"/>
              <a:pPr/>
              <a:t>‹#›</a:t>
            </a:fld>
            <a:endParaRPr lang="en-GB" dirty="0"/>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E8DDFD99-4D64-4C29-9B9D-BE3E10FE617C}" type="datetimeFigureOut">
              <a:rPr lang="en-US" smtClean="0"/>
              <a:pPr/>
              <a:t>11/5/2020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25D48CF4-F0EA-451D-A384-489156960653}" type="slidenum">
              <a:rPr lang="en-GB" smtClean="0"/>
              <a:pPr/>
              <a:t>‹#›</a:t>
            </a:fld>
            <a:endParaRPr lang="en-GB" dirty="0"/>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E8DDFD99-4D64-4C29-9B9D-BE3E10FE617C}" type="datetimeFigureOut">
              <a:rPr lang="en-US" smtClean="0"/>
              <a:pPr/>
              <a:t>11/5/2020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25D48CF4-F0EA-451D-A384-489156960653}" type="slidenum">
              <a:rPr lang="en-GB" smtClean="0"/>
              <a:pPr/>
              <a:t>‹#›</a:t>
            </a:fld>
            <a:endParaRPr lang="en-GB"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DDFD99-4D64-4C29-9B9D-BE3E10FE617C}" type="datetimeFigureOut">
              <a:rPr lang="en-US" smtClean="0"/>
              <a:pPr/>
              <a:t>11/5/2020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25D48CF4-F0EA-451D-A384-489156960653}" type="slidenum">
              <a:rPr lang="en-GB" smtClean="0"/>
              <a:pPr/>
              <a:t>‹#›</a:t>
            </a:fld>
            <a:endParaRPr lang="en-GB" dirty="0"/>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8DDFD99-4D64-4C29-9B9D-BE3E10FE617C}" type="datetimeFigureOut">
              <a:rPr lang="en-US" smtClean="0"/>
              <a:pPr/>
              <a:t>11/5/2020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5D48CF4-F0EA-451D-A384-489156960653}" type="slidenum">
              <a:rPr lang="en-GB" smtClean="0"/>
              <a:pPr/>
              <a:t>‹#›</a:t>
            </a:fld>
            <a:endParaRPr lang="en-GB"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dirty="0"/>
              <a:t>Click icon to add picture</a:t>
            </a:r>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8DDFD99-4D64-4C29-9B9D-BE3E10FE617C}" type="datetimeFigureOut">
              <a:rPr lang="en-US" smtClean="0"/>
              <a:pPr/>
              <a:t>11/5/2020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5D48CF4-F0EA-451D-A384-489156960653}" type="slidenum">
              <a:rPr lang="en-GB" smtClean="0"/>
              <a:pPr/>
              <a:t>‹#›</a:t>
            </a:fld>
            <a:endParaRPr lang="en-GB"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a:t>Click to edit Master title style</a:t>
            </a:r>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E8DDFD99-4D64-4C29-9B9D-BE3E10FE617C}" type="datetimeFigureOut">
              <a:rPr lang="en-US" smtClean="0"/>
              <a:pPr/>
              <a:t>11/5/2020</a:t>
            </a:fld>
            <a:endParaRPr lang="en-GB" dirty="0"/>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GB" dirty="0"/>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25D48CF4-F0EA-451D-A384-489156960653}" type="slidenum">
              <a:rPr lang="en-GB" smtClean="0"/>
              <a:pPr/>
              <a:t>‹#›</a:t>
            </a:fld>
            <a:endParaRPr lang="en-GB" dirty="0"/>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3886200"/>
            <a:ext cx="6858000" cy="990600"/>
          </a:xfrm>
        </p:spPr>
        <p:txBody>
          <a:bodyPr>
            <a:noAutofit/>
          </a:bodyPr>
          <a:lstStyle/>
          <a:p>
            <a:pPr algn="ctr"/>
            <a:r>
              <a:rPr lang="en-GB" sz="2000" i="1" dirty="0"/>
              <a:t> “</a:t>
            </a:r>
            <a:r>
              <a:rPr lang="en-GB" sz="2000" dirty="0"/>
              <a:t>All they lack is a chain”.</a:t>
            </a:r>
            <a:br>
              <a:rPr lang="en-GB" sz="2000" dirty="0"/>
            </a:br>
            <a:r>
              <a:rPr lang="en-GB" sz="2000" dirty="0"/>
              <a:t>The reorganisation of work in the public sector and its impact on employee well-being</a:t>
            </a:r>
          </a:p>
        </p:txBody>
      </p:sp>
      <p:sp>
        <p:nvSpPr>
          <p:cNvPr id="3" name="Subtitle 2"/>
          <p:cNvSpPr>
            <a:spLocks noGrp="1"/>
          </p:cNvSpPr>
          <p:nvPr>
            <p:ph type="subTitle" idx="1"/>
          </p:nvPr>
        </p:nvSpPr>
        <p:spPr/>
        <p:txBody>
          <a:bodyPr>
            <a:normAutofit fontScale="77500" lnSpcReduction="20000"/>
          </a:bodyPr>
          <a:lstStyle/>
          <a:p>
            <a:pPr algn="ctr"/>
            <a:r>
              <a:rPr lang="en-GB" dirty="0"/>
              <a:t>Andy </a:t>
            </a:r>
            <a:r>
              <a:rPr lang="en-GB" dirty="0" err="1"/>
              <a:t>Danford</a:t>
            </a:r>
            <a:r>
              <a:rPr lang="en-GB" dirty="0"/>
              <a:t> (Centre for Employment Studies Research, UWE)</a:t>
            </a:r>
            <a:br>
              <a:rPr lang="en-GB" dirty="0"/>
            </a:br>
            <a:endParaRPr lang="en-GB" dirty="0"/>
          </a:p>
          <a:p>
            <a:pPr algn="ct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Change at the top</a:t>
            </a:r>
          </a:p>
        </p:txBody>
      </p:sp>
      <p:sp>
        <p:nvSpPr>
          <p:cNvPr id="4" name="Content Placeholder 3"/>
          <p:cNvSpPr>
            <a:spLocks noGrp="1"/>
          </p:cNvSpPr>
          <p:nvPr>
            <p:ph sz="quarter" idx="1"/>
          </p:nvPr>
        </p:nvSpPr>
        <p:spPr/>
        <p:txBody>
          <a:bodyPr/>
          <a:lstStyle/>
          <a:p>
            <a:r>
              <a:rPr lang="en-GB" dirty="0"/>
              <a:t>Sir David Varney appointed CE in 2004/05.</a:t>
            </a:r>
          </a:p>
          <a:p>
            <a:r>
              <a:rPr lang="en-GB" dirty="0"/>
              <a:t>“</a:t>
            </a:r>
            <a:r>
              <a:rPr lang="en-GB" i="1" dirty="0"/>
              <a:t>One of the things I discovered is that you need three ingredients to be really unsuccessful.  You need to be blind; you need to be blind to the fact that you’re blind; and then you need to make it </a:t>
            </a:r>
            <a:r>
              <a:rPr lang="en-GB" i="1" dirty="0" err="1"/>
              <a:t>undiscussable</a:t>
            </a:r>
            <a:r>
              <a:rPr lang="en-GB" dirty="0"/>
              <a:t>.”</a:t>
            </a:r>
            <a:br>
              <a:rPr lang="en-GB" dirty="0"/>
            </a:br>
            <a:r>
              <a:rPr lang="en-GB" dirty="0"/>
              <a:t>(Guardian, July 2010)</a:t>
            </a:r>
          </a:p>
          <a:p>
            <a:r>
              <a:rPr lang="en-GB" dirty="0"/>
              <a:t>Macho management using consultants and private sector managers to drive through change.</a:t>
            </a:r>
          </a:p>
          <a:p>
            <a:r>
              <a:rPr lang="en-GB" dirty="0"/>
              <a:t>National PCS dispute.</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Lean: the imposition process</a:t>
            </a:r>
          </a:p>
        </p:txBody>
      </p:sp>
      <p:sp>
        <p:nvSpPr>
          <p:cNvPr id="3" name="Content Placeholder 2"/>
          <p:cNvSpPr>
            <a:spLocks noGrp="1"/>
          </p:cNvSpPr>
          <p:nvPr>
            <p:ph sz="quarter" idx="1"/>
          </p:nvPr>
        </p:nvSpPr>
        <p:spPr/>
        <p:txBody>
          <a:bodyPr>
            <a:normAutofit fontScale="92500" lnSpcReduction="20000"/>
          </a:bodyPr>
          <a:lstStyle/>
          <a:p>
            <a:r>
              <a:rPr lang="en-GB" dirty="0" err="1"/>
              <a:t>Lothians</a:t>
            </a:r>
            <a:r>
              <a:rPr lang="en-GB" dirty="0"/>
              <a:t> offices used as pilot site: </a:t>
            </a:r>
            <a:br>
              <a:rPr lang="en-GB" dirty="0"/>
            </a:br>
            <a:r>
              <a:rPr lang="en-GB" dirty="0"/>
              <a:t>-</a:t>
            </a:r>
            <a:r>
              <a:rPr lang="en-GB" i="1" dirty="0"/>
              <a:t>McKinsey’s</a:t>
            </a:r>
            <a:r>
              <a:rPr lang="en-GB" dirty="0"/>
              <a:t> carry out initial workplace assessments, work study exercises and attempt to engage with the hearts and minds of HMRC workers.</a:t>
            </a:r>
            <a:br>
              <a:rPr lang="en-GB" dirty="0"/>
            </a:br>
            <a:r>
              <a:rPr lang="en-GB" dirty="0"/>
              <a:t>- </a:t>
            </a:r>
            <a:r>
              <a:rPr lang="en-GB" i="1" dirty="0"/>
              <a:t>Unipart</a:t>
            </a:r>
            <a:r>
              <a:rPr lang="en-GB" dirty="0"/>
              <a:t> ‘Lean advisors’ implement so-called ‘ Value Stream Maps’ for each work process and to design team configurations, performance targets and management control architecture.</a:t>
            </a:r>
          </a:p>
          <a:p>
            <a:r>
              <a:rPr lang="en-GB" dirty="0"/>
              <a:t>Top down consultation; patronising training sessions; use of time and motion studies associated with untrammelled Taylorism:</a:t>
            </a:r>
            <a:br>
              <a:rPr lang="en-GB" dirty="0"/>
            </a:br>
            <a:r>
              <a:rPr lang="en-GB" dirty="0"/>
              <a:t>-appropriating workers’ tacit knowledge </a:t>
            </a:r>
            <a:r>
              <a:rPr lang="en-US" dirty="0"/>
              <a:t>and codifying this into tightly supervised standard operating procedures.</a:t>
            </a:r>
            <a:br>
              <a:rPr lang="en-US" dirty="0"/>
            </a:br>
            <a:r>
              <a:rPr lang="en-US" dirty="0"/>
              <a:t>-generating sets of optimum work cycle times for the creation of individual and team performance targets. </a:t>
            </a:r>
            <a:endParaRPr lang="en-GB" dirty="0"/>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Workers’ Comments</a:t>
            </a:r>
          </a:p>
        </p:txBody>
      </p:sp>
      <p:sp>
        <p:nvSpPr>
          <p:cNvPr id="3" name="Content Placeholder 2"/>
          <p:cNvSpPr>
            <a:spLocks noGrp="1"/>
          </p:cNvSpPr>
          <p:nvPr>
            <p:ph sz="quarter" idx="1"/>
          </p:nvPr>
        </p:nvSpPr>
        <p:spPr/>
        <p:txBody>
          <a:bodyPr>
            <a:normAutofit lnSpcReduction="10000"/>
          </a:bodyPr>
          <a:lstStyle/>
          <a:p>
            <a:r>
              <a:rPr lang="en-US" sz="2400" dirty="0"/>
              <a:t>‘</a:t>
            </a:r>
            <a:r>
              <a:rPr lang="en-US" sz="2400" i="1" dirty="0"/>
              <a:t>It wasn’t measured fairly…even though people were told to act normally, people weren’t getting up and going to the toilet in the middle of being timed, people weren’t talking to their colleagues when they were being timed, because they were worried because the guy watching them is going to give them a bollocking. This guy just sat there with a stopwatch. It’s quite intimidating.  So you are going to stay there for the full hour and do all the more</a:t>
            </a:r>
            <a:r>
              <a:rPr lang="en-US" sz="2400" dirty="0"/>
              <a:t>.’ (PCS Rep, Cardiff)</a:t>
            </a:r>
          </a:p>
          <a:p>
            <a:r>
              <a:rPr lang="en-US" sz="2400" i="1" dirty="0"/>
              <a:t>Any criticism no matter how constructive is always met with a shout of  “negative!” and staff are encouraged not to pass comment. It is as if everything is set in stone and there is no longer any flexibility. (</a:t>
            </a:r>
            <a:r>
              <a:rPr lang="en-US" sz="2400" dirty="0"/>
              <a:t>Team supervisor, </a:t>
            </a:r>
            <a:r>
              <a:rPr lang="en-US" sz="2400" dirty="0" err="1"/>
              <a:t>Salford</a:t>
            </a:r>
            <a:r>
              <a:rPr lang="en-US" sz="2400" i="1" dirty="0"/>
              <a:t>)</a:t>
            </a:r>
          </a:p>
          <a:p>
            <a:r>
              <a:rPr lang="en-US" sz="2400" dirty="0"/>
              <a:t>Survey patterns….</a:t>
            </a:r>
          </a:p>
          <a:p>
            <a:endParaRPr lang="en-GB" dirty="0"/>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Staff Consultation</a:t>
            </a:r>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395536" y="1340768"/>
            <a:ext cx="8136904" cy="4392487"/>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3488432"/>
          </a:xfrm>
        </p:spPr>
        <p:txBody>
          <a:bodyPr/>
          <a:lstStyle/>
          <a:p>
            <a:r>
              <a:rPr lang="en-GB" dirty="0"/>
              <a:t>The Lean Labour Process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Lean: the labour process and management control</a:t>
            </a:r>
          </a:p>
        </p:txBody>
      </p:sp>
      <p:sp>
        <p:nvSpPr>
          <p:cNvPr id="3" name="Content Placeholder 2"/>
          <p:cNvSpPr>
            <a:spLocks noGrp="1"/>
          </p:cNvSpPr>
          <p:nvPr>
            <p:ph sz="quarter" idx="1"/>
          </p:nvPr>
        </p:nvSpPr>
        <p:spPr/>
        <p:txBody>
          <a:bodyPr>
            <a:normAutofit fontScale="85000" lnSpcReduction="10000"/>
          </a:bodyPr>
          <a:lstStyle/>
          <a:p>
            <a:r>
              <a:rPr lang="en-GB" dirty="0"/>
              <a:t>Traditions of </a:t>
            </a:r>
            <a:r>
              <a:rPr lang="en-GB" b="1" dirty="0"/>
              <a:t>whole case working </a:t>
            </a:r>
            <a:r>
              <a:rPr lang="en-GB" dirty="0"/>
              <a:t>– high trust, high autonomy.</a:t>
            </a:r>
          </a:p>
          <a:p>
            <a:r>
              <a:rPr lang="en-GB" b="1" dirty="0"/>
              <a:t>Functionalisation</a:t>
            </a:r>
            <a:r>
              <a:rPr lang="en-GB" dirty="0"/>
              <a:t>: partial fragmentation through spatial reconfiguration of work into specialist functions (employer tax returns; high earners’ returns; pensions, etc)</a:t>
            </a:r>
          </a:p>
          <a:p>
            <a:r>
              <a:rPr lang="en-GB" dirty="0"/>
              <a:t> </a:t>
            </a:r>
            <a:r>
              <a:rPr lang="en-GB" b="1" dirty="0"/>
              <a:t>Lean labour process</a:t>
            </a:r>
            <a:r>
              <a:rPr lang="en-GB" dirty="0"/>
              <a:t>: profound fragmentation of work through ‘value streaming’:   each team worker takes on the responsibility of a single fragmented task (strictly defined by Standard Operating Procedures);  single cases expected to flow efficiently from worker to worker in Taylorised/Toyotaised,  assembly line fashion.</a:t>
            </a:r>
          </a:p>
          <a:p>
            <a:r>
              <a:rPr lang="en-GB" b="1" dirty="0"/>
              <a:t>Lean control</a:t>
            </a:r>
            <a:r>
              <a:rPr lang="en-GB" dirty="0"/>
              <a:t>: i) hourly targets for each worker and team (varied from 6 to 80 per hour); ii) supervisors patrol teams hourly to monitor performance; iii) white boards updated hourly as public symbols of management control; iv) use of ‘early management action’ disciplinary processes; v) ‘in-flight’ quality checks and public reprimands; vi) some patterns of worker/supervisory resistance. </a:t>
            </a:r>
          </a:p>
          <a:p>
            <a:endParaRPr lang="en-GB" dirty="0"/>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Workers’ Comments</a:t>
            </a:r>
          </a:p>
        </p:txBody>
      </p:sp>
      <p:sp>
        <p:nvSpPr>
          <p:cNvPr id="3" name="Content Placeholder 2"/>
          <p:cNvSpPr>
            <a:spLocks noGrp="1"/>
          </p:cNvSpPr>
          <p:nvPr>
            <p:ph sz="quarter" idx="1"/>
          </p:nvPr>
        </p:nvSpPr>
        <p:spPr/>
        <p:txBody>
          <a:bodyPr>
            <a:normAutofit fontScale="92500"/>
          </a:bodyPr>
          <a:lstStyle/>
          <a:p>
            <a:r>
              <a:rPr lang="en-US" sz="2400" i="1" dirty="0"/>
              <a:t>Lean, by its very name, appears to imply the removal of excess staffing and </a:t>
            </a:r>
            <a:r>
              <a:rPr lang="en-US" sz="2400" i="1" dirty="0" err="1"/>
              <a:t>maximising</a:t>
            </a:r>
            <a:r>
              <a:rPr lang="en-US" sz="2400" i="1" dirty="0"/>
              <a:t> productivity.  It is, therefore, very strange that there is a grade of employees who produce absolutely nothing and to all intents and purposes appear to be an overhead, required only to count the work of others. Those others are the workhorses who are driven, albeit subliminally, by the tyranny of the hourly count, to the extent that many of the workhorses almost deny sub-consciously basic needs such as going to the toilet and getting something to drink. </a:t>
            </a:r>
            <a:r>
              <a:rPr lang="en-US" sz="2400" dirty="0"/>
              <a:t>(Administrative Officer,  East </a:t>
            </a:r>
            <a:r>
              <a:rPr lang="en-US" sz="2400" dirty="0" err="1"/>
              <a:t>Kilbride</a:t>
            </a:r>
            <a:r>
              <a:rPr lang="en-US" sz="2400" dirty="0"/>
              <a:t>)</a:t>
            </a:r>
            <a:endParaRPr lang="en-GB" sz="2400" dirty="0"/>
          </a:p>
          <a:p>
            <a:r>
              <a:rPr lang="en-US" sz="2400" i="1" dirty="0"/>
              <a:t>‘The job now is very stressful and I have been near breaking point several times since working under Lean. I never ever felt like this before.  I used to love my job, now I feel at times like an empty shell.  I am constantly sore from the repetitive nature and pressure to reach targets so don’t take enough breaks.’ </a:t>
            </a:r>
            <a:r>
              <a:rPr lang="en-US" sz="2400" dirty="0"/>
              <a:t>(Administrative Officer, </a:t>
            </a:r>
            <a:r>
              <a:rPr lang="en-US" sz="2400" dirty="0" err="1"/>
              <a:t>Salford</a:t>
            </a:r>
            <a:r>
              <a:rPr lang="en-US" sz="2400" dirty="0"/>
              <a:t>)</a:t>
            </a:r>
            <a:endParaRPr lang="en-GB" sz="2400" dirty="0"/>
          </a:p>
          <a:p>
            <a:endParaRPr lang="en-US" sz="1700" dirty="0"/>
          </a:p>
          <a:p>
            <a:endParaRPr lang="en-GB" dirty="0"/>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Some patterns of job discretion, pre and post-Lean</a:t>
            </a:r>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1314450" y="1897062"/>
            <a:ext cx="6515100" cy="35814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Lean and Job Skills</a:t>
            </a:r>
          </a:p>
        </p:txBody>
      </p:sp>
      <p:pic>
        <p:nvPicPr>
          <p:cNvPr id="2050" name="Picture 2"/>
          <p:cNvPicPr>
            <a:picLocks noGrp="1" noChangeAspect="1" noChangeArrowheads="1"/>
          </p:cNvPicPr>
          <p:nvPr>
            <p:ph sz="quarter" idx="1"/>
          </p:nvPr>
        </p:nvPicPr>
        <p:blipFill>
          <a:blip r:embed="rId2" cstate="print"/>
          <a:srcRect/>
          <a:stretch>
            <a:fillRect/>
          </a:stretch>
        </p:blipFill>
        <p:spPr bwMode="auto">
          <a:xfrm>
            <a:off x="928662" y="2285993"/>
            <a:ext cx="7286676" cy="2120908"/>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Lean and work intensity</a:t>
            </a:r>
          </a:p>
        </p:txBody>
      </p:sp>
      <p:pic>
        <p:nvPicPr>
          <p:cNvPr id="3074" name="Picture 2"/>
          <p:cNvPicPr>
            <a:picLocks noGrp="1" noChangeAspect="1" noChangeArrowheads="1"/>
          </p:cNvPicPr>
          <p:nvPr>
            <p:ph sz="quarter" idx="1"/>
          </p:nvPr>
        </p:nvPicPr>
        <p:blipFill>
          <a:blip r:embed="rId2" cstate="print"/>
          <a:srcRect/>
          <a:stretch>
            <a:fillRect/>
          </a:stretch>
        </p:blipFill>
        <p:spPr bwMode="auto">
          <a:xfrm>
            <a:off x="571472" y="1857364"/>
            <a:ext cx="7929618" cy="3143272"/>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t>‘Crisis’ in the Public Sector</a:t>
            </a:r>
          </a:p>
        </p:txBody>
      </p:sp>
      <p:sp>
        <p:nvSpPr>
          <p:cNvPr id="3" name="Content Placeholder 2"/>
          <p:cNvSpPr>
            <a:spLocks noGrp="1"/>
          </p:cNvSpPr>
          <p:nvPr>
            <p:ph sz="quarter" idx="1"/>
          </p:nvPr>
        </p:nvSpPr>
        <p:spPr/>
        <p:txBody>
          <a:bodyPr>
            <a:normAutofit fontScale="85000" lnSpcReduction="20000"/>
          </a:bodyPr>
          <a:lstStyle/>
          <a:p>
            <a:r>
              <a:rPr lang="en-GB" sz="3200" dirty="0"/>
              <a:t>2004: Chancellor Gordon Brown announces 80,000 job cuts in the civil service.</a:t>
            </a:r>
          </a:p>
          <a:p>
            <a:r>
              <a:rPr lang="en-US" sz="3200" dirty="0"/>
              <a:t>2010: George Osborne’s Comprehensive Spending Review estimated that 490,000 public sector jobs would be cut by 2015 including many posts in public administration.</a:t>
            </a:r>
            <a:endParaRPr lang="en-GB" sz="3200" dirty="0"/>
          </a:p>
          <a:p>
            <a:r>
              <a:rPr lang="en-GB" sz="3200" dirty="0"/>
              <a:t>Discourse of ‘fairness’ in the cuts agenda; and concern to protect service users.</a:t>
            </a:r>
          </a:p>
          <a:p>
            <a:r>
              <a:rPr lang="en-GB" sz="3200" dirty="0"/>
              <a:t>Protecting front line workers</a:t>
            </a:r>
          </a:p>
          <a:p>
            <a:r>
              <a:rPr lang="en-GB" sz="3200" dirty="0"/>
              <a:t>But what’s going on in the back office and how does this relate to broader changes in white collar service sector jobs?</a:t>
            </a:r>
          </a:p>
          <a:p>
            <a:r>
              <a:rPr lang="en-GB" sz="3200" dirty="0"/>
              <a:t>The case of HMRC: tax officers and administrators.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8229600" cy="3776464"/>
          </a:xfrm>
        </p:spPr>
        <p:txBody>
          <a:bodyPr/>
          <a:lstStyle/>
          <a:p>
            <a:r>
              <a:rPr lang="en-GB" dirty="0"/>
              <a:t>Lean and employee well-being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Lean and workplace health</a:t>
            </a:r>
          </a:p>
        </p:txBody>
      </p:sp>
      <p:sp>
        <p:nvSpPr>
          <p:cNvPr id="3" name="Content Placeholder 2"/>
          <p:cNvSpPr>
            <a:spLocks noGrp="1"/>
          </p:cNvSpPr>
          <p:nvPr>
            <p:ph sz="quarter" idx="1"/>
          </p:nvPr>
        </p:nvSpPr>
        <p:spPr/>
        <p:txBody>
          <a:bodyPr>
            <a:normAutofit fontScale="92500" lnSpcReduction="20000"/>
          </a:bodyPr>
          <a:lstStyle/>
          <a:p>
            <a:r>
              <a:rPr lang="en-GB" dirty="0"/>
              <a:t>Gershon report called for improvements in sickness management in the public sector – the new ‘employee well-being’ agenda.</a:t>
            </a:r>
          </a:p>
          <a:p>
            <a:r>
              <a:rPr lang="en-GB" dirty="0"/>
              <a:t>Data showed that lean made increasing numbers of people ill whilst new sickness absence procedures were disciplining labour by forcing sick staff into work.</a:t>
            </a:r>
          </a:p>
          <a:p>
            <a:r>
              <a:rPr lang="en-GB" i="1" dirty="0"/>
              <a:t>‘The pressures being applied by managers are now affecting the health and welfare of a great many staff members. Management in HMRC have paid scant regard to H&amp;S laws and have never shown any willingness to listen to concerns. Indeed, senior management have actually told staff they are lucky to have a job or if they don’t go along with lean they will be under threat of closure. The excessive monitoring has caused huge health issues...Experienced staff are leaving in large amounts meaning those left behind are under even more pressure.’ </a:t>
            </a:r>
            <a:r>
              <a:rPr lang="en-GB" dirty="0"/>
              <a:t>(Administrative Officer, </a:t>
            </a:r>
            <a:r>
              <a:rPr lang="en-GB" dirty="0" err="1"/>
              <a:t>Lothians</a:t>
            </a:r>
            <a:r>
              <a:rPr lang="en-GB" dirty="0"/>
              <a:t>)</a:t>
            </a:r>
          </a:p>
          <a:p>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Sickness, Ill-health and Absence</a:t>
            </a:r>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1081087" y="1406525"/>
            <a:ext cx="6981825" cy="4562475"/>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Ill-health and gender</a:t>
            </a:r>
          </a:p>
        </p:txBody>
      </p:sp>
      <p:pic>
        <p:nvPicPr>
          <p:cNvPr id="2050" name="Picture 2"/>
          <p:cNvPicPr>
            <a:picLocks noGrp="1" noChangeAspect="1" noChangeArrowheads="1"/>
          </p:cNvPicPr>
          <p:nvPr>
            <p:ph sz="quarter" idx="1"/>
          </p:nvPr>
        </p:nvPicPr>
        <p:blipFill>
          <a:blip r:embed="rId2" cstate="print"/>
          <a:srcRect/>
          <a:stretch>
            <a:fillRect/>
          </a:stretch>
        </p:blipFill>
        <p:spPr bwMode="auto">
          <a:xfrm>
            <a:off x="1295400" y="1716087"/>
            <a:ext cx="6553200" cy="394335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Sickness Absence Policy</a:t>
            </a:r>
          </a:p>
        </p:txBody>
      </p:sp>
      <p:pic>
        <p:nvPicPr>
          <p:cNvPr id="2050" name="Picture 2"/>
          <p:cNvPicPr>
            <a:picLocks noGrp="1" noChangeAspect="1" noChangeArrowheads="1"/>
          </p:cNvPicPr>
          <p:nvPr>
            <p:ph sz="quarter" idx="1"/>
          </p:nvPr>
        </p:nvPicPr>
        <p:blipFill>
          <a:blip r:embed="rId2" cstate="print"/>
          <a:srcRect/>
          <a:stretch>
            <a:fillRect/>
          </a:stretch>
        </p:blipFill>
        <p:spPr bwMode="auto">
          <a:xfrm>
            <a:off x="457200" y="1724178"/>
            <a:ext cx="8229600" cy="3927169"/>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Conclusion</a:t>
            </a:r>
          </a:p>
        </p:txBody>
      </p:sp>
      <p:sp>
        <p:nvSpPr>
          <p:cNvPr id="3" name="Content Placeholder 2"/>
          <p:cNvSpPr>
            <a:spLocks noGrp="1"/>
          </p:cNvSpPr>
          <p:nvPr>
            <p:ph sz="quarter" idx="1"/>
          </p:nvPr>
        </p:nvSpPr>
        <p:spPr/>
        <p:txBody>
          <a:bodyPr>
            <a:normAutofit lnSpcReduction="10000"/>
          </a:bodyPr>
          <a:lstStyle/>
          <a:p>
            <a:r>
              <a:rPr lang="en-GB" sz="1600" dirty="0"/>
              <a:t>‘Protecting front line services’ whilst cutting labour costs – core concern of New Labour and current Coalition governments.</a:t>
            </a:r>
          </a:p>
          <a:p>
            <a:r>
              <a:rPr lang="en-US" sz="1600" dirty="0"/>
              <a:t>Since its formation in 2005 HMRC has lost 25,000 staff.  A further 12,000 will go by 2015.</a:t>
            </a:r>
            <a:endParaRPr lang="en-GB" sz="1600" dirty="0"/>
          </a:p>
          <a:p>
            <a:r>
              <a:rPr lang="en-GB" sz="1600" dirty="0"/>
              <a:t>The centrality of Lean in the micro-management of these cuts: i) a belief that Lean is more efficient; ii) that Lean ‘survivors’ enjoy more rewarding jobs.</a:t>
            </a:r>
          </a:p>
          <a:p>
            <a:r>
              <a:rPr lang="en-GB" sz="1600" dirty="0"/>
              <a:t>The reality of Lean in the civil service:</a:t>
            </a:r>
            <a:br>
              <a:rPr lang="en-GB" sz="1600" dirty="0"/>
            </a:br>
            <a:br>
              <a:rPr lang="en-GB" sz="1600" dirty="0"/>
            </a:br>
            <a:r>
              <a:rPr lang="en-GB" sz="1600" dirty="0"/>
              <a:t>- negation of humanistic concepts of work enrichment and empowerment.</a:t>
            </a:r>
            <a:br>
              <a:rPr lang="en-GB" sz="1600" dirty="0"/>
            </a:br>
            <a:r>
              <a:rPr lang="en-GB" sz="1600" dirty="0"/>
              <a:t>- close similarities to the scientific management techniques found in early c20th manufacturing plants and now in many call centre operations.</a:t>
            </a:r>
            <a:br>
              <a:rPr lang="en-GB" sz="1600" dirty="0"/>
            </a:br>
            <a:r>
              <a:rPr lang="en-GB" sz="1600" dirty="0"/>
              <a:t>- but an authoritarian system imposed on unionised, brownfield office environments notable for the quality of jobs and employment conditions. </a:t>
            </a:r>
            <a:br>
              <a:rPr lang="en-GB" sz="1600" dirty="0"/>
            </a:br>
            <a:endParaRPr lang="en-GB" sz="1600" dirty="0"/>
          </a:p>
          <a:p>
            <a:r>
              <a:rPr lang="en-GB" sz="1600" dirty="0"/>
              <a:t>Our research shows how the overall impact of lean on the HMRC workforce was one of labour commodification and subordination as the porosity of the working day was closed up and workers became subject to the intense discipline and control of a Taylorised work regime.</a:t>
            </a:r>
          </a:p>
          <a:p>
            <a:r>
              <a:rPr lang="en-GB" sz="1600" dirty="0"/>
              <a:t>A study of how to convert a ‘good job’ into a ‘bad job’ and how to alienate a workforce.</a:t>
            </a:r>
          </a:p>
          <a:p>
            <a:r>
              <a:rPr lang="en-GB" sz="1600" dirty="0"/>
              <a:t>Implications for public sector more broadly and work organisational developments in ‘industrial’ white collar environments.</a:t>
            </a:r>
            <a:endParaRPr lang="en-GB" sz="1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0" y="1219200"/>
            <a:ext cx="8229600" cy="4937125"/>
          </a:xfrm>
        </p:spPr>
        <p:txBody>
          <a:bodyPr/>
          <a:lstStyle/>
          <a:p>
            <a:r>
              <a:rPr lang="en-US" i="1" dirty="0"/>
              <a:t>Since the introduction of lean my feeling for the job has plummeted dramatically.  I am tired of listening to colleagues bickering and getting stressed about quality checks on work, pointless meetings, managers whispering to one another after meetings.  None of us knowing what lies around the corner.  It is a desperate situation that no one knows how to address.  In all my years in the Revenue, I have never worked in such a God forsaken place. </a:t>
            </a:r>
            <a:r>
              <a:rPr lang="en-US" dirty="0"/>
              <a:t>(Administrative Officer, Newcastle)</a:t>
            </a:r>
            <a:endParaRPr lang="en-GB" dirty="0"/>
          </a:p>
          <a:p>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a:t>A return to </a:t>
            </a:r>
            <a:r>
              <a:rPr lang="en-GB" dirty="0" err="1"/>
              <a:t>Braverman</a:t>
            </a:r>
            <a:r>
              <a:rPr lang="en-GB" dirty="0"/>
              <a:t> in the ‘knowledge economy’</a:t>
            </a:r>
          </a:p>
        </p:txBody>
      </p:sp>
      <p:sp>
        <p:nvSpPr>
          <p:cNvPr id="4" name="Content Placeholder 3"/>
          <p:cNvSpPr>
            <a:spLocks noGrp="1"/>
          </p:cNvSpPr>
          <p:nvPr>
            <p:ph sz="quarter" idx="1"/>
          </p:nvPr>
        </p:nvSpPr>
        <p:spPr/>
        <p:txBody>
          <a:bodyPr/>
          <a:lstStyle/>
          <a:p>
            <a:r>
              <a:rPr lang="en-GB" dirty="0" err="1"/>
              <a:t>Braverman</a:t>
            </a:r>
            <a:r>
              <a:rPr lang="en-GB" dirty="0"/>
              <a:t> (1974, p.336):</a:t>
            </a:r>
          </a:p>
          <a:p>
            <a:pPr lvl="2">
              <a:buNone/>
            </a:pPr>
            <a:r>
              <a:rPr lang="en-GB" dirty="0"/>
              <a:t>The vice-president of an insurance company, pointing to a room filled with key punch operators, remarked: “All they lack is a chain”, and explained himself by adding that the machines kept the “girls” at their desks, punching monotonously and without cease.</a:t>
            </a:r>
          </a:p>
          <a:p>
            <a:r>
              <a:rPr lang="en-GB" dirty="0"/>
              <a:t>If government plans to extend lean across UK public service organisations come to fruition then ‘all they lack is a chain’ might seem an apt twenty first century refrain for a ‘modernised’ public sector workforce.  </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a:t>F.W.Taylor</a:t>
            </a:r>
            <a:r>
              <a:rPr lang="en-GB" dirty="0"/>
              <a:t>: an archetypal nineteenth century management consultant</a:t>
            </a:r>
          </a:p>
        </p:txBody>
      </p:sp>
      <p:sp>
        <p:nvSpPr>
          <p:cNvPr id="3" name="Content Placeholder 2"/>
          <p:cNvSpPr>
            <a:spLocks noGrp="1"/>
          </p:cNvSpPr>
          <p:nvPr>
            <p:ph sz="quarter" idx="1"/>
          </p:nvPr>
        </p:nvSpPr>
        <p:spPr/>
        <p:txBody>
          <a:bodyPr>
            <a:normAutofit/>
          </a:bodyPr>
          <a:lstStyle/>
          <a:p>
            <a:r>
              <a:rPr lang="en-GB" sz="2800" dirty="0"/>
              <a:t>A ‘fair day’s work’ = a physiological maximum.</a:t>
            </a:r>
          </a:p>
          <a:p>
            <a:r>
              <a:rPr lang="en-GB" sz="2800" dirty="0"/>
              <a:t>Left to themselves workers will control the speed and conduct of their work to the detriment of organisational efficiency and profit.</a:t>
            </a:r>
          </a:p>
          <a:p>
            <a:r>
              <a:rPr lang="en-GB" sz="2800" dirty="0"/>
              <a:t>Taylor’s solution:  maximising management control by separating the planning of work from its execution (</a:t>
            </a:r>
            <a:r>
              <a:rPr lang="en-GB" sz="2800" dirty="0" err="1"/>
              <a:t>Taylorism</a:t>
            </a:r>
            <a:r>
              <a:rPr lang="en-GB" sz="2800" dirty="0"/>
              <a:t>).</a:t>
            </a:r>
          </a:p>
          <a:p>
            <a:r>
              <a:rPr lang="en-GB" sz="2800" dirty="0"/>
              <a:t>Impact on a typical craft worker: cheapening of labour, deskilling and degradation.</a:t>
            </a:r>
          </a:p>
          <a:p>
            <a:endParaRPr lang="en-GB" sz="2800" dirty="0"/>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a:t>Taylorism</a:t>
            </a:r>
            <a:r>
              <a:rPr lang="en-GB" dirty="0"/>
              <a:t> and the rationalisation of the office-based labour process</a:t>
            </a:r>
          </a:p>
        </p:txBody>
      </p:sp>
      <p:sp>
        <p:nvSpPr>
          <p:cNvPr id="3" name="Content Placeholder 2"/>
          <p:cNvSpPr>
            <a:spLocks noGrp="1"/>
          </p:cNvSpPr>
          <p:nvPr>
            <p:ph sz="quarter" idx="1"/>
          </p:nvPr>
        </p:nvSpPr>
        <p:spPr/>
        <p:txBody>
          <a:bodyPr>
            <a:normAutofit/>
          </a:bodyPr>
          <a:lstStyle/>
          <a:p>
            <a:r>
              <a:rPr lang="en-GB" sz="2000" dirty="0"/>
              <a:t>Harry </a:t>
            </a:r>
            <a:r>
              <a:rPr lang="en-GB" sz="2000" dirty="0" err="1"/>
              <a:t>Braverman</a:t>
            </a:r>
            <a:r>
              <a:rPr lang="en-GB" sz="2000" dirty="0"/>
              <a:t> (1974) </a:t>
            </a:r>
            <a:r>
              <a:rPr lang="en-GB" sz="2000" dirty="0" err="1"/>
              <a:t>Labor</a:t>
            </a:r>
            <a:r>
              <a:rPr lang="en-GB" sz="2000" dirty="0"/>
              <a:t> and Monopoly Capital</a:t>
            </a:r>
          </a:p>
          <a:p>
            <a:r>
              <a:rPr lang="en-GB" sz="2000" dirty="0"/>
              <a:t>Transformation of clerical labour:</a:t>
            </a:r>
            <a:br>
              <a:rPr lang="en-GB" sz="2000" dirty="0"/>
            </a:br>
            <a:r>
              <a:rPr lang="en-GB" sz="2000" dirty="0"/>
              <a:t>-Continuous flow processes and the potential of subdivision of tasks via time and motion study.</a:t>
            </a:r>
            <a:br>
              <a:rPr lang="en-GB" sz="2000" dirty="0"/>
            </a:br>
            <a:r>
              <a:rPr lang="en-GB" sz="2000" dirty="0"/>
              <a:t>-Computerised automation and the possibility of deeper task rationalisation and computerised surveillance.</a:t>
            </a:r>
          </a:p>
          <a:p>
            <a:r>
              <a:rPr lang="en-GB" sz="2000" dirty="0"/>
              <a:t>‘... </a:t>
            </a:r>
            <a:r>
              <a:rPr lang="en-GB" sz="2000" i="1" dirty="0"/>
              <a:t>this conversion of the office flow into a high-speed industrial process requires the conversion of the great mass of office workers into more or less helpless attendants of that process.’ </a:t>
            </a:r>
            <a:r>
              <a:rPr lang="en-GB" sz="2000" dirty="0"/>
              <a:t>(Braverman, 1974)</a:t>
            </a:r>
          </a:p>
          <a:p>
            <a:r>
              <a:rPr lang="en-GB" sz="2000" dirty="0"/>
              <a:t>Do these arguments retain any relevance in a ‘post-</a:t>
            </a:r>
            <a:r>
              <a:rPr lang="en-GB" sz="2000" dirty="0" err="1"/>
              <a:t>Braverman</a:t>
            </a:r>
            <a:r>
              <a:rPr lang="en-GB" sz="2000" dirty="0"/>
              <a:t>’, ‘post-industrial’ ‘knowledge economy’?</a:t>
            </a:r>
          </a:p>
          <a:p>
            <a:r>
              <a:rPr lang="en-GB" sz="2000" dirty="0"/>
              <a:t>Call centre regimes?</a:t>
            </a:r>
          </a:p>
          <a:p>
            <a:r>
              <a:rPr lang="en-GB" sz="2000" dirty="0"/>
              <a:t>But what about the public sector? What is happening to the ‘survivors’ of job cuts?</a:t>
            </a:r>
          </a:p>
          <a:p>
            <a:endParaRPr lang="en-GB" sz="2000" dirty="0"/>
          </a:p>
          <a:p>
            <a:endParaRPr lang="en-GB" dirty="0"/>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New Public Management and the UK Civil Service</a:t>
            </a:r>
          </a:p>
        </p:txBody>
      </p:sp>
      <p:sp>
        <p:nvSpPr>
          <p:cNvPr id="3" name="Content Placeholder 2"/>
          <p:cNvSpPr>
            <a:spLocks noGrp="1"/>
          </p:cNvSpPr>
          <p:nvPr>
            <p:ph sz="quarter" idx="1"/>
          </p:nvPr>
        </p:nvSpPr>
        <p:spPr/>
        <p:txBody>
          <a:bodyPr>
            <a:normAutofit/>
          </a:bodyPr>
          <a:lstStyle/>
          <a:p>
            <a:r>
              <a:rPr lang="en-GB" sz="2000" dirty="0"/>
              <a:t>Since 1979, a long history of NPM reform in the civil service involving the use of private sector performance measurement methods.</a:t>
            </a:r>
          </a:p>
          <a:p>
            <a:r>
              <a:rPr lang="en-GB" sz="2000" dirty="0" err="1"/>
              <a:t>Pollitt</a:t>
            </a:r>
            <a:r>
              <a:rPr lang="en-GB" sz="2000" dirty="0"/>
              <a:t> (1993): period of a ‘time and motion spirit’ of </a:t>
            </a:r>
            <a:r>
              <a:rPr lang="en-GB" sz="2000" dirty="0" err="1"/>
              <a:t>Taylorism</a:t>
            </a:r>
            <a:r>
              <a:rPr lang="en-GB" sz="2000" dirty="0"/>
              <a:t>.</a:t>
            </a:r>
          </a:p>
          <a:p>
            <a:r>
              <a:rPr lang="en-GB" sz="2000" dirty="0"/>
              <a:t>Organisational fragmentation (Next Steps Agencies); diffusion of private sector management methods; increasing use of performance targets.</a:t>
            </a:r>
          </a:p>
          <a:p>
            <a:r>
              <a:rPr lang="en-GB" sz="2000" dirty="0"/>
              <a:t>Was this </a:t>
            </a:r>
            <a:r>
              <a:rPr lang="en-GB" sz="2000" dirty="0" err="1"/>
              <a:t>Taylorism</a:t>
            </a:r>
            <a:r>
              <a:rPr lang="en-GB" sz="2000" dirty="0"/>
              <a:t>?</a:t>
            </a:r>
          </a:p>
          <a:p>
            <a:r>
              <a:rPr lang="en-GB" sz="2000" dirty="0"/>
              <a:t>Michael Fisher’s (2004) study of management attempts to introduce call centre operations into the civil service highlighted </a:t>
            </a:r>
            <a:r>
              <a:rPr lang="en-GB" sz="2000" i="1" dirty="0"/>
              <a:t>the limits of Taylorism </a:t>
            </a:r>
            <a:r>
              <a:rPr lang="en-GB" sz="2000" dirty="0"/>
              <a:t>in these environments - management did not have sufficient knowledge or technological capability to fully appropriate the skill and expertise of case workers into a computerised, tightly controlled system. </a:t>
            </a:r>
          </a:p>
          <a:p>
            <a:r>
              <a:rPr lang="en-GB" sz="2000" dirty="0"/>
              <a:t>What’s changed?</a:t>
            </a:r>
          </a:p>
          <a:p>
            <a:endParaRPr lang="en-GB"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A Step Change in Performance Control:</a:t>
            </a:r>
            <a:br>
              <a:rPr lang="en-GB" dirty="0"/>
            </a:br>
            <a:r>
              <a:rPr lang="en-GB" dirty="0"/>
              <a:t>The case of HMRC</a:t>
            </a:r>
          </a:p>
        </p:txBody>
      </p:sp>
      <p:sp>
        <p:nvSpPr>
          <p:cNvPr id="3" name="Content Placeholder 2"/>
          <p:cNvSpPr>
            <a:spLocks noGrp="1"/>
          </p:cNvSpPr>
          <p:nvPr>
            <p:ph sz="quarter" idx="1"/>
          </p:nvPr>
        </p:nvSpPr>
        <p:spPr/>
        <p:txBody>
          <a:bodyPr>
            <a:normAutofit fontScale="55000" lnSpcReduction="20000"/>
          </a:bodyPr>
          <a:lstStyle/>
          <a:p>
            <a:r>
              <a:rPr lang="en-GB" sz="2800" dirty="0"/>
              <a:t>2004: Gordon Brown announces 80,000 job cuts in the civil service.</a:t>
            </a:r>
          </a:p>
          <a:p>
            <a:r>
              <a:rPr lang="en-GB" sz="2800" dirty="0"/>
              <a:t>The </a:t>
            </a:r>
            <a:r>
              <a:rPr lang="en-GB" sz="2800" dirty="0" err="1"/>
              <a:t>Gershon</a:t>
            </a:r>
            <a:r>
              <a:rPr lang="en-GB" sz="2800" dirty="0"/>
              <a:t> Report: ‘Releasing Resources from the Front Line’:</a:t>
            </a:r>
            <a:br>
              <a:rPr lang="en-GB" sz="2800" dirty="0"/>
            </a:br>
            <a:r>
              <a:rPr lang="en-GB" sz="2800" dirty="0"/>
              <a:t>- how processes could be made more efficient by a ‘combination of simplification, standardisation and sharing to deliver economies of scale’;</a:t>
            </a:r>
            <a:br>
              <a:rPr lang="en-GB" sz="2800" dirty="0"/>
            </a:br>
            <a:r>
              <a:rPr lang="en-GB" sz="2800" dirty="0"/>
              <a:t>- ‘enhancing efficiency, for example, through active sickness absence management; creating ‘back office change agents’ to facilitate reform (management consultants); focus on programme management.</a:t>
            </a:r>
            <a:br>
              <a:rPr lang="en-GB" sz="2800" dirty="0"/>
            </a:br>
            <a:r>
              <a:rPr lang="en-GB" sz="2800" dirty="0"/>
              <a:t>- essentially providing a role for management consultants. </a:t>
            </a:r>
          </a:p>
          <a:p>
            <a:r>
              <a:rPr lang="en-GB" sz="2800" dirty="0"/>
              <a:t>2005: HMRC spend £7.22 million on their largest 10 consultancy contracts. The biggest of these was with McKinsey (nearly £2 million). </a:t>
            </a:r>
          </a:p>
          <a:p>
            <a:r>
              <a:rPr lang="en-GB" sz="2800" dirty="0"/>
              <a:t>2007: HMRC Departmental Report ‘Integrating and Growing Stronger’: HMRC was on target for a reduction of 12,000 staff through, inter alia, the adoption of a ‘Lean Pacesetter’ Programme.</a:t>
            </a:r>
          </a:p>
          <a:p>
            <a:r>
              <a:rPr lang="en-GB" sz="2800" dirty="0"/>
              <a:t>Lean aimed at:</a:t>
            </a:r>
            <a:br>
              <a:rPr lang="en-GB" sz="2800" dirty="0"/>
            </a:br>
            <a:r>
              <a:rPr lang="en-GB" sz="2800" i="1" dirty="0"/>
              <a:t>-‘streamlining processes’</a:t>
            </a:r>
            <a:br>
              <a:rPr lang="en-GB" sz="2800" i="1" dirty="0"/>
            </a:br>
            <a:r>
              <a:rPr lang="en-GB" sz="2800" i="1" dirty="0"/>
              <a:t>-‘eliminating waste, inconsistency and duplication of work’</a:t>
            </a:r>
            <a:br>
              <a:rPr lang="en-GB" sz="2800" i="1" dirty="0"/>
            </a:br>
            <a:r>
              <a:rPr lang="en-GB" sz="2800" i="1" dirty="0"/>
              <a:t>-‘encouraging a smooth flow of work, eliminating everything that does not add value, leading to an improved customer service’</a:t>
            </a:r>
            <a:br>
              <a:rPr lang="en-GB" sz="2800" i="1" dirty="0"/>
            </a:br>
            <a:r>
              <a:rPr lang="en-GB" sz="2800" i="1" dirty="0"/>
              <a:t>-‘reducing the number of processing locations’</a:t>
            </a:r>
            <a:br>
              <a:rPr lang="en-GB" sz="2800" i="1" dirty="0"/>
            </a:br>
            <a:r>
              <a:rPr lang="en-GB" sz="2800" i="1" dirty="0"/>
              <a:t>-‘reducing staff numbers’ </a:t>
            </a:r>
          </a:p>
          <a:p>
            <a:r>
              <a:rPr lang="en-GB" sz="2800" dirty="0"/>
              <a:t>2010: Treasury Select Committee report finds that ‘low levels of morale within HMRC are startling’, ‘dire’ and ‘deeply troubling’ and that team spirit is so low that plans to tackle tax avoidance are under threat.</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28600"/>
            <a:ext cx="8229600" cy="3632448"/>
          </a:xfrm>
        </p:spPr>
        <p:txBody>
          <a:bodyPr>
            <a:normAutofit/>
          </a:bodyPr>
          <a:lstStyle/>
          <a:p>
            <a:r>
              <a:rPr lang="en-GB" sz="5400" dirty="0"/>
              <a:t>Research Design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Research at HMRC</a:t>
            </a:r>
          </a:p>
        </p:txBody>
      </p:sp>
      <p:sp>
        <p:nvSpPr>
          <p:cNvPr id="3" name="Content Placeholder 2"/>
          <p:cNvSpPr>
            <a:spLocks noGrp="1"/>
          </p:cNvSpPr>
          <p:nvPr>
            <p:ph sz="quarter" idx="4294967295"/>
          </p:nvPr>
        </p:nvSpPr>
        <p:spPr>
          <a:xfrm>
            <a:off x="0" y="1219200"/>
            <a:ext cx="8229600" cy="4937125"/>
          </a:xfrm>
        </p:spPr>
        <p:txBody>
          <a:bodyPr>
            <a:normAutofit fontScale="92500" lnSpcReduction="10000"/>
          </a:bodyPr>
          <a:lstStyle/>
          <a:p>
            <a:r>
              <a:rPr lang="en-GB" dirty="0"/>
              <a:t>One of the largest civil service departments in the UK; 91,000 employees in 2004; 10,500 job cuts in 2004; further 12,500 in 2006.</a:t>
            </a:r>
          </a:p>
          <a:p>
            <a:r>
              <a:rPr lang="en-GB" dirty="0"/>
              <a:t>Research conducted in 2008-09.</a:t>
            </a:r>
          </a:p>
          <a:p>
            <a:r>
              <a:rPr lang="en-GB" dirty="0"/>
              <a:t>Six HMRC sites that were subject to new lean procedures: </a:t>
            </a:r>
            <a:r>
              <a:rPr lang="en-GB" dirty="0" err="1"/>
              <a:t>Lothians</a:t>
            </a:r>
            <a:r>
              <a:rPr lang="en-GB" dirty="0"/>
              <a:t>; East Kilbride; Leicester; Cardiff; Newcastle; Salford.</a:t>
            </a:r>
          </a:p>
          <a:p>
            <a:r>
              <a:rPr lang="en-US" dirty="0"/>
              <a:t>Qualitative data generated from 36 interviews with workplace representatives of PCS (Public and Commercial Services Union) working on the office floor within processing, plus a number of line managers and PCS officials. </a:t>
            </a:r>
          </a:p>
          <a:p>
            <a:r>
              <a:rPr lang="en-US" dirty="0"/>
              <a:t>11-page questionnaire distributed in December 2008. Questionnaires were given to approximately 15% of the workforce at each site and a total of 840 (51%) were returned. </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3992488"/>
          </a:xfrm>
        </p:spPr>
        <p:txBody>
          <a:bodyPr>
            <a:normAutofit/>
          </a:bodyPr>
          <a:lstStyle/>
          <a:p>
            <a:r>
              <a:rPr lang="en-GB" sz="4000" dirty="0"/>
              <a:t>Lean: ‘consultation’ and imposition</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E6D4CCBEA15444DA8D2EEC975615D5D" ma:contentTypeVersion="12" ma:contentTypeDescription="Create a new document." ma:contentTypeScope="" ma:versionID="c0fda65fa732fe0524ed047c9c3309c6">
  <xsd:schema xmlns:xsd="http://www.w3.org/2001/XMLSchema" xmlns:xs="http://www.w3.org/2001/XMLSchema" xmlns:p="http://schemas.microsoft.com/office/2006/metadata/properties" xmlns:ns3="d3736444-8fca-4c11-8dc8-8865c49873b8" xmlns:ns4="ca7f06e8-4059-4c8a-b971-bd0f6d05e0de" targetNamespace="http://schemas.microsoft.com/office/2006/metadata/properties" ma:root="true" ma:fieldsID="6e487ba4dfdda248f02c469938358cb6" ns3:_="" ns4:_="">
    <xsd:import namespace="d3736444-8fca-4c11-8dc8-8865c49873b8"/>
    <xsd:import namespace="ca7f06e8-4059-4c8a-b971-bd0f6d05e0d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736444-8fca-4c11-8dc8-8865c49873b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a7f06e8-4059-4c8a-b971-bd0f6d05e0d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3743E9A-929C-4DD6-AFA6-F9B70B8B775D}">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a7f06e8-4059-4c8a-b971-bd0f6d05e0de"/>
    <ds:schemaRef ds:uri="d3736444-8fca-4c11-8dc8-8865c49873b8"/>
    <ds:schemaRef ds:uri="http://www.w3.org/XML/1998/namespace"/>
    <ds:schemaRef ds:uri="http://purl.org/dc/dcmitype/"/>
  </ds:schemaRefs>
</ds:datastoreItem>
</file>

<file path=customXml/itemProps2.xml><?xml version="1.0" encoding="utf-8"?>
<ds:datastoreItem xmlns:ds="http://schemas.openxmlformats.org/officeDocument/2006/customXml" ds:itemID="{1B2056D2-FD72-4630-B645-493BCC7886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736444-8fca-4c11-8dc8-8865c49873b8"/>
    <ds:schemaRef ds:uri="ca7f06e8-4059-4c8a-b971-bd0f6d05e0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A45751A-56A0-46E8-8A9F-B6D322EF270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Origin</Template>
  <TotalTime>1100</TotalTime>
  <Words>2221</Words>
  <Application>Microsoft Office PowerPoint</Application>
  <PresentationFormat>On-screen Show (4:3)</PresentationFormat>
  <Paragraphs>91</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Bookman Old Style</vt:lpstr>
      <vt:lpstr>Gill Sans MT</vt:lpstr>
      <vt:lpstr>Wingdings</vt:lpstr>
      <vt:lpstr>Wingdings 3</vt:lpstr>
      <vt:lpstr>Origin</vt:lpstr>
      <vt:lpstr> “All they lack is a chain”. The reorganisation of work in the public sector and its impact on employee well-being</vt:lpstr>
      <vt:lpstr>‘Crisis’ in the Public Sector</vt:lpstr>
      <vt:lpstr>F.W.Taylor: an archetypal nineteenth century management consultant</vt:lpstr>
      <vt:lpstr>Taylorism and the rationalisation of the office-based labour process</vt:lpstr>
      <vt:lpstr>New Public Management and the UK Civil Service</vt:lpstr>
      <vt:lpstr>A Step Change in Performance Control: The case of HMRC</vt:lpstr>
      <vt:lpstr>Research Design</vt:lpstr>
      <vt:lpstr>Research at HMRC</vt:lpstr>
      <vt:lpstr>Lean: ‘consultation’ and imposition</vt:lpstr>
      <vt:lpstr>Change at the top</vt:lpstr>
      <vt:lpstr>Lean: the imposition process</vt:lpstr>
      <vt:lpstr>Workers’ Comments</vt:lpstr>
      <vt:lpstr>Staff Consultation</vt:lpstr>
      <vt:lpstr>The Lean Labour Process</vt:lpstr>
      <vt:lpstr>Lean: the labour process and management control</vt:lpstr>
      <vt:lpstr>Workers’ Comments</vt:lpstr>
      <vt:lpstr>Some patterns of job discretion, pre and post-Lean</vt:lpstr>
      <vt:lpstr>Lean and Job Skills</vt:lpstr>
      <vt:lpstr>Lean and work intensity</vt:lpstr>
      <vt:lpstr>Lean and employee well-being  </vt:lpstr>
      <vt:lpstr>Lean and workplace health</vt:lpstr>
      <vt:lpstr>Sickness, Ill-health and Absence</vt:lpstr>
      <vt:lpstr>Ill-health and gender</vt:lpstr>
      <vt:lpstr>Sickness Absence Policy</vt:lpstr>
      <vt:lpstr>Conclusion</vt:lpstr>
      <vt:lpstr>PowerPoint Presentation</vt:lpstr>
      <vt:lpstr>A return to Braverman in the ‘knowledge economy’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 They Lack is a Chain’. Lean Production and the New Performance Management in the British Civil Service</dc:title>
  <dc:creator>Key Blazier</dc:creator>
  <cp:lastModifiedBy>Key Blazier</cp:lastModifiedBy>
  <cp:revision>104</cp:revision>
  <dcterms:created xsi:type="dcterms:W3CDTF">2010-03-01T10:37:22Z</dcterms:created>
  <dcterms:modified xsi:type="dcterms:W3CDTF">2020-11-05T17:16:22Z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0x0101009E6D4CCBEA15444DA8D2EEC975615D5D</vt:lpwstr>
  </property>
</Properties>
</file>