
<file path=[Content_Types].xml><?xml version="1.0" encoding="utf-8"?>
<Types xmlns="http://schemas.openxmlformats.org/package/2006/content-types">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Default Extension="png" ContentType="image/png"/>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Override PartName="/customXml/itemProps2.xml" ContentType="application/vnd.openxmlformats-officedocument.customXmlPropertie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Default Extension="jpeg" ContentType="image/jpeg"/>
  <Default Extension="emf" ContentType="image/x-emf"/>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Lst>
  <p:notesMasterIdLst>
    <p:notesMasterId r:id="rId22"/>
  </p:notesMasterIdLst>
  <p:sldIdLst>
    <p:sldId id="345" r:id="rId4"/>
    <p:sldId id="367" r:id="rId5"/>
    <p:sldId id="404" r:id="rId6"/>
    <p:sldId id="403" r:id="rId7"/>
    <p:sldId id="370" r:id="rId8"/>
    <p:sldId id="385" r:id="rId9"/>
    <p:sldId id="392" r:id="rId10"/>
    <p:sldId id="391" r:id="rId11"/>
    <p:sldId id="393" r:id="rId12"/>
    <p:sldId id="395" r:id="rId13"/>
    <p:sldId id="387" r:id="rId14"/>
    <p:sldId id="388" r:id="rId15"/>
    <p:sldId id="381" r:id="rId16"/>
    <p:sldId id="380" r:id="rId17"/>
    <p:sldId id="406" r:id="rId18"/>
    <p:sldId id="407" r:id="rId19"/>
    <p:sldId id="399" r:id="rId20"/>
    <p:sldId id="342" r:id="rId21"/>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511">
          <p15:clr>
            <a:srgbClr val="A4A3A4"/>
          </p15:clr>
        </p15:guide>
        <p15:guide id="4" pos="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7C1"/>
    <a:srgbClr val="ED65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2130" autoAdjust="0"/>
  </p:normalViewPr>
  <p:slideViewPr>
    <p:cSldViewPr>
      <p:cViewPr varScale="1">
        <p:scale>
          <a:sx n="115" d="100"/>
          <a:sy n="115" d="100"/>
        </p:scale>
        <p:origin x="1494" y="126"/>
      </p:cViewPr>
      <p:guideLst>
        <p:guide orient="horz" pos="2160"/>
        <p:guide pos="2880"/>
        <p:guide pos="5511"/>
        <p:guide pos="340"/>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4768" tIns="47384" rIns="94768" bIns="47384"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4021138" y="0"/>
            <a:ext cx="3076575" cy="511175"/>
          </a:xfrm>
          <a:prstGeom prst="rect">
            <a:avLst/>
          </a:prstGeom>
        </p:spPr>
        <p:txBody>
          <a:bodyPr vert="horz" lIns="94768" tIns="47384" rIns="94768" bIns="47384" rtlCol="0"/>
          <a:lstStyle>
            <a:lvl1pPr algn="r" eaLnBrk="1" fontAlgn="auto" hangingPunct="1">
              <a:spcBef>
                <a:spcPts val="0"/>
              </a:spcBef>
              <a:spcAft>
                <a:spcPts val="0"/>
              </a:spcAft>
              <a:defRPr sz="1200" smtClean="0">
                <a:latin typeface="+mn-lt"/>
              </a:defRPr>
            </a:lvl1pPr>
          </a:lstStyle>
          <a:p>
            <a:pPr>
              <a:defRPr/>
            </a:pPr>
            <a:fld id="{5A53A5D6-A700-45DE-BE28-D412A04068BE}" type="datetimeFigureOut">
              <a:rPr lang="en-GB"/>
              <a:pPr>
                <a:defRPr/>
              </a:pPr>
              <a:t>09/02/2018</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pPr lvl="0"/>
            <a:endParaRPr lang="en-GB" noProof="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4768" tIns="47384" rIns="94768" bIns="4738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721850"/>
            <a:ext cx="3076575" cy="511175"/>
          </a:xfrm>
          <a:prstGeom prst="rect">
            <a:avLst/>
          </a:prstGeom>
        </p:spPr>
        <p:txBody>
          <a:bodyPr vert="horz" lIns="94768" tIns="47384" rIns="94768" bIns="47384"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4768" tIns="47384" rIns="94768" bIns="47384" rtlCol="0" anchor="b"/>
          <a:lstStyle>
            <a:lvl1pPr algn="r" eaLnBrk="1" fontAlgn="auto" hangingPunct="1">
              <a:spcBef>
                <a:spcPts val="0"/>
              </a:spcBef>
              <a:spcAft>
                <a:spcPts val="0"/>
              </a:spcAft>
              <a:defRPr sz="1200" smtClean="0">
                <a:latin typeface="+mn-lt"/>
              </a:defRPr>
            </a:lvl1pPr>
          </a:lstStyle>
          <a:p>
            <a:pPr>
              <a:defRPr/>
            </a:pPr>
            <a:fld id="{DDA6825A-772E-4861-86B2-F82322E04403}"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bristolpost.co.u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7143DC-EF80-4796-A71E-3867976EA7F3}" type="slidenum">
              <a:rPr lang="en-GB" altLang="en-US"/>
              <a:pPr fontAlgn="base">
                <a:spcBef>
                  <a:spcPct val="0"/>
                </a:spcBef>
                <a:spcAft>
                  <a:spcPct val="0"/>
                </a:spcAft>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Most importantly, however, the Post is fiercely proud of its hometown and has established beneficial partnerships with many of its fellow city institutions. It has helped to raise millions for the Children’s Hospital [16] and is currently working with St Peter’s Hospice to raise £1.5m towards a vital new extension [17].</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D93C0E-B596-425D-90AC-8EDE0D6BF2FC}" type="slidenum">
              <a:rPr lang="en-GB" altLang="en-US"/>
              <a:pPr fontAlgn="base">
                <a:spcBef>
                  <a:spcPct val="0"/>
                </a:spcBef>
                <a:spcAft>
                  <a:spcPct val="0"/>
                </a:spcAft>
              </a:pPr>
              <a:t>10</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95BD35-8CD7-43B9-83F7-5C44E4B17FF3}" type="slidenum">
              <a:rPr lang="en-GB" altLang="en-US"/>
              <a:pPr fontAlgn="base">
                <a:spcBef>
                  <a:spcPct val="0"/>
                </a:spcBef>
                <a:spcAft>
                  <a:spcPct val="0"/>
                </a:spcAft>
              </a:pPr>
              <a:t>11</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9B0FDCC-6DD8-43A0-B9F7-6B17B9D65D2D}" type="slidenum">
              <a:rPr lang="en-GB" altLang="en-US"/>
              <a:pPr fontAlgn="base">
                <a:spcBef>
                  <a:spcPct val="0"/>
                </a:spcBef>
                <a:spcAft>
                  <a:spcPct val="0"/>
                </a:spcAft>
              </a:pPr>
              <a:t>12</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902138B-DC62-45BC-9EEF-BC8F930ED781}" type="slidenum">
              <a:rPr lang="en-GB" altLang="en-US"/>
              <a:pPr fontAlgn="base">
                <a:spcBef>
                  <a:spcPct val="0"/>
                </a:spcBef>
                <a:spcAft>
                  <a:spcPct val="0"/>
                </a:spcAft>
              </a:pPr>
              <a:t>13</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6E8A74-B401-4CBB-8227-491906BC9C81}" type="slidenum">
              <a:rPr lang="en-GB" altLang="en-US"/>
              <a:pPr fontAlgn="base">
                <a:spcBef>
                  <a:spcPct val="0"/>
                </a:spcBef>
                <a:spcAft>
                  <a:spcPct val="0"/>
                </a:spcAft>
              </a:pPr>
              <a:t>14</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z="100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0558BE-8FD6-4FB9-8907-5324A61B88E9}" type="slidenum">
              <a:rPr lang="en-GB" altLang="en-US"/>
              <a:pPr fontAlgn="base">
                <a:spcBef>
                  <a:spcPct val="0"/>
                </a:spcBef>
                <a:spcAft>
                  <a:spcPct val="0"/>
                </a:spcAft>
              </a:pPr>
              <a:t>15</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z="1000"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FF39EF-ADCB-4D08-82A6-F635A6FF7DAE}" type="slidenum">
              <a:rPr lang="en-GB" altLang="en-US"/>
              <a:pPr fontAlgn="base">
                <a:spcBef>
                  <a:spcPct val="0"/>
                </a:spcBef>
                <a:spcAft>
                  <a:spcPct val="0"/>
                </a:spcAft>
              </a:pPr>
              <a:t>16</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B790B1-9ED1-4B75-835F-C3F38CCE876C}" type="slidenum">
              <a:rPr lang="en-GB" altLang="en-US"/>
              <a:pPr fontAlgn="base">
                <a:spcBef>
                  <a:spcPct val="0"/>
                </a:spcBef>
                <a:spcAft>
                  <a:spcPct val="0"/>
                </a:spcAft>
              </a:pPr>
              <a:t>17</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E32325-2D93-47D1-B7D3-40847935E990}" type="slidenum">
              <a:rPr lang="en-GB" altLang="en-US"/>
              <a:pPr fontAlgn="base">
                <a:spcBef>
                  <a:spcPct val="0"/>
                </a:spcBef>
                <a:spcAft>
                  <a:spcPct val="0"/>
                </a:spcAft>
              </a:pPr>
              <a:t>18</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The Bristol Post has enjoyed a proud tradition of championing the city since it was created in 1932 with the help of donations from hundreds of Bristolians.</a:t>
            </a:r>
          </a:p>
          <a:p>
            <a:pPr>
              <a:spcBef>
                <a:spcPct val="0"/>
              </a:spcBef>
            </a:pPr>
            <a:r>
              <a:rPr lang="en-GB" altLang="en-US" smtClean="0"/>
              <a:t> </a:t>
            </a:r>
          </a:p>
          <a:p>
            <a:pPr>
              <a:spcBef>
                <a:spcPct val="0"/>
              </a:spcBef>
            </a:pPr>
            <a:r>
              <a:rPr lang="en-GB" altLang="en-US" smtClean="0"/>
              <a:t>In modern times, with the addition of its fast-growing digital audience and significant social media presence, the Post continues to be the biggest and most representative medium in Bristol – despite existing in one of the country’s most competitive media landscapes, fragmented by an explosion of new digital and print rivals.</a:t>
            </a:r>
          </a:p>
          <a:p>
            <a:pPr>
              <a:spcBef>
                <a:spcPct val="0"/>
              </a:spcBef>
            </a:pPr>
            <a:r>
              <a:rPr lang="en-GB" altLang="en-US" smtClean="0"/>
              <a:t> </a:t>
            </a:r>
          </a:p>
          <a:p>
            <a:pPr>
              <a:spcBef>
                <a:spcPct val="0"/>
              </a:spcBef>
            </a:pPr>
            <a:r>
              <a:rPr lang="en-GB" altLang="en-US" smtClean="0"/>
              <a:t>The numbers are impressive. In January, </a:t>
            </a:r>
            <a:r>
              <a:rPr lang="en-GB" altLang="en-US" smtClean="0">
                <a:hlinkClick r:id="rId3"/>
              </a:rPr>
              <a:t>bristolpost.co.uk</a:t>
            </a:r>
            <a:r>
              <a:rPr lang="en-GB" altLang="en-US" smtClean="0"/>
              <a:t> hit more than 14 million page views, up more than 60 per cent year on year. Socially, the Post’s Facebook reach is more than two million people every week, with its Twitter handle delivering more than two and half million impressions.</a:t>
            </a:r>
          </a:p>
          <a:p>
            <a:pPr>
              <a:spcBef>
                <a:spcPct val="0"/>
              </a:spcBef>
            </a:pPr>
            <a:r>
              <a:rPr lang="en-GB" altLang="en-US" smtClean="0"/>
              <a:t> </a:t>
            </a:r>
          </a:p>
          <a:p>
            <a:pPr>
              <a:spcBef>
                <a:spcPct val="0"/>
              </a:spcBef>
            </a:pPr>
            <a:r>
              <a:rPr lang="en-GB" altLang="en-US" smtClean="0"/>
              <a:t>What those figures mean is that by the end of every week </a:t>
            </a:r>
            <a:r>
              <a:rPr lang="en-GB" altLang="en-US" smtClean="0">
                <a:hlinkClick r:id="rId3"/>
              </a:rPr>
              <a:t>bristolpost.co.uk</a:t>
            </a:r>
            <a:r>
              <a:rPr lang="en-GB" altLang="en-US" smtClean="0"/>
              <a:t> will have reached more than 40 per cent of Bristolians. And they are not casual visitors. Nearly 80 per cent of our daily web audience is either loyal or returning.</a:t>
            </a:r>
          </a:p>
          <a:p>
            <a:pPr>
              <a:spcBef>
                <a:spcPct val="0"/>
              </a:spcBef>
            </a:pPr>
            <a:r>
              <a:rPr lang="en-GB" altLang="en-US" smtClean="0"/>
              <a:t> </a:t>
            </a:r>
          </a:p>
          <a:p>
            <a:pPr>
              <a:spcBef>
                <a:spcPct val="0"/>
              </a:spcBef>
            </a:pPr>
            <a:r>
              <a:rPr lang="en-GB" altLang="en-US" smtClean="0"/>
              <a:t>Even in a declining market, the print version of the Post is read by almost one in ten Bristolians every day.</a:t>
            </a:r>
          </a:p>
          <a:p>
            <a:pPr>
              <a:spcBef>
                <a:spcPct val="0"/>
              </a:spcBef>
            </a:pPr>
            <a:r>
              <a:rPr lang="en-GB" altLang="en-US" smtClean="0"/>
              <a:t> </a:t>
            </a:r>
          </a:p>
          <a:p>
            <a:pPr>
              <a:spcBef>
                <a:spcPct val="0"/>
              </a:spcBef>
            </a:pPr>
            <a:endParaRPr lang="en-GB"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744A47B-B5DD-4E49-8329-1577FC400394}" type="slidenum">
              <a:rPr lang="en-GB" altLang="en-US"/>
              <a:pPr fontAlgn="base">
                <a:spcBef>
                  <a:spcPct val="0"/>
                </a:spcBef>
                <a:spcAft>
                  <a:spcPct val="0"/>
                </a:spcAft>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62C37B-9D1D-47E4-996D-368BBA5ED92A}" type="slidenum">
              <a:rPr lang="en-GB" altLang="en-US"/>
              <a:pPr fontAlgn="base">
                <a:spcBef>
                  <a:spcPct val="0"/>
                </a:spcBef>
                <a:spcAft>
                  <a:spcPct val="0"/>
                </a:spcAft>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099E256-4D77-45EA-8E9E-67932CE60DC6}" type="slidenum">
              <a:rPr lang="en-GB" altLang="en-US"/>
              <a:pPr fontAlgn="base">
                <a:spcBef>
                  <a:spcPct val="0"/>
                </a:spcBef>
                <a:spcAft>
                  <a:spcPct val="0"/>
                </a:spcAft>
              </a:pPr>
              <a:t>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1B7CE7-99E3-4DB0-B0F2-EEB0151A05AA}" type="slidenum">
              <a:rPr lang="en-GB" altLang="en-US"/>
              <a:pPr fontAlgn="base">
                <a:spcBef>
                  <a:spcPct val="0"/>
                </a:spcBef>
                <a:spcAft>
                  <a:spcPct val="0"/>
                </a:spcAft>
              </a:pPr>
              <a:t>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But the Post is no friend of the mayoral office it helped to create. It has continued to scrutinise how the city is run and, among many other things, has challenged the mayor on his decision-making [03] and on the city’s failure to achieve keynote developments like an arena [04].</a:t>
            </a:r>
          </a:p>
          <a:p>
            <a:pPr>
              <a:spcBef>
                <a:spcPct val="0"/>
              </a:spcBef>
            </a:pPr>
            <a:endParaRPr lang="en-GB"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4129C1D-7731-4D13-B00B-B1013DC271D4}" type="slidenum">
              <a:rPr lang="en-GB" altLang="en-US"/>
              <a:pPr fontAlgn="base">
                <a:spcBef>
                  <a:spcPct val="0"/>
                </a:spcBef>
                <a:spcAft>
                  <a:spcPct val="0"/>
                </a:spcAft>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                                                                                                                                                                    </a:t>
            </a:r>
          </a:p>
          <a:p>
            <a:pPr>
              <a:spcBef>
                <a:spcPct val="0"/>
              </a:spcBef>
            </a:pPr>
            <a:r>
              <a:rPr lang="en-GB" altLang="en-US" smtClean="0"/>
              <a:t>The Post is also not afraid to tackle other organisations head-on. Like the police [05]. It was even prepared to lead the call for the sacking of a chief constable and a fire chief [06, 07].</a:t>
            </a:r>
          </a:p>
          <a:p>
            <a:pPr>
              <a:spcBef>
                <a:spcPct val="0"/>
              </a:spcBef>
            </a:pPr>
            <a:r>
              <a:rPr lang="en-GB" altLang="en-US" smtClean="0"/>
              <a:t> </a:t>
            </a:r>
          </a:p>
          <a:p>
            <a:pPr>
              <a:spcBef>
                <a:spcPct val="0"/>
              </a:spcBef>
            </a:pPr>
            <a:r>
              <a:rPr lang="en-GB" altLang="en-US" smtClean="0"/>
              <a:t>Bristolians instinctively turn to the Post when they want to report wrongdoing. Like the NHS worker who last month leaked to us a damning email about the effect of the winter crisis at Southmead Hospital [08]. Or the waiting staff at restaurant chain Aqua whose contracts force them to pay back three per cent of the takings from their tables, regardless of whether or not their tips cover the amount [09]. Both these stories quickly made their way up the national news agenda.</a:t>
            </a:r>
          </a:p>
          <a:p>
            <a:pPr>
              <a:spcBef>
                <a:spcPct val="0"/>
              </a:spcBef>
            </a:pPr>
            <a:endParaRPr lang="en-GB" altLang="en-US" smtClean="0"/>
          </a:p>
          <a:p>
            <a:pPr>
              <a:spcBef>
                <a:spcPct val="0"/>
              </a:spcBef>
            </a:pPr>
            <a:r>
              <a:rPr lang="en-GB" altLang="en-US" smtClean="0"/>
              <a:t>Post investigations in the education sector, too, have kept parents informed about some startling stories [10&amp;11]. And the Post’s highlighting of a flaw in the Government’s new allocation of apprenticeship training contracts under the new levy which inexplicably excluded the city’s biggest college as a training provider, forced the education minister to revise the policy.</a:t>
            </a:r>
          </a:p>
          <a:p>
            <a:pPr>
              <a:spcBef>
                <a:spcPct val="0"/>
              </a:spcBef>
            </a:pPr>
            <a:endParaRPr lang="en-GB" altLang="en-US" smtClean="0"/>
          </a:p>
          <a:p>
            <a:pPr>
              <a:spcBef>
                <a:spcPct val="0"/>
              </a:spcBef>
            </a:pPr>
            <a:endParaRPr lang="en-GB"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C55E1A3-EC4B-4254-847C-8E5F42F40F3C}" type="slidenum">
              <a:rPr lang="en-GB" altLang="en-US"/>
              <a:pPr fontAlgn="base">
                <a:spcBef>
                  <a:spcPct val="0"/>
                </a:spcBef>
                <a:spcAft>
                  <a:spcPct val="0"/>
                </a:spcAft>
              </a:pPr>
              <a:t>7</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8C3F803-3916-4047-A2B4-9BBA870F5858}" type="slidenum">
              <a:rPr lang="en-GB" altLang="en-US"/>
              <a:pPr fontAlgn="base">
                <a:spcBef>
                  <a:spcPct val="0"/>
                </a:spcBef>
                <a:spcAft>
                  <a:spcPct val="0"/>
                </a:spcAft>
              </a:pPr>
              <a:t>8</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The Post has also worked tirelessly to highlight Bristol’s increasingly challenging housing crisis, working with housing organisations and charities to feature the problem as well as to trying to be part of the solution. At the end of last year its powerful online series Street Lives, which interviewed ordinary people who found themselves living on the city’s streets, attracted huge praise from both readers and campaigners [12]. The week-long series helped to humanise some of the rough sleepers in Bristol. Among the stories told were those of Geoff the plumber, whose life deteriorated when his business failed, Steve, who could not cope with the death of his son in a car accident and Daniel who lost everything when his father died of cancer.</a:t>
            </a:r>
          </a:p>
          <a:p>
            <a:pPr>
              <a:spcBef>
                <a:spcPct val="0"/>
              </a:spcBef>
            </a:pPr>
            <a:endParaRPr lang="en-GB"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FD92325-75C6-4120-AC1B-696BA02F12D3}" type="slidenum">
              <a:rPr lang="en-GB" altLang="en-US"/>
              <a:pPr fontAlgn="base">
                <a:spcBef>
                  <a:spcPct val="0"/>
                </a:spcBef>
                <a:spcAft>
                  <a:spcPct val="0"/>
                </a:spcAft>
              </a:pPr>
              <a:t>9</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0"/>
            <a:ext cx="9144000" cy="6858000"/>
            <a:chOff x="0" y="0"/>
            <a:chExt cx="9144000" cy="6858000"/>
          </a:xfrm>
        </p:grpSpPr>
        <p:pic>
          <p:nvPicPr>
            <p:cNvPr id="5" name="Picture 6" descr="TMS-PPT_cover backrou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MS-PPT_cover TRINITY MIRROE SO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79500"/>
              <a:ext cx="9144000" cy="468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5129784" y="1837817"/>
            <a:ext cx="2523744" cy="1470025"/>
          </a:xfrm>
        </p:spPr>
        <p:txBody>
          <a:bodyPr>
            <a:normAutofit/>
          </a:bodyPr>
          <a:lstStyle>
            <a:lvl1pPr algn="ctr">
              <a:defRPr sz="3200" b="1"/>
            </a:lvl1pPr>
          </a:lstStyle>
          <a:p>
            <a:r>
              <a:rPr lang="en-US" smtClean="0"/>
              <a:t>Click to edit Master title style</a:t>
            </a:r>
            <a:endParaRPr lang="en-US" dirty="0"/>
          </a:p>
        </p:txBody>
      </p:sp>
      <p:sp>
        <p:nvSpPr>
          <p:cNvPr id="3" name="Subtitle 2"/>
          <p:cNvSpPr>
            <a:spLocks noGrp="1"/>
          </p:cNvSpPr>
          <p:nvPr>
            <p:ph type="subTitle" idx="1"/>
          </p:nvPr>
        </p:nvSpPr>
        <p:spPr>
          <a:xfrm>
            <a:off x="5001768" y="3211068"/>
            <a:ext cx="2779776" cy="1752600"/>
          </a:xfrm>
        </p:spPr>
        <p:txBody>
          <a:bodyPr>
            <a:normAutofit/>
          </a:bodyPr>
          <a:lstStyle>
            <a:lvl1pPr marL="0" marR="0" indent="0" algn="ctr" defTabSz="457200" rtl="0" eaLnBrk="1" fontAlgn="auto" latinLnBrk="0" hangingPunct="1">
              <a:lnSpc>
                <a:spcPts val="3300"/>
              </a:lnSpc>
              <a:spcBef>
                <a:spcPct val="20000"/>
              </a:spcBef>
              <a:spcAft>
                <a:spcPts val="0"/>
              </a:spcAft>
              <a:buClrTx/>
              <a:buSzTx/>
              <a:buFontTx/>
              <a:buNone/>
              <a:tabLst/>
              <a:defRPr sz="2000">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Footer Placeholder 4"/>
          <p:cNvSpPr>
            <a:spLocks noGrp="1"/>
          </p:cNvSpPr>
          <p:nvPr>
            <p:ph type="ftr" sz="quarter" idx="10"/>
          </p:nvPr>
        </p:nvSpPr>
        <p:spPr>
          <a:xfrm>
            <a:off x="384175" y="6356350"/>
            <a:ext cx="5635625" cy="365125"/>
          </a:xfrm>
          <a:prstGeom prst="rect">
            <a:avLst/>
          </a:prstGeom>
        </p:spPr>
        <p:txBody>
          <a:bodyPr/>
          <a:lstStyle>
            <a:lvl1pPr algn="l" defTabSz="457200" eaLnBrk="1" fontAlgn="auto" hangingPunct="1">
              <a:spcBef>
                <a:spcPts val="0"/>
              </a:spcBef>
              <a:spcAft>
                <a:spcPts val="0"/>
              </a:spcAft>
              <a:defRPr dirty="0" smtClean="0">
                <a:solidFill>
                  <a:prstClr val="white"/>
                </a:solidFill>
                <a:latin typeface="+mn-lt"/>
              </a:defRPr>
            </a:lvl1pPr>
          </a:lstStyle>
          <a:p>
            <a:pPr>
              <a:defRPr/>
            </a:pPr>
            <a:r>
              <a:rPr lang="en-US"/>
              <a:t>Date &amp; presenters</a:t>
            </a:r>
          </a:p>
        </p:txBody>
      </p:sp>
    </p:spTree>
    <p:extLst>
      <p:ext uri="{BB962C8B-B14F-4D97-AF65-F5344CB8AC3E}">
        <p14:creationId xmlns:p14="http://schemas.microsoft.com/office/powerpoint/2010/main" val="1613976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6488" y="1619250"/>
            <a:ext cx="6757987"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Click to edit Master title style</a:t>
            </a:r>
            <a:endParaRPr lang="en-US" dirty="0"/>
          </a:p>
        </p:txBody>
      </p:sp>
      <p:sp>
        <p:nvSpPr>
          <p:cNvPr id="4" name="Content Placeholder 3"/>
          <p:cNvSpPr>
            <a:spLocks noGrp="1"/>
          </p:cNvSpPr>
          <p:nvPr>
            <p:ph sz="half" idx="2"/>
          </p:nvPr>
        </p:nvSpPr>
        <p:spPr>
          <a:xfrm>
            <a:off x="1106425" y="5230368"/>
            <a:ext cx="6345936" cy="493777"/>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smtClean="0"/>
              <a:t>Click to edit Master text styles</a:t>
            </a:r>
          </a:p>
        </p:txBody>
      </p:sp>
      <p:sp>
        <p:nvSpPr>
          <p:cNvPr id="6" name="Footer Placeholder 4"/>
          <p:cNvSpPr>
            <a:spLocks noGrp="1"/>
          </p:cNvSpPr>
          <p:nvPr>
            <p:ph type="ftr" sz="quarter" idx="10"/>
          </p:nvPr>
        </p:nvSpPr>
        <p:spPr>
          <a:xfrm>
            <a:off x="438150" y="6200775"/>
            <a:ext cx="2771775" cy="365125"/>
          </a:xfrm>
          <a:prstGeom prst="rect">
            <a:avLst/>
          </a:prstGeom>
        </p:spPr>
        <p:txBody>
          <a:bodyPr/>
          <a:lstStyle>
            <a:lvl1pPr algn="l" defTabSz="457200" eaLnBrk="1" fontAlgn="auto" hangingPunct="1">
              <a:spcBef>
                <a:spcPts val="0"/>
              </a:spcBef>
              <a:spcAft>
                <a:spcPts val="0"/>
              </a:spcAft>
              <a:defRPr sz="1100" dirty="0" smtClean="0">
                <a:solidFill>
                  <a:prstClr val="white"/>
                </a:solidFill>
                <a:latin typeface="+mn-lt"/>
              </a:defRPr>
            </a:lvl1pPr>
          </a:lstStyle>
          <a:p>
            <a:pPr>
              <a:defRPr/>
            </a:pPr>
            <a:r>
              <a:rPr lang="en-US"/>
              <a:t>Data Sources </a:t>
            </a:r>
          </a:p>
        </p:txBody>
      </p:sp>
    </p:spTree>
    <p:extLst>
      <p:ext uri="{BB962C8B-B14F-4D97-AF65-F5344CB8AC3E}">
        <p14:creationId xmlns:p14="http://schemas.microsoft.com/office/powerpoint/2010/main" val="1461690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5" descr="pap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3925" y="1176338"/>
            <a:ext cx="7123113"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Click to edit Master title style</a:t>
            </a:r>
            <a:endParaRPr lang="en-US" dirty="0"/>
          </a:p>
        </p:txBody>
      </p:sp>
      <p:sp>
        <p:nvSpPr>
          <p:cNvPr id="12" name="Content Placeholder 2"/>
          <p:cNvSpPr>
            <a:spLocks noGrp="1"/>
          </p:cNvSpPr>
          <p:nvPr>
            <p:ph idx="1"/>
          </p:nvPr>
        </p:nvSpPr>
        <p:spPr>
          <a:xfrm>
            <a:off x="1133856" y="4640120"/>
            <a:ext cx="1920239" cy="524163"/>
          </a:xfrm>
        </p:spPr>
        <p:txBody>
          <a:bodyPr/>
          <a:lstStyle>
            <a:lvl1pPr algn="ctr">
              <a:buFontTx/>
              <a:buNone/>
              <a:defRPr/>
            </a:lvl1pPr>
            <a:lvl2pPr>
              <a:buFontTx/>
              <a:buNone/>
              <a:defRPr/>
            </a:lvl2pPr>
            <a:lvl3pPr>
              <a:buFontTx/>
              <a:buNone/>
              <a:defRPr/>
            </a:lvl3pPr>
            <a:lvl4pPr>
              <a:buFontTx/>
              <a:buNone/>
              <a:defRPr/>
            </a:lvl4pPr>
            <a:lvl5pPr>
              <a:buFontTx/>
              <a:buNone/>
              <a:defRPr/>
            </a:lvl5pPr>
          </a:lstStyle>
          <a:p>
            <a:pPr lvl="0"/>
            <a:r>
              <a:rPr lang="en-US" smtClean="0"/>
              <a:t>Edit Master text styles</a:t>
            </a:r>
          </a:p>
        </p:txBody>
      </p:sp>
      <p:sp>
        <p:nvSpPr>
          <p:cNvPr id="20" name="Content Placeholder 2"/>
          <p:cNvSpPr>
            <a:spLocks noGrp="1"/>
          </p:cNvSpPr>
          <p:nvPr>
            <p:ph idx="12"/>
          </p:nvPr>
        </p:nvSpPr>
        <p:spPr>
          <a:xfrm>
            <a:off x="3477490" y="4640120"/>
            <a:ext cx="1935757" cy="524163"/>
          </a:xfrm>
        </p:spPr>
        <p:txBody>
          <a:bodyPr/>
          <a:lstStyle>
            <a:lvl1pPr algn="ctr">
              <a:buFontTx/>
              <a:buNone/>
              <a:defRPr/>
            </a:lvl1pPr>
            <a:lvl2pPr>
              <a:buFontTx/>
              <a:buNone/>
              <a:defRPr/>
            </a:lvl2pPr>
            <a:lvl3pPr>
              <a:buFontTx/>
              <a:buNone/>
              <a:defRPr/>
            </a:lvl3pPr>
            <a:lvl4pPr>
              <a:buFontTx/>
              <a:buNone/>
              <a:defRPr/>
            </a:lvl4pPr>
            <a:lvl5pPr>
              <a:buFontTx/>
              <a:buNone/>
              <a:defRPr/>
            </a:lvl5pPr>
          </a:lstStyle>
          <a:p>
            <a:pPr lvl="0"/>
            <a:r>
              <a:rPr lang="en-US" smtClean="0"/>
              <a:t>Edit Master text styles</a:t>
            </a:r>
          </a:p>
        </p:txBody>
      </p:sp>
      <p:sp>
        <p:nvSpPr>
          <p:cNvPr id="21" name="Content Placeholder 2"/>
          <p:cNvSpPr>
            <a:spLocks noGrp="1"/>
          </p:cNvSpPr>
          <p:nvPr>
            <p:ph idx="13"/>
          </p:nvPr>
        </p:nvSpPr>
        <p:spPr>
          <a:xfrm>
            <a:off x="5822604" y="4640120"/>
            <a:ext cx="1968084" cy="524163"/>
          </a:xfrm>
        </p:spPr>
        <p:txBody>
          <a:bodyPr/>
          <a:lstStyle>
            <a:lvl1pPr algn="ctr">
              <a:buFontTx/>
              <a:buNone/>
              <a:defRPr/>
            </a:lvl1pPr>
            <a:lvl2pPr>
              <a:buFontTx/>
              <a:buNone/>
              <a:defRPr/>
            </a:lvl2pPr>
            <a:lvl3pPr>
              <a:buFontTx/>
              <a:buNone/>
              <a:defRPr/>
            </a:lvl3pPr>
            <a:lvl4pPr>
              <a:buFontTx/>
              <a:buNone/>
              <a:defRPr/>
            </a:lvl4pPr>
            <a:lvl5pPr>
              <a:buFontTx/>
              <a:buNone/>
              <a:defRPr/>
            </a:lvl5pPr>
          </a:lstStyle>
          <a:p>
            <a:pPr lvl="0"/>
            <a:r>
              <a:rPr lang="en-US" smtClean="0"/>
              <a:t>Edit Master text styles</a:t>
            </a:r>
          </a:p>
        </p:txBody>
      </p:sp>
      <p:sp>
        <p:nvSpPr>
          <p:cNvPr id="7" name="Footer Placeholder 4"/>
          <p:cNvSpPr>
            <a:spLocks noGrp="1"/>
          </p:cNvSpPr>
          <p:nvPr>
            <p:ph type="ftr" sz="quarter" idx="14"/>
          </p:nvPr>
        </p:nvSpPr>
        <p:spPr>
          <a:xfrm>
            <a:off x="438150" y="6200775"/>
            <a:ext cx="5562600" cy="365125"/>
          </a:xfrm>
          <a:prstGeom prst="rect">
            <a:avLst/>
          </a:prstGeom>
        </p:spPr>
        <p:txBody>
          <a:bodyPr/>
          <a:lstStyle>
            <a:lvl1pPr algn="l" defTabSz="457200" eaLnBrk="1" fontAlgn="auto" hangingPunct="1">
              <a:spcBef>
                <a:spcPts val="0"/>
              </a:spcBef>
              <a:spcAft>
                <a:spcPts val="0"/>
              </a:spcAft>
              <a:defRPr sz="1100" dirty="0" smtClean="0">
                <a:solidFill>
                  <a:prstClr val="white"/>
                </a:solidFill>
                <a:latin typeface="+mn-lt"/>
              </a:defRPr>
            </a:lvl1pPr>
          </a:lstStyle>
          <a:p>
            <a:pPr>
              <a:defRPr/>
            </a:pPr>
            <a:r>
              <a:rPr lang="en-US"/>
              <a:t>Data Source </a:t>
            </a:r>
          </a:p>
        </p:txBody>
      </p:sp>
    </p:spTree>
    <p:extLst>
      <p:ext uri="{BB962C8B-B14F-4D97-AF65-F5344CB8AC3E}">
        <p14:creationId xmlns:p14="http://schemas.microsoft.com/office/powerpoint/2010/main" val="989205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25" y="1882775"/>
            <a:ext cx="67960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426464" y="2157984"/>
            <a:ext cx="6277033" cy="1143000"/>
          </a:xfrm>
        </p:spPr>
        <p:txBody>
          <a:bodyPr/>
          <a:lstStyle>
            <a:lvl1pPr algn="ctr">
              <a:defRPr b="1" baseline="0"/>
            </a:lvl1pPr>
          </a:lstStyle>
          <a:p>
            <a:r>
              <a:rPr lang="en-US" smtClean="0"/>
              <a:t>Click to edit Master title style</a:t>
            </a:r>
            <a:endParaRPr lang="en-US" dirty="0"/>
          </a:p>
        </p:txBody>
      </p:sp>
    </p:spTree>
    <p:extLst>
      <p:ext uri="{BB962C8B-B14F-4D97-AF65-F5344CB8AC3E}">
        <p14:creationId xmlns:p14="http://schemas.microsoft.com/office/powerpoint/2010/main" val="134121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6946776" cy="1143000"/>
          </a:xfrm>
          <a:prstGeom prst="rect">
            <a:avLst/>
          </a:prstGeom>
          <a:noFill/>
          <a:ln>
            <a:noFill/>
          </a:ln>
        </p:spPr>
        <p:txBody>
          <a:bodyPr lIns="91425" tIns="91425" rIns="91425" bIns="91425"/>
          <a:lstStyle>
            <a:lvl1pPr algn="l" rtl="0">
              <a:spcBef>
                <a:spcPts val="0"/>
              </a:spcBef>
              <a:buClr>
                <a:srgbClr val="708F9A"/>
              </a:buClr>
              <a:buFont typeface="A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 name="Shape 45"/>
          <p:cNvSpPr txBox="1">
            <a:spLocks noGrp="1"/>
          </p:cNvSpPr>
          <p:nvPr>
            <p:ph type="dt" idx="10"/>
          </p:nvPr>
        </p:nvSpPr>
        <p:spPr>
          <a:xfrm>
            <a:off x="457200" y="6356350"/>
            <a:ext cx="2133600" cy="365125"/>
          </a:xfrm>
          <a:prstGeom prst="rect">
            <a:avLst/>
          </a:prstGeom>
        </p:spPr>
        <p:txBody>
          <a:bodyPr lIns="91425" tIns="91425" rIns="91425" bIns="91425" anchor="t" anchorCtr="0"/>
          <a:lstStyle>
            <a:lvl1pPr marL="0" marR="0" indent="0" algn="l" defTabSz="457200" rtl="0" eaLnBrk="1" fontAlgn="auto" hangingPunct="1">
              <a:spcBef>
                <a:spcPts val="0"/>
              </a:spcBef>
              <a:spcAft>
                <a:spcPts val="0"/>
              </a:spcAft>
              <a:defRPr>
                <a:solidFill>
                  <a:prstClr val="black"/>
                </a:solidFill>
                <a:latin typeface="+mn-l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a:defRPr/>
            </a:pPr>
            <a:endParaRPr/>
          </a:p>
        </p:txBody>
      </p:sp>
      <p:sp>
        <p:nvSpPr>
          <p:cNvPr id="4" name="Shape 46"/>
          <p:cNvSpPr txBox="1">
            <a:spLocks noGrp="1"/>
          </p:cNvSpPr>
          <p:nvPr>
            <p:ph type="ftr" idx="11"/>
          </p:nvPr>
        </p:nvSpPr>
        <p:spPr>
          <a:xfrm>
            <a:off x="3124200" y="6356350"/>
            <a:ext cx="2895600" cy="365125"/>
          </a:xfrm>
          <a:prstGeom prst="rect">
            <a:avLst/>
          </a:prstGeom>
        </p:spPr>
        <p:txBody>
          <a:bodyPr lIns="91425" tIns="91425" rIns="91425" bIns="91425" anchor="t" anchorCtr="0"/>
          <a:lstStyle>
            <a:lvl1pPr marL="0" marR="0" indent="0" algn="l" defTabSz="457200" rtl="0" eaLnBrk="1" fontAlgn="auto" hangingPunct="1">
              <a:spcBef>
                <a:spcPts val="0"/>
              </a:spcBef>
              <a:spcAft>
                <a:spcPts val="0"/>
              </a:spcAft>
              <a:defRPr>
                <a:solidFill>
                  <a:prstClr val="black"/>
                </a:solidFill>
                <a:latin typeface="+mn-l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pPr>
              <a:defRPr/>
            </a:pPr>
            <a:endParaRPr/>
          </a:p>
        </p:txBody>
      </p:sp>
      <p:sp>
        <p:nvSpPr>
          <p:cNvPr id="5" name="Shape 47"/>
          <p:cNvSpPr txBox="1">
            <a:spLocks noGrp="1"/>
          </p:cNvSpPr>
          <p:nvPr>
            <p:ph type="sldNum" idx="12"/>
          </p:nvPr>
        </p:nvSpPr>
        <p:spPr>
          <a:xfrm>
            <a:off x="6553200" y="6356350"/>
            <a:ext cx="2133600" cy="365125"/>
          </a:xfrm>
          <a:prstGeom prst="rect">
            <a:avLst/>
          </a:prstGeom>
        </p:spPr>
        <p:txBody>
          <a:bodyPr lIns="91425" tIns="45700" rIns="91425" bIns="45700" anchor="t" anchorCtr="0">
            <a:noAutofit/>
          </a:bodyPr>
          <a:lstStyle>
            <a:lvl1pPr marL="0" marR="0" indent="0" algn="l" defTabSz="457200" rtl="0" eaLnBrk="1" fontAlgn="auto" hangingPunct="1">
              <a:spcBef>
                <a:spcPts val="0"/>
              </a:spcBef>
              <a:spcAft>
                <a:spcPts val="0"/>
              </a:spcAft>
              <a:buSzPct val="25000"/>
              <a:buNone/>
              <a:defRPr sz="1800" b="0" i="0" u="none" strike="noStrike" cap="none" baseline="0">
                <a:solidFill>
                  <a:prstClr val="black"/>
                </a:solidFill>
                <a:latin typeface="Calibri"/>
                <a:ea typeface="Calibri"/>
                <a:cs typeface="Calibri"/>
                <a:sym typeface="Calibri"/>
              </a:defRPr>
            </a:lvl1pPr>
          </a:lstStyle>
          <a:p>
            <a:pPr>
              <a:defRPr/>
            </a:pPr>
            <a:fld id="{3B9F9D7D-B89E-4B5F-AC32-C9DF13248BDC}" type="slidenum">
              <a:rPr lang="en-GB"/>
              <a:pPr>
                <a:defRPr/>
              </a:pPr>
              <a:t>‹#›</a:t>
            </a:fld>
            <a:endParaRPr lang="en-GB"/>
          </a:p>
        </p:txBody>
      </p:sp>
    </p:spTree>
    <p:extLst>
      <p:ext uri="{BB962C8B-B14F-4D97-AF65-F5344CB8AC3E}">
        <p14:creationId xmlns:p14="http://schemas.microsoft.com/office/powerpoint/2010/main" val="414022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25" y="1882775"/>
            <a:ext cx="67960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426464" y="2157984"/>
            <a:ext cx="6277033" cy="1143000"/>
          </a:xfrm>
        </p:spPr>
        <p:txBody>
          <a:bodyPr/>
          <a:lstStyle>
            <a:lvl1pPr algn="ctr">
              <a:defRPr b="1" baseline="0"/>
            </a:lvl1pPr>
          </a:lstStyle>
          <a:p>
            <a:r>
              <a:rPr lang="en-US" smtClean="0"/>
              <a:t>Click to edit Master title style</a:t>
            </a:r>
            <a:endParaRPr lang="en-US" dirty="0"/>
          </a:p>
        </p:txBody>
      </p:sp>
    </p:spTree>
    <p:extLst>
      <p:ext uri="{BB962C8B-B14F-4D97-AF65-F5344CB8AC3E}">
        <p14:creationId xmlns:p14="http://schemas.microsoft.com/office/powerpoint/2010/main" val="1402276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25" y="1882775"/>
            <a:ext cx="679608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426464" y="2157984"/>
            <a:ext cx="6277033" cy="1143000"/>
          </a:xfrm>
        </p:spPr>
        <p:txBody>
          <a:bodyPr/>
          <a:lstStyle>
            <a:lvl1pPr algn="ctr">
              <a:defRPr b="1" baseline="0"/>
            </a:lvl1pPr>
          </a:lstStyle>
          <a:p>
            <a:r>
              <a:rPr lang="en-US" smtClean="0"/>
              <a:t>Click to edit Master title style</a:t>
            </a:r>
            <a:endParaRPr lang="en-US" dirty="0"/>
          </a:p>
        </p:txBody>
      </p:sp>
    </p:spTree>
    <p:extLst>
      <p:ext uri="{BB962C8B-B14F-4D97-AF65-F5344CB8AC3E}">
        <p14:creationId xmlns:p14="http://schemas.microsoft.com/office/powerpoint/2010/main" val="2768525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83108DAC-C6F3-4E05-B6AA-B11BB9136CC9}" type="datetime1">
              <a:rPr lang="en-GB"/>
              <a:pPr>
                <a:defRPr/>
              </a:pPr>
              <a:t>09/02/2018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5A7CA95A-EAA1-4B6E-B8AA-FAE561FFC8A7}" type="slidenum">
              <a:rPr lang="en-GB"/>
              <a:pPr>
                <a:defRPr/>
              </a:pPr>
              <a:t>‹#›</a:t>
            </a:fld>
            <a:endParaRPr lang="en-GB" dirty="0"/>
          </a:p>
        </p:txBody>
      </p:sp>
    </p:spTree>
    <p:extLst>
      <p:ext uri="{BB962C8B-B14F-4D97-AF65-F5344CB8AC3E}">
        <p14:creationId xmlns:p14="http://schemas.microsoft.com/office/powerpoint/2010/main" val="215547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2070"/>
            <a:ext cx="8229600" cy="777875"/>
          </a:xfrm>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0AACEB25-CEA4-4441-886D-59F7A899CB86}" type="datetime1">
              <a:rPr lang="en-GB"/>
              <a:pPr>
                <a:defRPr/>
              </a:pPr>
              <a:t>09/02/2018</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32E40470-D9FF-4BB7-851F-FCF132AF427C}" type="slidenum">
              <a:rPr lang="en-GB"/>
              <a:pPr>
                <a:defRPr/>
              </a:pPr>
              <a:t>‹#›</a:t>
            </a:fld>
            <a:endParaRPr lang="en-GB" dirty="0"/>
          </a:p>
        </p:txBody>
      </p:sp>
    </p:spTree>
    <p:extLst>
      <p:ext uri="{BB962C8B-B14F-4D97-AF65-F5344CB8AC3E}">
        <p14:creationId xmlns:p14="http://schemas.microsoft.com/office/powerpoint/2010/main" val="3636915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18891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dirty="0">
              <a:solidFill>
                <a:srgbClr val="FFFFFF"/>
              </a:solidFill>
              <a:cs typeface="Arial" pitchFamily="34" charset="0"/>
            </a:endParaRPr>
          </a:p>
        </p:txBody>
      </p:sp>
      <p:sp>
        <p:nvSpPr>
          <p:cNvPr id="5" name="TextBox 7"/>
          <p:cNvSpPr txBox="1">
            <a:spLocks noChangeArrowheads="1"/>
          </p:cNvSpPr>
          <p:nvPr/>
        </p:nvSpPr>
        <p:spPr bwMode="auto">
          <a:xfrm>
            <a:off x="427038" y="6297613"/>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25DEF580-B793-401F-9659-155B03C42C00}" type="datetime1">
              <a:rPr lang="en-GB"/>
              <a:pPr>
                <a:defRPr/>
              </a:pPr>
              <a:t>09/02/2018</a:t>
            </a:fld>
            <a:endParaRPr lang="en-GB" dirty="0"/>
          </a:p>
        </p:txBody>
      </p:sp>
      <p:sp>
        <p:nvSpPr>
          <p:cNvPr id="7"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8"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A4B22AF2-1E41-4309-9598-4C04BCAEE92E}" type="slidenum">
              <a:rPr lang="en-GB"/>
              <a:pPr>
                <a:defRPr/>
              </a:pPr>
              <a:t>‹#›</a:t>
            </a:fld>
            <a:endParaRPr lang="en-GB" dirty="0"/>
          </a:p>
        </p:txBody>
      </p:sp>
    </p:spTree>
    <p:extLst>
      <p:ext uri="{BB962C8B-B14F-4D97-AF65-F5344CB8AC3E}">
        <p14:creationId xmlns:p14="http://schemas.microsoft.com/office/powerpoint/2010/main" val="1924236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p:nvPr/>
        </p:nvSpPr>
        <p:spPr>
          <a:xfrm>
            <a:off x="0" y="0"/>
            <a:ext cx="9144000" cy="18891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dirty="0">
              <a:solidFill>
                <a:srgbClr val="FFFFFF"/>
              </a:solidFill>
              <a:cs typeface="Arial" pitchFamily="34" charset="0"/>
            </a:endParaRPr>
          </a:p>
        </p:txBody>
      </p:sp>
      <p:sp>
        <p:nvSpPr>
          <p:cNvPr id="6" name="TextBox 7"/>
          <p:cNvSpPr txBox="1">
            <a:spLocks noChangeArrowheads="1"/>
          </p:cNvSpPr>
          <p:nvPr/>
        </p:nvSpPr>
        <p:spPr bwMode="auto">
          <a:xfrm>
            <a:off x="427038" y="6297613"/>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cxnSp>
        <p:nvCxnSpPr>
          <p:cNvPr id="7" name="Straight Connector 6"/>
          <p:cNvCxnSpPr/>
          <p:nvPr userDrawn="1"/>
        </p:nvCxnSpPr>
        <p:spPr>
          <a:xfrm>
            <a:off x="534988" y="1125538"/>
            <a:ext cx="984250" cy="0"/>
          </a:xfrm>
          <a:prstGeom prst="line">
            <a:avLst/>
          </a:prstGeom>
          <a:ln>
            <a:solidFill>
              <a:srgbClr val="D6D6D6"/>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A10DB83C-6D54-41CF-B03F-83ED10296058}" type="datetime1">
              <a:rPr lang="en-GB"/>
              <a:pPr>
                <a:defRPr/>
              </a:pPr>
              <a:t>09/02/2018</a:t>
            </a:fld>
            <a:endParaRPr lang="en-GB" dirty="0"/>
          </a:p>
        </p:txBody>
      </p:sp>
      <p:sp>
        <p:nvSpPr>
          <p:cNvPr id="9"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10" name="Slide Number Placeholder 6"/>
          <p:cNvSpPr>
            <a:spLocks noGrp="1"/>
          </p:cNvSpPr>
          <p:nvPr>
            <p:ph type="sldNum" sz="quarter" idx="12"/>
          </p:nvPr>
        </p:nvSpPr>
        <p:spPr/>
        <p:txBody>
          <a:bodyPr/>
          <a:lstStyle>
            <a:lvl1pPr fontAlgn="auto">
              <a:spcBef>
                <a:spcPts val="0"/>
              </a:spcBef>
              <a:spcAft>
                <a:spcPts val="0"/>
              </a:spcAft>
              <a:defRPr>
                <a:cs typeface="+mn-cs"/>
              </a:defRPr>
            </a:lvl1pPr>
          </a:lstStyle>
          <a:p>
            <a:pPr>
              <a:defRPr/>
            </a:pPr>
            <a:fld id="{B55A1370-E91E-40D2-8A9A-F37CC883B36C}" type="slidenum">
              <a:rPr lang="en-GB"/>
              <a:pPr>
                <a:defRPr/>
              </a:pPr>
              <a:t>‹#›</a:t>
            </a:fld>
            <a:endParaRPr lang="en-GB" dirty="0"/>
          </a:p>
        </p:txBody>
      </p:sp>
    </p:spTree>
    <p:extLst>
      <p:ext uri="{BB962C8B-B14F-4D97-AF65-F5344CB8AC3E}">
        <p14:creationId xmlns:p14="http://schemas.microsoft.com/office/powerpoint/2010/main" val="235890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38404" cy="1143000"/>
          </a:xfrm>
        </p:spPr>
        <p:txBody>
          <a:bodyPr/>
          <a:lstStyle/>
          <a:p>
            <a:r>
              <a:rPr lang="en-GB" dirty="0" smtClean="0"/>
              <a:t>Click to edit Master title style</a:t>
            </a:r>
            <a:endParaRPr lang="en-US" dirty="0"/>
          </a:p>
        </p:txBody>
      </p:sp>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297334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0"/>
            <a:ext cx="9144000" cy="18891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dirty="0">
              <a:solidFill>
                <a:srgbClr val="FFFFFF"/>
              </a:solidFill>
              <a:cs typeface="Arial" pitchFamily="34" charset="0"/>
            </a:endParaRPr>
          </a:p>
        </p:txBody>
      </p:sp>
      <p:sp>
        <p:nvSpPr>
          <p:cNvPr id="8" name="TextBox 7"/>
          <p:cNvSpPr txBox="1">
            <a:spLocks noChangeArrowheads="1"/>
          </p:cNvSpPr>
          <p:nvPr/>
        </p:nvSpPr>
        <p:spPr bwMode="auto">
          <a:xfrm>
            <a:off x="427038" y="6297613"/>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cxnSp>
        <p:nvCxnSpPr>
          <p:cNvPr id="9" name="Straight Connector 8"/>
          <p:cNvCxnSpPr/>
          <p:nvPr/>
        </p:nvCxnSpPr>
        <p:spPr>
          <a:xfrm>
            <a:off x="534988" y="1125538"/>
            <a:ext cx="984250" cy="0"/>
          </a:xfrm>
          <a:prstGeom prst="line">
            <a:avLst/>
          </a:prstGeom>
          <a:ln>
            <a:solidFill>
              <a:srgbClr val="D6D6D6"/>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068357F5-2518-47F0-AAB0-51591FD20587}" type="datetime1">
              <a:rPr lang="en-GB"/>
              <a:pPr>
                <a:defRPr/>
              </a:pPr>
              <a:t>09/02/2018</a:t>
            </a:fld>
            <a:endParaRPr lang="en-GB" dirty="0"/>
          </a:p>
        </p:txBody>
      </p:sp>
      <p:sp>
        <p:nvSpPr>
          <p:cNvPr id="11"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12" name="Slide Number Placeholder 8"/>
          <p:cNvSpPr>
            <a:spLocks noGrp="1"/>
          </p:cNvSpPr>
          <p:nvPr>
            <p:ph type="sldNum" sz="quarter" idx="12"/>
          </p:nvPr>
        </p:nvSpPr>
        <p:spPr/>
        <p:txBody>
          <a:bodyPr/>
          <a:lstStyle>
            <a:lvl1pPr fontAlgn="auto">
              <a:spcBef>
                <a:spcPts val="0"/>
              </a:spcBef>
              <a:spcAft>
                <a:spcPts val="0"/>
              </a:spcAft>
              <a:defRPr>
                <a:cs typeface="+mn-cs"/>
              </a:defRPr>
            </a:lvl1pPr>
          </a:lstStyle>
          <a:p>
            <a:pPr>
              <a:defRPr/>
            </a:pPr>
            <a:fld id="{43D0428C-5DC1-45E1-A828-2D8AAD9B90F0}" type="slidenum">
              <a:rPr lang="en-GB"/>
              <a:pPr>
                <a:defRPr/>
              </a:pPr>
              <a:t>‹#›</a:t>
            </a:fld>
            <a:endParaRPr lang="en-GB" dirty="0"/>
          </a:p>
        </p:txBody>
      </p:sp>
    </p:spTree>
    <p:extLst>
      <p:ext uri="{BB962C8B-B14F-4D97-AF65-F5344CB8AC3E}">
        <p14:creationId xmlns:p14="http://schemas.microsoft.com/office/powerpoint/2010/main" val="920518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9144000" cy="18891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dirty="0">
              <a:solidFill>
                <a:srgbClr val="FFFFFF"/>
              </a:solidFill>
              <a:cs typeface="Arial" pitchFamily="34" charset="0"/>
            </a:endParaRPr>
          </a:p>
        </p:txBody>
      </p:sp>
      <p:sp>
        <p:nvSpPr>
          <p:cNvPr id="4" name="TextBox 7"/>
          <p:cNvSpPr txBox="1">
            <a:spLocks noChangeArrowheads="1"/>
          </p:cNvSpPr>
          <p:nvPr/>
        </p:nvSpPr>
        <p:spPr bwMode="auto">
          <a:xfrm>
            <a:off x="427038" y="6297613"/>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cxnSp>
        <p:nvCxnSpPr>
          <p:cNvPr id="5" name="Straight Connector 4"/>
          <p:cNvCxnSpPr/>
          <p:nvPr/>
        </p:nvCxnSpPr>
        <p:spPr>
          <a:xfrm>
            <a:off x="534988" y="1125538"/>
            <a:ext cx="984250" cy="0"/>
          </a:xfrm>
          <a:prstGeom prst="line">
            <a:avLst/>
          </a:prstGeom>
          <a:ln>
            <a:solidFill>
              <a:srgbClr val="D6D6D6"/>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6"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689A42E0-D7E7-400E-972E-FB26F440E103}" type="datetime1">
              <a:rPr lang="en-GB"/>
              <a:pPr>
                <a:defRPr/>
              </a:pPr>
              <a:t>09/02/2018</a:t>
            </a:fld>
            <a:endParaRPr lang="en-GB" dirty="0"/>
          </a:p>
        </p:txBody>
      </p:sp>
      <p:sp>
        <p:nvSpPr>
          <p:cNvPr id="7"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8" name="Slide Number Placeholder 4"/>
          <p:cNvSpPr>
            <a:spLocks noGrp="1"/>
          </p:cNvSpPr>
          <p:nvPr>
            <p:ph type="sldNum" sz="quarter" idx="12"/>
          </p:nvPr>
        </p:nvSpPr>
        <p:spPr/>
        <p:txBody>
          <a:bodyPr/>
          <a:lstStyle>
            <a:lvl1pPr fontAlgn="auto">
              <a:spcBef>
                <a:spcPts val="0"/>
              </a:spcBef>
              <a:spcAft>
                <a:spcPts val="0"/>
              </a:spcAft>
              <a:defRPr>
                <a:cs typeface="+mn-cs"/>
              </a:defRPr>
            </a:lvl1pPr>
          </a:lstStyle>
          <a:p>
            <a:pPr>
              <a:defRPr/>
            </a:pPr>
            <a:fld id="{6A32E925-8A8E-4F3F-BA47-A1D0173B7364}" type="slidenum">
              <a:rPr lang="en-GB"/>
              <a:pPr>
                <a:defRPr/>
              </a:pPr>
              <a:t>‹#›</a:t>
            </a:fld>
            <a:endParaRPr lang="en-GB" dirty="0"/>
          </a:p>
        </p:txBody>
      </p:sp>
    </p:spTree>
    <p:extLst>
      <p:ext uri="{BB962C8B-B14F-4D97-AF65-F5344CB8AC3E}">
        <p14:creationId xmlns:p14="http://schemas.microsoft.com/office/powerpoint/2010/main" val="2453571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18891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dirty="0">
              <a:solidFill>
                <a:srgbClr val="FFFFFF"/>
              </a:solidFill>
              <a:cs typeface="Arial" pitchFamily="34" charset="0"/>
            </a:endParaRPr>
          </a:p>
        </p:txBody>
      </p:sp>
      <p:sp>
        <p:nvSpPr>
          <p:cNvPr id="3" name="TextBox 7"/>
          <p:cNvSpPr txBox="1">
            <a:spLocks noChangeArrowheads="1"/>
          </p:cNvSpPr>
          <p:nvPr/>
        </p:nvSpPr>
        <p:spPr bwMode="auto">
          <a:xfrm>
            <a:off x="427038" y="6297613"/>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cxnSp>
        <p:nvCxnSpPr>
          <p:cNvPr id="4" name="Straight Connector 3"/>
          <p:cNvCxnSpPr/>
          <p:nvPr userDrawn="1"/>
        </p:nvCxnSpPr>
        <p:spPr>
          <a:xfrm>
            <a:off x="534988" y="1125538"/>
            <a:ext cx="984250" cy="0"/>
          </a:xfrm>
          <a:prstGeom prst="line">
            <a:avLst/>
          </a:prstGeom>
          <a:ln>
            <a:solidFill>
              <a:srgbClr val="D6D6D6"/>
            </a:solidFill>
          </a:ln>
        </p:spPr>
        <p:style>
          <a:lnRef idx="1">
            <a:schemeClr val="dk1"/>
          </a:lnRef>
          <a:fillRef idx="0">
            <a:schemeClr val="dk1"/>
          </a:fillRef>
          <a:effectRef idx="0">
            <a:schemeClr val="dk1"/>
          </a:effectRef>
          <a:fontRef idx="minor">
            <a:schemeClr val="tx1"/>
          </a:fontRef>
        </p:style>
      </p:cxnSp>
      <p:sp>
        <p:nvSpPr>
          <p:cNvPr id="5"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296E2B43-010F-4CFC-8761-524DB20307BB}" type="datetime1">
              <a:rPr lang="en-GB"/>
              <a:pPr>
                <a:defRPr/>
              </a:pPr>
              <a:t>09/02/2018</a:t>
            </a:fld>
            <a:endParaRPr lang="en-GB" dirty="0"/>
          </a:p>
        </p:txBody>
      </p:sp>
      <p:sp>
        <p:nvSpPr>
          <p:cNvPr id="6"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7" name="Slide Number Placeholder 3"/>
          <p:cNvSpPr>
            <a:spLocks noGrp="1"/>
          </p:cNvSpPr>
          <p:nvPr>
            <p:ph type="sldNum" sz="quarter" idx="12"/>
          </p:nvPr>
        </p:nvSpPr>
        <p:spPr/>
        <p:txBody>
          <a:bodyPr/>
          <a:lstStyle>
            <a:lvl1pPr fontAlgn="auto">
              <a:spcBef>
                <a:spcPts val="0"/>
              </a:spcBef>
              <a:spcAft>
                <a:spcPts val="0"/>
              </a:spcAft>
              <a:defRPr>
                <a:cs typeface="+mn-cs"/>
              </a:defRPr>
            </a:lvl1pPr>
          </a:lstStyle>
          <a:p>
            <a:pPr>
              <a:defRPr/>
            </a:pPr>
            <a:fld id="{A2893F64-181B-46FD-92E9-666112E3A0D4}" type="slidenum">
              <a:rPr lang="en-GB"/>
              <a:pPr>
                <a:defRPr/>
              </a:pPr>
              <a:t>‹#›</a:t>
            </a:fld>
            <a:endParaRPr lang="en-GB" dirty="0"/>
          </a:p>
        </p:txBody>
      </p:sp>
    </p:spTree>
    <p:extLst>
      <p:ext uri="{BB962C8B-B14F-4D97-AF65-F5344CB8AC3E}">
        <p14:creationId xmlns:p14="http://schemas.microsoft.com/office/powerpoint/2010/main" val="3086123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18891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dirty="0">
              <a:solidFill>
                <a:srgbClr val="FFFFFF"/>
              </a:solidFill>
              <a:cs typeface="Arial" pitchFamily="34" charset="0"/>
            </a:endParaRPr>
          </a:p>
        </p:txBody>
      </p:sp>
      <p:sp>
        <p:nvSpPr>
          <p:cNvPr id="6" name="TextBox 7"/>
          <p:cNvSpPr txBox="1">
            <a:spLocks noChangeArrowheads="1"/>
          </p:cNvSpPr>
          <p:nvPr/>
        </p:nvSpPr>
        <p:spPr bwMode="auto">
          <a:xfrm>
            <a:off x="427038" y="6297613"/>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cxnSp>
        <p:nvCxnSpPr>
          <p:cNvPr id="7" name="Straight Connector 6"/>
          <p:cNvCxnSpPr/>
          <p:nvPr/>
        </p:nvCxnSpPr>
        <p:spPr>
          <a:xfrm>
            <a:off x="534988" y="1125538"/>
            <a:ext cx="984250" cy="0"/>
          </a:xfrm>
          <a:prstGeom prst="line">
            <a:avLst/>
          </a:prstGeom>
          <a:ln>
            <a:solidFill>
              <a:srgbClr val="D6D6D6"/>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396FFE2B-2439-4A6A-BD53-F87A9A687BDE}" type="datetime1">
              <a:rPr lang="en-GB"/>
              <a:pPr>
                <a:defRPr/>
              </a:pPr>
              <a:t>09/02/2018</a:t>
            </a:fld>
            <a:endParaRPr lang="en-GB" dirty="0"/>
          </a:p>
        </p:txBody>
      </p:sp>
      <p:sp>
        <p:nvSpPr>
          <p:cNvPr id="9"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10" name="Slide Number Placeholder 6"/>
          <p:cNvSpPr>
            <a:spLocks noGrp="1"/>
          </p:cNvSpPr>
          <p:nvPr>
            <p:ph type="sldNum" sz="quarter" idx="12"/>
          </p:nvPr>
        </p:nvSpPr>
        <p:spPr/>
        <p:txBody>
          <a:bodyPr/>
          <a:lstStyle>
            <a:lvl1pPr fontAlgn="auto">
              <a:spcBef>
                <a:spcPts val="0"/>
              </a:spcBef>
              <a:spcAft>
                <a:spcPts val="0"/>
              </a:spcAft>
              <a:defRPr>
                <a:cs typeface="+mn-cs"/>
              </a:defRPr>
            </a:lvl1pPr>
          </a:lstStyle>
          <a:p>
            <a:pPr>
              <a:defRPr/>
            </a:pPr>
            <a:fld id="{DC7B6B2A-66A0-4343-9722-3C438D0851C4}" type="slidenum">
              <a:rPr lang="en-GB"/>
              <a:pPr>
                <a:defRPr/>
              </a:pPr>
              <a:t>‹#›</a:t>
            </a:fld>
            <a:endParaRPr lang="en-GB" dirty="0"/>
          </a:p>
        </p:txBody>
      </p:sp>
    </p:spTree>
    <p:extLst>
      <p:ext uri="{BB962C8B-B14F-4D97-AF65-F5344CB8AC3E}">
        <p14:creationId xmlns:p14="http://schemas.microsoft.com/office/powerpoint/2010/main" val="3995873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18891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dirty="0">
              <a:solidFill>
                <a:srgbClr val="FFFFFF"/>
              </a:solidFill>
              <a:cs typeface="Arial" pitchFamily="34" charset="0"/>
            </a:endParaRPr>
          </a:p>
        </p:txBody>
      </p:sp>
      <p:sp>
        <p:nvSpPr>
          <p:cNvPr id="6" name="TextBox 7"/>
          <p:cNvSpPr txBox="1">
            <a:spLocks noChangeArrowheads="1"/>
          </p:cNvSpPr>
          <p:nvPr/>
        </p:nvSpPr>
        <p:spPr bwMode="auto">
          <a:xfrm>
            <a:off x="427038" y="6297613"/>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cxnSp>
        <p:nvCxnSpPr>
          <p:cNvPr id="7" name="Straight Connector 6"/>
          <p:cNvCxnSpPr/>
          <p:nvPr/>
        </p:nvCxnSpPr>
        <p:spPr>
          <a:xfrm>
            <a:off x="534988" y="1125538"/>
            <a:ext cx="984250" cy="0"/>
          </a:xfrm>
          <a:prstGeom prst="line">
            <a:avLst/>
          </a:prstGeom>
          <a:ln>
            <a:solidFill>
              <a:srgbClr val="D6D6D6"/>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EDFE9224-6BC0-4C78-B29E-3FC0872BF0DB}" type="datetime1">
              <a:rPr lang="en-GB"/>
              <a:pPr>
                <a:defRPr/>
              </a:pPr>
              <a:t>09/02/2018</a:t>
            </a:fld>
            <a:endParaRPr lang="en-GB" dirty="0"/>
          </a:p>
        </p:txBody>
      </p:sp>
      <p:sp>
        <p:nvSpPr>
          <p:cNvPr id="9"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10" name="Slide Number Placeholder 6"/>
          <p:cNvSpPr>
            <a:spLocks noGrp="1"/>
          </p:cNvSpPr>
          <p:nvPr>
            <p:ph type="sldNum" sz="quarter" idx="12"/>
          </p:nvPr>
        </p:nvSpPr>
        <p:spPr/>
        <p:txBody>
          <a:bodyPr/>
          <a:lstStyle>
            <a:lvl1pPr fontAlgn="auto">
              <a:spcBef>
                <a:spcPts val="0"/>
              </a:spcBef>
              <a:spcAft>
                <a:spcPts val="0"/>
              </a:spcAft>
              <a:defRPr>
                <a:cs typeface="+mn-cs"/>
              </a:defRPr>
            </a:lvl1pPr>
          </a:lstStyle>
          <a:p>
            <a:pPr>
              <a:defRPr/>
            </a:pPr>
            <a:fld id="{54051C23-5F31-4487-BC9E-70B8FC7E31EF}" type="slidenum">
              <a:rPr lang="en-GB"/>
              <a:pPr>
                <a:defRPr/>
              </a:pPr>
              <a:t>‹#›</a:t>
            </a:fld>
            <a:endParaRPr lang="en-GB" dirty="0"/>
          </a:p>
        </p:txBody>
      </p:sp>
    </p:spTree>
    <p:extLst>
      <p:ext uri="{BB962C8B-B14F-4D97-AF65-F5344CB8AC3E}">
        <p14:creationId xmlns:p14="http://schemas.microsoft.com/office/powerpoint/2010/main" val="4125098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0" y="0"/>
            <a:ext cx="9144000" cy="18891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dirty="0">
              <a:solidFill>
                <a:srgbClr val="FFFFFF"/>
              </a:solidFill>
              <a:cs typeface="Arial" pitchFamily="34" charset="0"/>
            </a:endParaRPr>
          </a:p>
        </p:txBody>
      </p:sp>
      <p:sp>
        <p:nvSpPr>
          <p:cNvPr id="5" name="TextBox 7"/>
          <p:cNvSpPr txBox="1">
            <a:spLocks noChangeArrowheads="1"/>
          </p:cNvSpPr>
          <p:nvPr/>
        </p:nvSpPr>
        <p:spPr bwMode="auto">
          <a:xfrm>
            <a:off x="427038" y="6297613"/>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cxnSp>
        <p:nvCxnSpPr>
          <p:cNvPr id="6" name="Straight Connector 5"/>
          <p:cNvCxnSpPr/>
          <p:nvPr/>
        </p:nvCxnSpPr>
        <p:spPr>
          <a:xfrm>
            <a:off x="534988" y="1125538"/>
            <a:ext cx="984250" cy="0"/>
          </a:xfrm>
          <a:prstGeom prst="line">
            <a:avLst/>
          </a:prstGeom>
          <a:ln>
            <a:solidFill>
              <a:srgbClr val="D6D6D6"/>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0B73BD1C-491D-4E61-BE90-C7191DE0142F}" type="datetime1">
              <a:rPr lang="en-GB"/>
              <a:pPr>
                <a:defRPr/>
              </a:pPr>
              <a:t>09/02/2018</a:t>
            </a:fld>
            <a:endParaRPr lang="en-GB" dirty="0"/>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9"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FC160454-DEB3-4209-8696-4413870EF92D}" type="slidenum">
              <a:rPr lang="en-GB"/>
              <a:pPr>
                <a:defRPr/>
              </a:pPr>
              <a:t>‹#›</a:t>
            </a:fld>
            <a:endParaRPr lang="en-GB" dirty="0"/>
          </a:p>
        </p:txBody>
      </p:sp>
    </p:spTree>
    <p:extLst>
      <p:ext uri="{BB962C8B-B14F-4D97-AF65-F5344CB8AC3E}">
        <p14:creationId xmlns:p14="http://schemas.microsoft.com/office/powerpoint/2010/main" val="1192508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0" y="0"/>
            <a:ext cx="9144000" cy="18891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GB" dirty="0">
              <a:solidFill>
                <a:srgbClr val="FFFFFF"/>
              </a:solidFill>
              <a:cs typeface="Arial" pitchFamily="34" charset="0"/>
            </a:endParaRPr>
          </a:p>
        </p:txBody>
      </p:sp>
      <p:sp>
        <p:nvSpPr>
          <p:cNvPr id="5" name="TextBox 7"/>
          <p:cNvSpPr txBox="1">
            <a:spLocks noChangeArrowheads="1"/>
          </p:cNvSpPr>
          <p:nvPr/>
        </p:nvSpPr>
        <p:spPr bwMode="auto">
          <a:xfrm>
            <a:off x="427038" y="6297613"/>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cxnSp>
        <p:nvCxnSpPr>
          <p:cNvPr id="6" name="Straight Connector 5"/>
          <p:cNvCxnSpPr/>
          <p:nvPr/>
        </p:nvCxnSpPr>
        <p:spPr>
          <a:xfrm>
            <a:off x="534988" y="1125538"/>
            <a:ext cx="984250" cy="0"/>
          </a:xfrm>
          <a:prstGeom prst="line">
            <a:avLst/>
          </a:prstGeom>
          <a:ln>
            <a:solidFill>
              <a:srgbClr val="D6D6D6"/>
            </a:solidFill>
          </a:ln>
        </p:spPr>
        <p:style>
          <a:lnRef idx="1">
            <a:schemeClr val="dk1"/>
          </a:lnRef>
          <a:fillRef idx="0">
            <a:schemeClr val="dk1"/>
          </a:fillRef>
          <a:effectRef idx="0">
            <a:schemeClr val="dk1"/>
          </a:effectRef>
          <a:fontRef idx="minor">
            <a:schemeClr val="tx1"/>
          </a:fontRef>
        </p:style>
      </p:cxn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prstClr val="black"/>
                </a:solidFill>
                <a:latin typeface="Calibri" pitchFamily="34" charset="0"/>
                <a:cs typeface="Arial" pitchFamily="34" charset="0"/>
              </a:defRPr>
            </a:lvl1pPr>
          </a:lstStyle>
          <a:p>
            <a:pPr>
              <a:defRPr/>
            </a:pPr>
            <a:fld id="{954E3D90-D4C6-477B-B458-BD722CC0F50E}" type="datetime1">
              <a:rPr lang="en-GB"/>
              <a:pPr>
                <a:defRPr/>
              </a:pPr>
              <a:t>09/02/2018</a:t>
            </a:fld>
            <a:endParaRPr lang="en-GB" dirty="0"/>
          </a:p>
        </p:txBody>
      </p:sp>
      <p:sp>
        <p:nvSpPr>
          <p:cNvPr id="8"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dirty="0">
                <a:solidFill>
                  <a:prstClr val="black"/>
                </a:solidFill>
                <a:latin typeface="Calibri" pitchFamily="34" charset="0"/>
                <a:cs typeface="Arial" pitchFamily="34" charset="0"/>
              </a:defRPr>
            </a:lvl1pPr>
          </a:lstStyle>
          <a:p>
            <a:pPr>
              <a:defRPr/>
            </a:pPr>
            <a:endParaRPr lang="en-GB"/>
          </a:p>
        </p:txBody>
      </p:sp>
      <p:sp>
        <p:nvSpPr>
          <p:cNvPr id="9"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90E26FBD-70D7-4862-BAD3-CE0168CD855F}" type="slidenum">
              <a:rPr lang="en-GB"/>
              <a:pPr>
                <a:defRPr/>
              </a:pPr>
              <a:t>‹#›</a:t>
            </a:fld>
            <a:endParaRPr lang="en-GB" dirty="0"/>
          </a:p>
        </p:txBody>
      </p:sp>
    </p:spTree>
    <p:extLst>
      <p:ext uri="{BB962C8B-B14F-4D97-AF65-F5344CB8AC3E}">
        <p14:creationId xmlns:p14="http://schemas.microsoft.com/office/powerpoint/2010/main" val="27366486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4110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5"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C5B3B03B-E180-4C7E-BFAB-CBFA490FFF3B}" type="slidenum">
              <a:rPr lang="en-GB" altLang="en-US"/>
              <a:pPr>
                <a:defRPr/>
              </a:pPr>
              <a:t>‹#›</a:t>
            </a:fld>
            <a:endParaRPr lang="en-GB" altLang="en-US" dirty="0"/>
          </a:p>
        </p:txBody>
      </p:sp>
    </p:spTree>
    <p:extLst>
      <p:ext uri="{BB962C8B-B14F-4D97-AF65-F5344CB8AC3E}">
        <p14:creationId xmlns:p14="http://schemas.microsoft.com/office/powerpoint/2010/main" val="12504731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5"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65E6E4F4-E597-416B-8DA7-D34D163D1874}" type="slidenum">
              <a:rPr lang="en-GB" altLang="en-US"/>
              <a:pPr>
                <a:defRPr/>
              </a:pPr>
              <a:t>‹#›</a:t>
            </a:fld>
            <a:endParaRPr lang="en-GB" altLang="en-US" dirty="0"/>
          </a:p>
        </p:txBody>
      </p:sp>
    </p:spTree>
    <p:extLst>
      <p:ext uri="{BB962C8B-B14F-4D97-AF65-F5344CB8AC3E}">
        <p14:creationId xmlns:p14="http://schemas.microsoft.com/office/powerpoint/2010/main" val="148184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5" descr="pap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163" y="1711325"/>
            <a:ext cx="9144000" cy="360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Content Placeholder 2"/>
          <p:cNvSpPr>
            <a:spLocks noGrp="1"/>
          </p:cNvSpPr>
          <p:nvPr>
            <p:ph idx="1"/>
          </p:nvPr>
        </p:nvSpPr>
        <p:spPr>
          <a:xfrm>
            <a:off x="581891" y="4073239"/>
            <a:ext cx="1431636" cy="524163"/>
          </a:xfrm>
        </p:spPr>
        <p:txBody>
          <a:bodyPr/>
          <a:lstStyle>
            <a:lvl1pPr algn="ctr">
              <a:buFontTx/>
              <a:buNone/>
              <a:defRPr/>
            </a:lvl1pPr>
            <a:lvl2pPr>
              <a:buFontTx/>
              <a:buNone/>
              <a:defRPr/>
            </a:lvl2pPr>
            <a:lvl3pPr>
              <a:buFontTx/>
              <a:buNone/>
              <a:defRPr/>
            </a:lvl3pPr>
            <a:lvl4pPr>
              <a:buFontTx/>
              <a:buNone/>
              <a:defRPr/>
            </a:lvl4pPr>
            <a:lvl5pPr>
              <a:buFontTx/>
              <a:buNone/>
              <a:defRPr/>
            </a:lvl5pPr>
          </a:lstStyle>
          <a:p>
            <a:pPr lvl="0"/>
            <a:r>
              <a:rPr lang="en-US" smtClean="0"/>
              <a:t>Edit Master text styles</a:t>
            </a:r>
          </a:p>
        </p:txBody>
      </p:sp>
      <p:sp>
        <p:nvSpPr>
          <p:cNvPr id="7" name="Content Placeholder 2"/>
          <p:cNvSpPr>
            <a:spLocks noGrp="1"/>
          </p:cNvSpPr>
          <p:nvPr>
            <p:ph idx="12"/>
          </p:nvPr>
        </p:nvSpPr>
        <p:spPr>
          <a:xfrm>
            <a:off x="2313709" y="4080164"/>
            <a:ext cx="1431636" cy="524163"/>
          </a:xfrm>
        </p:spPr>
        <p:txBody>
          <a:bodyPr/>
          <a:lstStyle>
            <a:lvl1pPr algn="ctr">
              <a:buFontTx/>
              <a:buNone/>
              <a:defRPr/>
            </a:lvl1pPr>
            <a:lvl2pPr>
              <a:buFontTx/>
              <a:buNone/>
              <a:defRPr/>
            </a:lvl2pPr>
            <a:lvl3pPr>
              <a:buFontTx/>
              <a:buNone/>
              <a:defRPr/>
            </a:lvl3pPr>
            <a:lvl4pPr>
              <a:buFontTx/>
              <a:buNone/>
              <a:defRPr/>
            </a:lvl4pPr>
            <a:lvl5pPr>
              <a:buFontTx/>
              <a:buNone/>
              <a:defRPr/>
            </a:lvl5pPr>
          </a:lstStyle>
          <a:p>
            <a:pPr lvl="0"/>
            <a:r>
              <a:rPr lang="en-US" smtClean="0"/>
              <a:t>Edit Master text styles</a:t>
            </a:r>
          </a:p>
        </p:txBody>
      </p:sp>
      <p:sp>
        <p:nvSpPr>
          <p:cNvPr id="9" name="Content Placeholder 2"/>
          <p:cNvSpPr>
            <a:spLocks noGrp="1"/>
          </p:cNvSpPr>
          <p:nvPr>
            <p:ph idx="13"/>
          </p:nvPr>
        </p:nvSpPr>
        <p:spPr>
          <a:xfrm>
            <a:off x="4008582" y="4080164"/>
            <a:ext cx="1431636" cy="524163"/>
          </a:xfrm>
        </p:spPr>
        <p:txBody>
          <a:bodyPr/>
          <a:lstStyle>
            <a:lvl1pPr algn="ctr">
              <a:buFontTx/>
              <a:buNone/>
              <a:defRPr/>
            </a:lvl1pPr>
            <a:lvl2pPr>
              <a:buFontTx/>
              <a:buNone/>
              <a:defRPr/>
            </a:lvl2pPr>
            <a:lvl3pPr>
              <a:buFontTx/>
              <a:buNone/>
              <a:defRPr/>
            </a:lvl3pPr>
            <a:lvl4pPr>
              <a:buFontTx/>
              <a:buNone/>
              <a:defRPr/>
            </a:lvl4pPr>
            <a:lvl5pPr>
              <a:buFontTx/>
              <a:buNone/>
              <a:defRPr/>
            </a:lvl5pPr>
          </a:lstStyle>
          <a:p>
            <a:pPr lvl="0"/>
            <a:r>
              <a:rPr lang="en-US" smtClean="0"/>
              <a:t>Edit Master text styles</a:t>
            </a:r>
          </a:p>
        </p:txBody>
      </p:sp>
      <p:sp>
        <p:nvSpPr>
          <p:cNvPr id="10" name="Content Placeholder 2"/>
          <p:cNvSpPr>
            <a:spLocks noGrp="1"/>
          </p:cNvSpPr>
          <p:nvPr>
            <p:ph idx="14"/>
          </p:nvPr>
        </p:nvSpPr>
        <p:spPr>
          <a:xfrm>
            <a:off x="5703455" y="4080164"/>
            <a:ext cx="1431636" cy="524163"/>
          </a:xfrm>
        </p:spPr>
        <p:txBody>
          <a:bodyPr/>
          <a:lstStyle>
            <a:lvl1pPr algn="ctr">
              <a:buFontTx/>
              <a:buNone/>
              <a:defRPr/>
            </a:lvl1pPr>
            <a:lvl2pPr>
              <a:buFontTx/>
              <a:buNone/>
              <a:defRPr/>
            </a:lvl2pPr>
            <a:lvl3pPr>
              <a:buFontTx/>
              <a:buNone/>
              <a:defRPr/>
            </a:lvl3pPr>
            <a:lvl4pPr>
              <a:buFontTx/>
              <a:buNone/>
              <a:defRPr/>
            </a:lvl4pPr>
            <a:lvl5pPr>
              <a:buFontTx/>
              <a:buNone/>
              <a:defRPr/>
            </a:lvl5pPr>
          </a:lstStyle>
          <a:p>
            <a:pPr lvl="0"/>
            <a:r>
              <a:rPr lang="en-US" smtClean="0"/>
              <a:t>Edit Master text styles</a:t>
            </a:r>
          </a:p>
        </p:txBody>
      </p:sp>
      <p:sp>
        <p:nvSpPr>
          <p:cNvPr id="11" name="Content Placeholder 2"/>
          <p:cNvSpPr>
            <a:spLocks noGrp="1"/>
          </p:cNvSpPr>
          <p:nvPr>
            <p:ph idx="15"/>
          </p:nvPr>
        </p:nvSpPr>
        <p:spPr>
          <a:xfrm>
            <a:off x="7416800" y="4080164"/>
            <a:ext cx="1431636" cy="524163"/>
          </a:xfrm>
        </p:spPr>
        <p:txBody>
          <a:bodyPr/>
          <a:lstStyle>
            <a:lvl1pPr algn="ctr">
              <a:buFontTx/>
              <a:buNone/>
              <a:defRPr/>
            </a:lvl1pPr>
            <a:lvl2pPr>
              <a:buFontTx/>
              <a:buNone/>
              <a:defRPr/>
            </a:lvl2pPr>
            <a:lvl3pPr>
              <a:buFontTx/>
              <a:buNone/>
              <a:defRPr/>
            </a:lvl3pPr>
            <a:lvl4pPr>
              <a:buFontTx/>
              <a:buNone/>
              <a:defRPr/>
            </a:lvl4pPr>
            <a:lvl5pPr>
              <a:buFontTx/>
              <a:buNone/>
              <a:defRPr/>
            </a:lvl5pPr>
          </a:lstStyle>
          <a:p>
            <a:pPr lvl="0"/>
            <a:r>
              <a:rPr lang="en-US" smtClean="0"/>
              <a:t>Edit Master text styles</a:t>
            </a:r>
          </a:p>
        </p:txBody>
      </p:sp>
      <p:sp>
        <p:nvSpPr>
          <p:cNvPr id="12" name="Footer Placeholder 4"/>
          <p:cNvSpPr>
            <a:spLocks noGrp="1"/>
          </p:cNvSpPr>
          <p:nvPr>
            <p:ph type="ftr" sz="quarter" idx="16"/>
          </p:nvPr>
        </p:nvSpPr>
        <p:spPr>
          <a:xfrm>
            <a:off x="438150" y="6200775"/>
            <a:ext cx="5562600" cy="365125"/>
          </a:xfrm>
          <a:prstGeom prst="rect">
            <a:avLst/>
          </a:prstGeom>
        </p:spPr>
        <p:txBody>
          <a:bodyPr/>
          <a:lstStyle>
            <a:lvl1pPr algn="l" defTabSz="457200" eaLnBrk="1" fontAlgn="auto" hangingPunct="1">
              <a:spcBef>
                <a:spcPts val="0"/>
              </a:spcBef>
              <a:spcAft>
                <a:spcPts val="0"/>
              </a:spcAft>
              <a:defRPr sz="1100" dirty="0" smtClean="0">
                <a:solidFill>
                  <a:prstClr val="white"/>
                </a:solidFill>
                <a:latin typeface="+mn-lt"/>
              </a:defRPr>
            </a:lvl1pPr>
          </a:lstStyle>
          <a:p>
            <a:pPr>
              <a:defRPr/>
            </a:pPr>
            <a:r>
              <a:rPr lang="en-US"/>
              <a:t>Data Source </a:t>
            </a:r>
          </a:p>
        </p:txBody>
      </p:sp>
    </p:spTree>
    <p:extLst>
      <p:ext uri="{BB962C8B-B14F-4D97-AF65-F5344CB8AC3E}">
        <p14:creationId xmlns:p14="http://schemas.microsoft.com/office/powerpoint/2010/main" val="3771867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6"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71AADFA8-9637-4298-A6D5-B911AEF335B2}" type="slidenum">
              <a:rPr lang="en-GB" altLang="en-US"/>
              <a:pPr>
                <a:defRPr/>
              </a:pPr>
              <a:t>‹#›</a:t>
            </a:fld>
            <a:endParaRPr lang="en-GB" altLang="en-US" dirty="0"/>
          </a:p>
        </p:txBody>
      </p:sp>
    </p:spTree>
    <p:extLst>
      <p:ext uri="{BB962C8B-B14F-4D97-AF65-F5344CB8AC3E}">
        <p14:creationId xmlns:p14="http://schemas.microsoft.com/office/powerpoint/2010/main" val="419925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8"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9"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F3D42C2D-0AAE-45F9-8F4C-082302FBAEE9}" type="slidenum">
              <a:rPr lang="en-GB" altLang="en-US"/>
              <a:pPr>
                <a:defRPr/>
              </a:pPr>
              <a:t>‹#›</a:t>
            </a:fld>
            <a:endParaRPr lang="en-GB" altLang="en-US" dirty="0"/>
          </a:p>
        </p:txBody>
      </p:sp>
    </p:spTree>
    <p:extLst>
      <p:ext uri="{BB962C8B-B14F-4D97-AF65-F5344CB8AC3E}">
        <p14:creationId xmlns:p14="http://schemas.microsoft.com/office/powerpoint/2010/main" val="3037745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4"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5"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8572A830-0977-4F70-8A2D-B1F5825C5CE2}" type="slidenum">
              <a:rPr lang="en-GB" altLang="en-US"/>
              <a:pPr>
                <a:defRPr/>
              </a:pPr>
              <a:t>‹#›</a:t>
            </a:fld>
            <a:endParaRPr lang="en-GB" altLang="en-US" dirty="0"/>
          </a:p>
        </p:txBody>
      </p:sp>
    </p:spTree>
    <p:extLst>
      <p:ext uri="{BB962C8B-B14F-4D97-AF65-F5344CB8AC3E}">
        <p14:creationId xmlns:p14="http://schemas.microsoft.com/office/powerpoint/2010/main" val="2503275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3"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4"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F2BD93BF-0BA2-4B53-97C3-7CF2C8CE2506}" type="slidenum">
              <a:rPr lang="en-GB" altLang="en-US"/>
              <a:pPr>
                <a:defRPr/>
              </a:pPr>
              <a:t>‹#›</a:t>
            </a:fld>
            <a:endParaRPr lang="en-GB" altLang="en-US" dirty="0"/>
          </a:p>
        </p:txBody>
      </p:sp>
    </p:spTree>
    <p:extLst>
      <p:ext uri="{BB962C8B-B14F-4D97-AF65-F5344CB8AC3E}">
        <p14:creationId xmlns:p14="http://schemas.microsoft.com/office/powerpoint/2010/main" val="4183941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6"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2F13CF38-EFDD-4346-BECF-1857B8443EC0}" type="slidenum">
              <a:rPr lang="en-GB" altLang="en-US"/>
              <a:pPr>
                <a:defRPr/>
              </a:pPr>
              <a:t>‹#›</a:t>
            </a:fld>
            <a:endParaRPr lang="en-GB" altLang="en-US" dirty="0"/>
          </a:p>
        </p:txBody>
      </p:sp>
    </p:spTree>
    <p:extLst>
      <p:ext uri="{BB962C8B-B14F-4D97-AF65-F5344CB8AC3E}">
        <p14:creationId xmlns:p14="http://schemas.microsoft.com/office/powerpoint/2010/main" val="3406952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6"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453A64B3-D048-4CCB-81C8-208130AB6AEC}" type="slidenum">
              <a:rPr lang="en-GB" altLang="en-US"/>
              <a:pPr>
                <a:defRPr/>
              </a:pPr>
              <a:t>‹#›</a:t>
            </a:fld>
            <a:endParaRPr lang="en-GB" altLang="en-US" dirty="0"/>
          </a:p>
        </p:txBody>
      </p:sp>
    </p:spTree>
    <p:extLst>
      <p:ext uri="{BB962C8B-B14F-4D97-AF65-F5344CB8AC3E}">
        <p14:creationId xmlns:p14="http://schemas.microsoft.com/office/powerpoint/2010/main" val="437777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5"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888ED0C5-8657-44AF-A7AD-F543145A595B}" type="slidenum">
              <a:rPr lang="en-GB" altLang="en-US"/>
              <a:pPr>
                <a:defRPr/>
              </a:pPr>
              <a:t>‹#›</a:t>
            </a:fld>
            <a:endParaRPr lang="en-GB" altLang="en-US" dirty="0"/>
          </a:p>
        </p:txBody>
      </p:sp>
    </p:spTree>
    <p:extLst>
      <p:ext uri="{BB962C8B-B14F-4D97-AF65-F5344CB8AC3E}">
        <p14:creationId xmlns:p14="http://schemas.microsoft.com/office/powerpoint/2010/main" val="2327921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auto">
              <a:spcBef>
                <a:spcPts val="0"/>
              </a:spcBef>
              <a:spcAft>
                <a:spcPts val="0"/>
              </a:spcAft>
              <a:defRPr dirty="0">
                <a:cs typeface="+mn-cs"/>
              </a:defRPr>
            </a:lvl1pPr>
          </a:lstStyle>
          <a:p>
            <a:pPr>
              <a:defRPr/>
            </a:pPr>
            <a:endParaRPr lang="en-GB" altLang="en-US"/>
          </a:p>
        </p:txBody>
      </p:sp>
      <p:sp>
        <p:nvSpPr>
          <p:cNvPr id="5" name="Footer Placeholder 4"/>
          <p:cNvSpPr>
            <a:spLocks noGrp="1"/>
          </p:cNvSpPr>
          <p:nvPr>
            <p:ph type="ftr" sz="quarter" idx="11"/>
          </p:nvPr>
        </p:nvSpPr>
        <p:spPr/>
        <p:txBody>
          <a:bodyPr/>
          <a:lstStyle>
            <a:lvl1pPr fontAlgn="auto">
              <a:spcBef>
                <a:spcPts val="0"/>
              </a:spcBef>
              <a:spcAft>
                <a:spcPts val="0"/>
              </a:spcAft>
              <a:defRPr dirty="0">
                <a:cs typeface="+mn-cs"/>
              </a:defRPr>
            </a:lvl1pPr>
          </a:lstStyle>
          <a:p>
            <a:pPr>
              <a:defRPr/>
            </a:pPr>
            <a:endParaRPr lang="en-GB" alt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cs typeface="+mn-cs"/>
              </a:defRPr>
            </a:lvl1pPr>
          </a:lstStyle>
          <a:p>
            <a:pPr>
              <a:defRPr/>
            </a:pPr>
            <a:fld id="{F8896A07-B747-4C4C-B804-E3CA236DA618}" type="slidenum">
              <a:rPr lang="en-GB" altLang="en-US"/>
              <a:pPr>
                <a:defRPr/>
              </a:pPr>
              <a:t>‹#›</a:t>
            </a:fld>
            <a:endParaRPr lang="en-GB" altLang="en-US" dirty="0"/>
          </a:p>
        </p:txBody>
      </p:sp>
    </p:spTree>
    <p:extLst>
      <p:ext uri="{BB962C8B-B14F-4D97-AF65-F5344CB8AC3E}">
        <p14:creationId xmlns:p14="http://schemas.microsoft.com/office/powerpoint/2010/main" val="576384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grpSp>
        <p:nvGrpSpPr>
          <p:cNvPr id="4" name="Group 7"/>
          <p:cNvGrpSpPr>
            <a:grpSpLocks/>
          </p:cNvGrpSpPr>
          <p:nvPr userDrawn="1"/>
        </p:nvGrpSpPr>
        <p:grpSpPr bwMode="auto">
          <a:xfrm>
            <a:off x="0" y="0"/>
            <a:ext cx="9144000" cy="6858000"/>
            <a:chOff x="0" y="0"/>
            <a:chExt cx="9144000" cy="6858000"/>
          </a:xfrm>
        </p:grpSpPr>
        <p:pic>
          <p:nvPicPr>
            <p:cNvPr id="5" name="Picture 7" descr="TMS-PPT_cover backround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MS-PPT_cover TRINITY MIRROE SOL.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79500"/>
              <a:ext cx="9144000" cy="468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5129784" y="1837817"/>
            <a:ext cx="2523744" cy="1470025"/>
          </a:xfrm>
        </p:spPr>
        <p:txBody>
          <a:bodyPr>
            <a:normAutofit/>
          </a:bodyPr>
          <a:lstStyle>
            <a:lvl1pPr algn="ctr">
              <a:defRPr sz="3200" b="1"/>
            </a:lvl1pPr>
          </a:lstStyle>
          <a:p>
            <a:r>
              <a:rPr lang="en-US" smtClean="0"/>
              <a:t>Click to edit Master title style</a:t>
            </a:r>
            <a:endParaRPr lang="en-US" dirty="0"/>
          </a:p>
        </p:txBody>
      </p:sp>
      <p:sp>
        <p:nvSpPr>
          <p:cNvPr id="3" name="Subtitle 2"/>
          <p:cNvSpPr>
            <a:spLocks noGrp="1"/>
          </p:cNvSpPr>
          <p:nvPr>
            <p:ph type="subTitle" idx="1"/>
          </p:nvPr>
        </p:nvSpPr>
        <p:spPr>
          <a:xfrm>
            <a:off x="5001768" y="3211068"/>
            <a:ext cx="2779776" cy="1752600"/>
          </a:xfrm>
        </p:spPr>
        <p:txBody>
          <a:bodyPr>
            <a:normAutofit/>
          </a:bodyPr>
          <a:lstStyle>
            <a:lvl1pPr marL="0" marR="0" indent="0" algn="ctr" defTabSz="457200" rtl="0" eaLnBrk="1" fontAlgn="auto" latinLnBrk="0" hangingPunct="1">
              <a:lnSpc>
                <a:spcPts val="3300"/>
              </a:lnSpc>
              <a:spcBef>
                <a:spcPct val="20000"/>
              </a:spcBef>
              <a:spcAft>
                <a:spcPts val="0"/>
              </a:spcAft>
              <a:buClrTx/>
              <a:buSzTx/>
              <a:buFontTx/>
              <a:buNone/>
              <a:tabLst/>
              <a:defRPr sz="2000">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Footer Placeholder 4"/>
          <p:cNvSpPr>
            <a:spLocks noGrp="1"/>
          </p:cNvSpPr>
          <p:nvPr>
            <p:ph type="ftr" sz="quarter" idx="10"/>
          </p:nvPr>
        </p:nvSpPr>
        <p:spPr>
          <a:xfrm>
            <a:off x="384175" y="6356350"/>
            <a:ext cx="5635625" cy="365125"/>
          </a:xfrm>
        </p:spPr>
        <p:txBody>
          <a:bodyPr/>
          <a:lstStyle>
            <a:lvl1pPr algn="l" defTabSz="457200" fontAlgn="auto">
              <a:spcBef>
                <a:spcPts val="0"/>
              </a:spcBef>
              <a:spcAft>
                <a:spcPts val="0"/>
              </a:spcAft>
              <a:defRPr dirty="0" smtClean="0">
                <a:solidFill>
                  <a:prstClr val="white"/>
                </a:solidFill>
                <a:cs typeface="+mn-cs"/>
              </a:defRPr>
            </a:lvl1pPr>
          </a:lstStyle>
          <a:p>
            <a:pPr>
              <a:defRPr/>
            </a:pPr>
            <a:r>
              <a:rPr lang="en-US"/>
              <a:t>Date &amp; presenters</a:t>
            </a:r>
          </a:p>
        </p:txBody>
      </p:sp>
    </p:spTree>
    <p:extLst>
      <p:ext uri="{BB962C8B-B14F-4D97-AF65-F5344CB8AC3E}">
        <p14:creationId xmlns:p14="http://schemas.microsoft.com/office/powerpoint/2010/main" val="2578947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3" name="Content Placeholder 2"/>
          <p:cNvSpPr>
            <a:spLocks noGrp="1"/>
          </p:cNvSpPr>
          <p:nvPr>
            <p:ph sz="half" idx="1"/>
          </p:nvPr>
        </p:nvSpPr>
        <p:spPr>
          <a:xfrm>
            <a:off x="457200" y="1600201"/>
            <a:ext cx="4038600" cy="406908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48200" y="1600200"/>
            <a:ext cx="4038600" cy="4069081"/>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10"/>
          </p:nvPr>
        </p:nvSpPr>
        <p:spPr>
          <a:xfrm>
            <a:off x="438150" y="6200775"/>
            <a:ext cx="2771775" cy="365125"/>
          </a:xfrm>
          <a:prstGeom prst="rect">
            <a:avLst/>
          </a:prstGeom>
        </p:spPr>
        <p:txBody>
          <a:bodyPr/>
          <a:lstStyle>
            <a:lvl1pPr algn="l" defTabSz="457200" eaLnBrk="1" fontAlgn="auto" hangingPunct="1">
              <a:spcBef>
                <a:spcPts val="0"/>
              </a:spcBef>
              <a:spcAft>
                <a:spcPts val="0"/>
              </a:spcAft>
              <a:defRPr sz="1100" dirty="0" smtClean="0">
                <a:solidFill>
                  <a:prstClr val="white"/>
                </a:solidFill>
                <a:latin typeface="+mn-lt"/>
              </a:defRPr>
            </a:lvl1pPr>
          </a:lstStyle>
          <a:p>
            <a:pPr>
              <a:defRPr/>
            </a:pPr>
            <a:r>
              <a:rPr lang="en-US"/>
              <a:t>Data Sources </a:t>
            </a:r>
          </a:p>
        </p:txBody>
      </p:sp>
    </p:spTree>
    <p:extLst>
      <p:ext uri="{BB962C8B-B14F-4D97-AF65-F5344CB8AC3E}">
        <p14:creationId xmlns:p14="http://schemas.microsoft.com/office/powerpoint/2010/main" val="318110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4" name="Content Placeholder 3"/>
          <p:cNvSpPr>
            <a:spLocks noGrp="1"/>
          </p:cNvSpPr>
          <p:nvPr>
            <p:ph sz="half" idx="2"/>
          </p:nvPr>
        </p:nvSpPr>
        <p:spPr>
          <a:xfrm>
            <a:off x="4648200" y="1600200"/>
            <a:ext cx="4038600" cy="4069081"/>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10"/>
          </p:nvPr>
        </p:nvSpPr>
        <p:spPr>
          <a:xfrm>
            <a:off x="438150" y="6200775"/>
            <a:ext cx="2771775" cy="365125"/>
          </a:xfrm>
          <a:prstGeom prst="rect">
            <a:avLst/>
          </a:prstGeom>
        </p:spPr>
        <p:txBody>
          <a:bodyPr/>
          <a:lstStyle>
            <a:lvl1pPr algn="l" defTabSz="457200" eaLnBrk="1" fontAlgn="auto" hangingPunct="1">
              <a:spcBef>
                <a:spcPts val="0"/>
              </a:spcBef>
              <a:spcAft>
                <a:spcPts val="0"/>
              </a:spcAft>
              <a:defRPr sz="1100" dirty="0" smtClean="0">
                <a:solidFill>
                  <a:prstClr val="white"/>
                </a:solidFill>
                <a:latin typeface="+mn-lt"/>
              </a:defRPr>
            </a:lvl1pPr>
          </a:lstStyle>
          <a:p>
            <a:pPr>
              <a:defRPr/>
            </a:pPr>
            <a:r>
              <a:rPr lang="en-US"/>
              <a:t>Data Sources </a:t>
            </a:r>
          </a:p>
        </p:txBody>
      </p:sp>
    </p:spTree>
    <p:extLst>
      <p:ext uri="{BB962C8B-B14F-4D97-AF65-F5344CB8AC3E}">
        <p14:creationId xmlns:p14="http://schemas.microsoft.com/office/powerpoint/2010/main" val="2398067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5" name="Picture 5" descr="pap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5975" y="1393825"/>
            <a:ext cx="2987675"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Click to edit Master title style</a:t>
            </a:r>
            <a:endParaRPr lang="en-US" dirty="0"/>
          </a:p>
        </p:txBody>
      </p:sp>
      <p:sp>
        <p:nvSpPr>
          <p:cNvPr id="4" name="Content Placeholder 3"/>
          <p:cNvSpPr>
            <a:spLocks noGrp="1"/>
          </p:cNvSpPr>
          <p:nvPr>
            <p:ph sz="half" idx="2"/>
          </p:nvPr>
        </p:nvSpPr>
        <p:spPr>
          <a:xfrm>
            <a:off x="4014216" y="1883664"/>
            <a:ext cx="4672584" cy="3785617"/>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Content Placeholder 2"/>
          <p:cNvSpPr>
            <a:spLocks noGrp="1"/>
          </p:cNvSpPr>
          <p:nvPr>
            <p:ph idx="1"/>
          </p:nvPr>
        </p:nvSpPr>
        <p:spPr>
          <a:xfrm>
            <a:off x="1084810" y="4956048"/>
            <a:ext cx="2417341" cy="524163"/>
          </a:xfrm>
        </p:spPr>
        <p:txBody>
          <a:bodyPr/>
          <a:lstStyle>
            <a:lvl1pPr algn="ctr">
              <a:buFontTx/>
              <a:buNone/>
              <a:defRPr/>
            </a:lvl1pPr>
            <a:lvl2pPr>
              <a:buFontTx/>
              <a:buNone/>
              <a:defRPr/>
            </a:lvl2pPr>
            <a:lvl3pPr>
              <a:buFontTx/>
              <a:buNone/>
              <a:defRPr/>
            </a:lvl3pPr>
            <a:lvl4pPr>
              <a:buFontTx/>
              <a:buNone/>
              <a:defRPr/>
            </a:lvl4pPr>
            <a:lvl5pPr>
              <a:buFontTx/>
              <a:buNone/>
              <a:defRPr/>
            </a:lvl5pPr>
          </a:lstStyle>
          <a:p>
            <a:pPr lvl="0"/>
            <a:r>
              <a:rPr lang="en-US" smtClean="0"/>
              <a:t>Edit Master text styles</a:t>
            </a:r>
          </a:p>
        </p:txBody>
      </p:sp>
      <p:sp>
        <p:nvSpPr>
          <p:cNvPr id="6" name="Footer Placeholder 4"/>
          <p:cNvSpPr>
            <a:spLocks noGrp="1"/>
          </p:cNvSpPr>
          <p:nvPr>
            <p:ph type="ftr" sz="quarter" idx="10"/>
          </p:nvPr>
        </p:nvSpPr>
        <p:spPr>
          <a:xfrm>
            <a:off x="438150" y="6200775"/>
            <a:ext cx="2771775" cy="365125"/>
          </a:xfrm>
          <a:prstGeom prst="rect">
            <a:avLst/>
          </a:prstGeom>
        </p:spPr>
        <p:txBody>
          <a:bodyPr/>
          <a:lstStyle>
            <a:lvl1pPr algn="l" defTabSz="457200" eaLnBrk="1" fontAlgn="auto" hangingPunct="1">
              <a:spcBef>
                <a:spcPts val="0"/>
              </a:spcBef>
              <a:spcAft>
                <a:spcPts val="0"/>
              </a:spcAft>
              <a:defRPr sz="1100" dirty="0" smtClean="0">
                <a:solidFill>
                  <a:prstClr val="white"/>
                </a:solidFill>
                <a:latin typeface="+mn-lt"/>
              </a:defRPr>
            </a:lvl1pPr>
          </a:lstStyle>
          <a:p>
            <a:pPr>
              <a:defRPr/>
            </a:pPr>
            <a:r>
              <a:rPr lang="en-US"/>
              <a:t>Data Sources </a:t>
            </a:r>
          </a:p>
        </p:txBody>
      </p:sp>
    </p:spTree>
    <p:extLst>
      <p:ext uri="{BB962C8B-B14F-4D97-AF65-F5344CB8AC3E}">
        <p14:creationId xmlns:p14="http://schemas.microsoft.com/office/powerpoint/2010/main" val="379463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338" y="1619250"/>
            <a:ext cx="4084637"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Click to edit Master title style</a:t>
            </a:r>
            <a:endParaRPr lang="en-US" dirty="0"/>
          </a:p>
        </p:txBody>
      </p:sp>
      <p:sp>
        <p:nvSpPr>
          <p:cNvPr id="4" name="Content Placeholder 3"/>
          <p:cNvSpPr>
            <a:spLocks noGrp="1"/>
          </p:cNvSpPr>
          <p:nvPr>
            <p:ph sz="half" idx="2"/>
          </p:nvPr>
        </p:nvSpPr>
        <p:spPr>
          <a:xfrm>
            <a:off x="4648200" y="1618488"/>
            <a:ext cx="4038600" cy="405079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4"/>
          <p:cNvSpPr>
            <a:spLocks noGrp="1"/>
          </p:cNvSpPr>
          <p:nvPr>
            <p:ph type="ftr" sz="quarter" idx="10"/>
          </p:nvPr>
        </p:nvSpPr>
        <p:spPr>
          <a:xfrm>
            <a:off x="438150" y="6200775"/>
            <a:ext cx="2771775" cy="365125"/>
          </a:xfrm>
          <a:prstGeom prst="rect">
            <a:avLst/>
          </a:prstGeom>
        </p:spPr>
        <p:txBody>
          <a:bodyPr/>
          <a:lstStyle>
            <a:lvl1pPr algn="l" defTabSz="457200" eaLnBrk="1" fontAlgn="auto" hangingPunct="1">
              <a:spcBef>
                <a:spcPts val="0"/>
              </a:spcBef>
              <a:spcAft>
                <a:spcPts val="0"/>
              </a:spcAft>
              <a:defRPr sz="1100" dirty="0" smtClean="0">
                <a:solidFill>
                  <a:prstClr val="white"/>
                </a:solidFill>
                <a:latin typeface="+mn-lt"/>
              </a:defRPr>
            </a:lvl1pPr>
          </a:lstStyle>
          <a:p>
            <a:pPr>
              <a:defRPr/>
            </a:pPr>
            <a:r>
              <a:rPr lang="en-US"/>
              <a:t>Data Sources </a:t>
            </a:r>
          </a:p>
        </p:txBody>
      </p:sp>
    </p:spTree>
    <p:extLst>
      <p:ext uri="{BB962C8B-B14F-4D97-AF65-F5344CB8AC3E}">
        <p14:creationId xmlns:p14="http://schemas.microsoft.com/office/powerpoint/2010/main" val="16685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4" name="Content Placeholder 3"/>
          <p:cNvSpPr>
            <a:spLocks noGrp="1"/>
          </p:cNvSpPr>
          <p:nvPr>
            <p:ph sz="half" idx="2"/>
          </p:nvPr>
        </p:nvSpPr>
        <p:spPr>
          <a:xfrm>
            <a:off x="4648200" y="1618488"/>
            <a:ext cx="4038600" cy="405079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10"/>
          </p:nvPr>
        </p:nvSpPr>
        <p:spPr>
          <a:xfrm>
            <a:off x="438150" y="6200775"/>
            <a:ext cx="2771775" cy="365125"/>
          </a:xfrm>
          <a:prstGeom prst="rect">
            <a:avLst/>
          </a:prstGeom>
        </p:spPr>
        <p:txBody>
          <a:bodyPr/>
          <a:lstStyle>
            <a:lvl1pPr algn="l" defTabSz="457200" eaLnBrk="1" fontAlgn="auto" hangingPunct="1">
              <a:spcBef>
                <a:spcPts val="0"/>
              </a:spcBef>
              <a:spcAft>
                <a:spcPts val="0"/>
              </a:spcAft>
              <a:defRPr sz="1100" dirty="0" smtClean="0">
                <a:solidFill>
                  <a:prstClr val="white"/>
                </a:solidFill>
                <a:latin typeface="+mn-lt"/>
              </a:defRPr>
            </a:lvl1pPr>
          </a:lstStyle>
          <a:p>
            <a:pPr>
              <a:defRPr/>
            </a:pPr>
            <a:r>
              <a:rPr lang="en-US"/>
              <a:t>Data Sources </a:t>
            </a:r>
          </a:p>
        </p:txBody>
      </p:sp>
    </p:spTree>
    <p:extLst>
      <p:ext uri="{BB962C8B-B14F-4D97-AF65-F5344CB8AC3E}">
        <p14:creationId xmlns:p14="http://schemas.microsoft.com/office/powerpoint/2010/main" val="1120789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1175" y="1998663"/>
            <a:ext cx="248761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80125" y="1998663"/>
            <a:ext cx="248761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19463" y="1998663"/>
            <a:ext cx="2487612"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smtClean="0"/>
              <a:t>Click to edit Master title style</a:t>
            </a:r>
            <a:endParaRPr lang="en-US" dirty="0"/>
          </a:p>
        </p:txBody>
      </p:sp>
      <p:sp>
        <p:nvSpPr>
          <p:cNvPr id="6" name="Footer Placeholder 4"/>
          <p:cNvSpPr>
            <a:spLocks noGrp="1"/>
          </p:cNvSpPr>
          <p:nvPr>
            <p:ph type="ftr" sz="quarter" idx="10"/>
          </p:nvPr>
        </p:nvSpPr>
        <p:spPr>
          <a:xfrm>
            <a:off x="438150" y="6200775"/>
            <a:ext cx="2771775" cy="365125"/>
          </a:xfrm>
          <a:prstGeom prst="rect">
            <a:avLst/>
          </a:prstGeom>
        </p:spPr>
        <p:txBody>
          <a:bodyPr/>
          <a:lstStyle>
            <a:lvl1pPr algn="l" defTabSz="457200" eaLnBrk="1" fontAlgn="auto" hangingPunct="1">
              <a:spcBef>
                <a:spcPts val="0"/>
              </a:spcBef>
              <a:spcAft>
                <a:spcPts val="0"/>
              </a:spcAft>
              <a:defRPr sz="1100" dirty="0" smtClean="0">
                <a:solidFill>
                  <a:prstClr val="white"/>
                </a:solidFill>
                <a:latin typeface="+mn-lt"/>
              </a:defRPr>
            </a:lvl1pPr>
          </a:lstStyle>
          <a:p>
            <a:pPr>
              <a:defRPr/>
            </a:pPr>
            <a:r>
              <a:rPr lang="en-US"/>
              <a:t>Data Sources </a:t>
            </a:r>
          </a:p>
        </p:txBody>
      </p:sp>
    </p:spTree>
    <p:extLst>
      <p:ext uri="{BB962C8B-B14F-4D97-AF65-F5344CB8AC3E}">
        <p14:creationId xmlns:p14="http://schemas.microsoft.com/office/powerpoint/2010/main" val="328618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 descr="TMS-PPT_Red_Blue_Yellow_right tear2.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6946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endParaRPr lang="en-US" altLang="en-US" smtClean="0"/>
          </a:p>
        </p:txBody>
      </p:sp>
      <p:sp>
        <p:nvSpPr>
          <p:cNvPr id="1028" name="Text Placeholder 2"/>
          <p:cNvSpPr>
            <a:spLocks noGrp="1"/>
          </p:cNvSpPr>
          <p:nvPr>
            <p:ph type="body" idx="1"/>
          </p:nvPr>
        </p:nvSpPr>
        <p:spPr bwMode="auto">
          <a:xfrm>
            <a:off x="457200" y="1600200"/>
            <a:ext cx="8229600"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endParaRPr lang="en-US" altLang="en-US" smtClean="0"/>
          </a:p>
        </p:txBody>
      </p:sp>
    </p:spTree>
  </p:cSld>
  <p:clrMap bg1="lt1" tx1="dk1" bg2="lt2" tx2="dk2" accent1="accent1" accent2="accent2" accent3="accent3" accent4="accent4" accent5="accent5" accent6="accent6" hlink="hlink" folHlink="folHlink"/>
  <p:sldLayoutIdLst>
    <p:sldLayoutId id="2147483740" r:id="rId1"/>
    <p:sldLayoutId id="2147483739"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Lst>
  <p:txStyles>
    <p:titleStyle>
      <a:lvl1pPr algn="l" defTabSz="457200" rtl="0" fontAlgn="base">
        <a:spcBef>
          <a:spcPct val="0"/>
        </a:spcBef>
        <a:spcAft>
          <a:spcPct val="0"/>
        </a:spcAft>
        <a:defRPr sz="3600" kern="1200">
          <a:solidFill>
            <a:srgbClr val="708F9A"/>
          </a:solidFill>
          <a:latin typeface="Arial" pitchFamily="34" charset="0"/>
          <a:ea typeface="+mj-ea"/>
          <a:cs typeface="Arial" pitchFamily="34" charset="0"/>
        </a:defRPr>
      </a:lvl1pPr>
      <a:lvl2pPr algn="l" defTabSz="457200" rtl="0" fontAlgn="base">
        <a:spcBef>
          <a:spcPct val="0"/>
        </a:spcBef>
        <a:spcAft>
          <a:spcPct val="0"/>
        </a:spcAft>
        <a:defRPr sz="3600">
          <a:solidFill>
            <a:srgbClr val="708F9A"/>
          </a:solidFill>
          <a:latin typeface="Arial" panose="020B0604020202020204" pitchFamily="34" charset="0"/>
          <a:cs typeface="Arial" panose="020B0604020202020204" pitchFamily="34" charset="0"/>
        </a:defRPr>
      </a:lvl2pPr>
      <a:lvl3pPr algn="l" defTabSz="457200" rtl="0" fontAlgn="base">
        <a:spcBef>
          <a:spcPct val="0"/>
        </a:spcBef>
        <a:spcAft>
          <a:spcPct val="0"/>
        </a:spcAft>
        <a:defRPr sz="3600">
          <a:solidFill>
            <a:srgbClr val="708F9A"/>
          </a:solidFill>
          <a:latin typeface="Arial" panose="020B0604020202020204" pitchFamily="34" charset="0"/>
          <a:cs typeface="Arial" panose="020B0604020202020204" pitchFamily="34" charset="0"/>
        </a:defRPr>
      </a:lvl3pPr>
      <a:lvl4pPr algn="l" defTabSz="457200" rtl="0" fontAlgn="base">
        <a:spcBef>
          <a:spcPct val="0"/>
        </a:spcBef>
        <a:spcAft>
          <a:spcPct val="0"/>
        </a:spcAft>
        <a:defRPr sz="3600">
          <a:solidFill>
            <a:srgbClr val="708F9A"/>
          </a:solidFill>
          <a:latin typeface="Arial" panose="020B0604020202020204" pitchFamily="34" charset="0"/>
          <a:cs typeface="Arial" panose="020B0604020202020204" pitchFamily="34" charset="0"/>
        </a:defRPr>
      </a:lvl4pPr>
      <a:lvl5pPr algn="l" defTabSz="457200" rtl="0" fontAlgn="base">
        <a:spcBef>
          <a:spcPct val="0"/>
        </a:spcBef>
        <a:spcAft>
          <a:spcPct val="0"/>
        </a:spcAft>
        <a:defRPr sz="3600">
          <a:solidFill>
            <a:srgbClr val="708F9A"/>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3600">
          <a:solidFill>
            <a:srgbClr val="708F9A"/>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3600">
          <a:solidFill>
            <a:srgbClr val="708F9A"/>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3600">
          <a:solidFill>
            <a:srgbClr val="708F9A"/>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3600">
          <a:solidFill>
            <a:srgbClr val="708F9A"/>
          </a:solidFill>
          <a:latin typeface="Arial" panose="020B0604020202020204" pitchFamily="34" charset="0"/>
          <a:cs typeface="Arial" panose="020B0604020202020204" pitchFamily="34" charset="0"/>
        </a:defRPr>
      </a:lvl9pPr>
    </p:titleStyle>
    <p:bodyStyle>
      <a:lvl1pPr marL="342900" indent="-342900" algn="l" defTabSz="457200" rtl="0" fontAlgn="base">
        <a:spcBef>
          <a:spcPct val="20000"/>
        </a:spcBef>
        <a:spcAft>
          <a:spcPct val="0"/>
        </a:spcAft>
        <a:buBlip>
          <a:blip r:embed="rId18"/>
        </a:buBlip>
        <a:defRPr sz="2400" kern="1200">
          <a:solidFill>
            <a:srgbClr val="708F9A"/>
          </a:solidFill>
          <a:latin typeface="Arial" pitchFamily="34" charset="0"/>
          <a:ea typeface="+mn-ea"/>
          <a:cs typeface="Arial" pitchFamily="34" charset="0"/>
        </a:defRPr>
      </a:lvl1pPr>
      <a:lvl2pPr marL="742950" indent="-285750" algn="l" defTabSz="457200" rtl="0" fontAlgn="base">
        <a:spcBef>
          <a:spcPct val="20000"/>
        </a:spcBef>
        <a:spcAft>
          <a:spcPct val="0"/>
        </a:spcAft>
        <a:buFont typeface="Arial" panose="020B0604020202020204" pitchFamily="34" charset="0"/>
        <a:buChar char="–"/>
        <a:defRPr sz="2400" kern="1200">
          <a:solidFill>
            <a:srgbClr val="708F9A"/>
          </a:solidFill>
          <a:latin typeface="Arial" pitchFamily="34" charset="0"/>
          <a:ea typeface="+mn-ea"/>
          <a:cs typeface="Arial" pitchFamily="34" charset="0"/>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708F9A"/>
          </a:solidFill>
          <a:latin typeface="Arial" pitchFamily="34" charset="0"/>
          <a:ea typeface="+mn-ea"/>
          <a:cs typeface="Arial" pitchFamily="34" charset="0"/>
        </a:defRPr>
      </a:lvl3pPr>
      <a:lvl4pPr marL="1600200" indent="-228600" algn="l" defTabSz="457200" rtl="0" fontAlgn="base">
        <a:spcBef>
          <a:spcPct val="20000"/>
        </a:spcBef>
        <a:spcAft>
          <a:spcPct val="0"/>
        </a:spcAft>
        <a:buFont typeface="Arial" panose="020B0604020202020204" pitchFamily="34" charset="0"/>
        <a:buChar char="–"/>
        <a:defRPr sz="2400" kern="1200">
          <a:solidFill>
            <a:srgbClr val="708F9A"/>
          </a:solidFill>
          <a:latin typeface="Arial" pitchFamily="34" charset="0"/>
          <a:ea typeface="+mn-ea"/>
          <a:cs typeface="Arial" pitchFamily="34" charset="0"/>
        </a:defRPr>
      </a:lvl4pPr>
      <a:lvl5pPr marL="2057400" indent="-228600" algn="l" defTabSz="457200" rtl="0" fontAlgn="base">
        <a:spcBef>
          <a:spcPct val="20000"/>
        </a:spcBef>
        <a:spcAft>
          <a:spcPct val="0"/>
        </a:spcAft>
        <a:buFont typeface="Arial" panose="020B0604020202020204" pitchFamily="34" charset="0"/>
        <a:buChar char="»"/>
        <a:defRPr sz="2400" kern="1200">
          <a:solidFill>
            <a:srgbClr val="708F9A"/>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388350" y="6515100"/>
            <a:ext cx="298450" cy="268288"/>
          </a:xfrm>
          <a:prstGeom prst="rect">
            <a:avLst/>
          </a:prstGeom>
          <a:solidFill>
            <a:srgbClr val="00B0F0"/>
          </a:solidFill>
        </p:spPr>
        <p:txBody>
          <a:bodyPr vert="horz" wrap="square" lIns="0" tIns="0" rIns="0" bIns="0" numCol="1" anchor="ctr" anchorCtr="0" compatLnSpc="1">
            <a:prstTxWarp prst="textNoShape">
              <a:avLst/>
            </a:prstTxWarp>
          </a:bodyPr>
          <a:lstStyle>
            <a:lvl1pPr algn="ctr" eaLnBrk="1" hangingPunct="1">
              <a:defRPr sz="900">
                <a:solidFill>
                  <a:prstClr val="white"/>
                </a:solidFill>
                <a:latin typeface="Open Sans Light" pitchFamily="34" charset="0"/>
                <a:cs typeface="Arial" pitchFamily="34" charset="0"/>
              </a:defRPr>
            </a:lvl1pPr>
          </a:lstStyle>
          <a:p>
            <a:pPr>
              <a:defRPr/>
            </a:pPr>
            <a:fld id="{D3944B3B-A8CA-4C68-9DFC-F44CC1EAEE37}" type="slidenum">
              <a:rPr lang="en-GB"/>
              <a:pPr>
                <a:defRPr/>
              </a:pPr>
              <a:t>‹#›</a:t>
            </a:fld>
            <a:endParaRPr lang="en-GB" dirty="0"/>
          </a:p>
        </p:txBody>
      </p:sp>
      <p:sp>
        <p:nvSpPr>
          <p:cNvPr id="2051" name="Title Placeholder 1"/>
          <p:cNvSpPr>
            <a:spLocks noGrp="1"/>
          </p:cNvSpPr>
          <p:nvPr>
            <p:ph type="title"/>
          </p:nvPr>
        </p:nvSpPr>
        <p:spPr bwMode="auto">
          <a:xfrm>
            <a:off x="457200" y="27463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GB" altLang="en-US" smtClean="0"/>
          </a:p>
        </p:txBody>
      </p:sp>
      <p:sp>
        <p:nvSpPr>
          <p:cNvPr id="2052" name="Text Placeholder 2"/>
          <p:cNvSpPr>
            <a:spLocks noGrp="1"/>
          </p:cNvSpPr>
          <p:nvPr>
            <p:ph type="body" idx="1"/>
          </p:nvPr>
        </p:nvSpPr>
        <p:spPr bwMode="auto">
          <a:xfrm>
            <a:off x="457200" y="1268413"/>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2053" name="Rectangle 6"/>
          <p:cNvSpPr>
            <a:spLocks noChangeArrowheads="1"/>
          </p:cNvSpPr>
          <p:nvPr/>
        </p:nvSpPr>
        <p:spPr bwMode="auto">
          <a:xfrm>
            <a:off x="0" y="0"/>
            <a:ext cx="9144000" cy="18891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endParaRPr lang="en-GB" altLang="en-US">
              <a:solidFill>
                <a:srgbClr val="FFFFFF"/>
              </a:solidFill>
              <a:cs typeface="Arial" panose="020B0604020202020204" pitchFamily="34" charset="0"/>
            </a:endParaRPr>
          </a:p>
        </p:txBody>
      </p:sp>
      <p:sp>
        <p:nvSpPr>
          <p:cNvPr id="3078" name="TextBox 7"/>
          <p:cNvSpPr txBox="1">
            <a:spLocks noChangeArrowheads="1"/>
          </p:cNvSpPr>
          <p:nvPr/>
        </p:nvSpPr>
        <p:spPr bwMode="auto">
          <a:xfrm>
            <a:off x="427038" y="6359525"/>
            <a:ext cx="2012950" cy="400050"/>
          </a:xfrm>
          <a:prstGeom prst="rect">
            <a:avLst/>
          </a:prstGeom>
          <a:noFill/>
          <a:ln>
            <a:noFill/>
          </a:ln>
          <a:extLst/>
        </p:spPr>
        <p:txBody>
          <a:bodyPr wrap="none">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smtClean="0">
                <a:solidFill>
                  <a:srgbClr val="BFBFBF"/>
                </a:solidFill>
                <a:latin typeface="Helvetica Neue Light"/>
                <a:ea typeface="Helvetica Neue Light"/>
                <a:cs typeface="Helvetica Neue Light"/>
              </a:rPr>
              <a:t>Trinity Mirror plc</a:t>
            </a:r>
          </a:p>
        </p:txBody>
      </p:sp>
      <p:cxnSp>
        <p:nvCxnSpPr>
          <p:cNvPr id="10" name="Straight Connector 9"/>
          <p:cNvCxnSpPr/>
          <p:nvPr userDrawn="1"/>
        </p:nvCxnSpPr>
        <p:spPr>
          <a:xfrm>
            <a:off x="534988" y="1125538"/>
            <a:ext cx="984250" cy="0"/>
          </a:xfrm>
          <a:prstGeom prst="line">
            <a:avLst/>
          </a:prstGeom>
          <a:ln>
            <a:solidFill>
              <a:srgbClr val="D6D6D6"/>
            </a:solidFill>
          </a:ln>
        </p:spPr>
        <p:style>
          <a:lnRef idx="1">
            <a:schemeClr val="dk1"/>
          </a:lnRef>
          <a:fillRef idx="0">
            <a:schemeClr val="dk1"/>
          </a:fillRef>
          <a:effectRef idx="0">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000" kern="1200">
          <a:solidFill>
            <a:schemeClr val="tx1"/>
          </a:solidFill>
          <a:latin typeface="Open Sans Extrabold" pitchFamily="34" charset="0"/>
          <a:ea typeface="Open Sans Extrabold" pitchFamily="34" charset="0"/>
          <a:cs typeface="Open Sans Extrabold" pitchFamily="34" charset="0"/>
        </a:defRPr>
      </a:lvl1pPr>
      <a:lvl2pPr algn="l" rtl="0" eaLnBrk="0" fontAlgn="base" hangingPunct="0">
        <a:spcBef>
          <a:spcPct val="0"/>
        </a:spcBef>
        <a:spcAft>
          <a:spcPct val="0"/>
        </a:spcAft>
        <a:defRPr sz="2000">
          <a:solidFill>
            <a:schemeClr val="tx1"/>
          </a:solidFill>
          <a:latin typeface="Open Sans Extrabold" pitchFamily="34" charset="0"/>
          <a:cs typeface="Open Sans Extrabold" pitchFamily="34" charset="0"/>
        </a:defRPr>
      </a:lvl2pPr>
      <a:lvl3pPr algn="l" rtl="0" eaLnBrk="0" fontAlgn="base" hangingPunct="0">
        <a:spcBef>
          <a:spcPct val="0"/>
        </a:spcBef>
        <a:spcAft>
          <a:spcPct val="0"/>
        </a:spcAft>
        <a:defRPr sz="2000">
          <a:solidFill>
            <a:schemeClr val="tx1"/>
          </a:solidFill>
          <a:latin typeface="Open Sans Extrabold" pitchFamily="34" charset="0"/>
          <a:cs typeface="Open Sans Extrabold" pitchFamily="34" charset="0"/>
        </a:defRPr>
      </a:lvl3pPr>
      <a:lvl4pPr algn="l" rtl="0" eaLnBrk="0" fontAlgn="base" hangingPunct="0">
        <a:spcBef>
          <a:spcPct val="0"/>
        </a:spcBef>
        <a:spcAft>
          <a:spcPct val="0"/>
        </a:spcAft>
        <a:defRPr sz="2000">
          <a:solidFill>
            <a:schemeClr val="tx1"/>
          </a:solidFill>
          <a:latin typeface="Open Sans Extrabold" pitchFamily="34" charset="0"/>
          <a:cs typeface="Open Sans Extrabold" pitchFamily="34" charset="0"/>
        </a:defRPr>
      </a:lvl4pPr>
      <a:lvl5pPr algn="l" rtl="0" eaLnBrk="0" fontAlgn="base" hangingPunct="0">
        <a:spcBef>
          <a:spcPct val="0"/>
        </a:spcBef>
        <a:spcAft>
          <a:spcPct val="0"/>
        </a:spcAft>
        <a:defRPr sz="2000">
          <a:solidFill>
            <a:schemeClr val="tx1"/>
          </a:solidFill>
          <a:latin typeface="Open Sans Extrabold" pitchFamily="34" charset="0"/>
          <a:cs typeface="Open Sans Extrabold" pitchFamily="34" charset="0"/>
        </a:defRPr>
      </a:lvl5pPr>
      <a:lvl6pPr marL="457200" algn="l" rtl="0" fontAlgn="base">
        <a:spcBef>
          <a:spcPct val="0"/>
        </a:spcBef>
        <a:spcAft>
          <a:spcPct val="0"/>
        </a:spcAft>
        <a:defRPr>
          <a:solidFill>
            <a:schemeClr val="tx1"/>
          </a:solidFill>
          <a:latin typeface="Open Sans Extrabold" pitchFamily="34" charset="0"/>
          <a:cs typeface="Open Sans Extrabold" pitchFamily="34" charset="0"/>
        </a:defRPr>
      </a:lvl6pPr>
      <a:lvl7pPr marL="914400" algn="l" rtl="0" fontAlgn="base">
        <a:spcBef>
          <a:spcPct val="0"/>
        </a:spcBef>
        <a:spcAft>
          <a:spcPct val="0"/>
        </a:spcAft>
        <a:defRPr>
          <a:solidFill>
            <a:schemeClr val="tx1"/>
          </a:solidFill>
          <a:latin typeface="Open Sans Extrabold" pitchFamily="34" charset="0"/>
          <a:cs typeface="Open Sans Extrabold" pitchFamily="34" charset="0"/>
        </a:defRPr>
      </a:lvl7pPr>
      <a:lvl8pPr marL="1371600" algn="l" rtl="0" fontAlgn="base">
        <a:spcBef>
          <a:spcPct val="0"/>
        </a:spcBef>
        <a:spcAft>
          <a:spcPct val="0"/>
        </a:spcAft>
        <a:defRPr>
          <a:solidFill>
            <a:schemeClr val="tx1"/>
          </a:solidFill>
          <a:latin typeface="Open Sans Extrabold" pitchFamily="34" charset="0"/>
          <a:cs typeface="Open Sans Extrabold" pitchFamily="34" charset="0"/>
        </a:defRPr>
      </a:lvl8pPr>
      <a:lvl9pPr marL="1828800" algn="l" rtl="0" fontAlgn="base">
        <a:spcBef>
          <a:spcPct val="0"/>
        </a:spcBef>
        <a:spcAft>
          <a:spcPct val="0"/>
        </a:spcAft>
        <a:defRPr>
          <a:solidFill>
            <a:schemeClr val="tx1"/>
          </a:solidFill>
          <a:latin typeface="Open Sans Extrabold" pitchFamily="34" charset="0"/>
          <a:cs typeface="Open Sans Extrabold" pitchFamily="34" charset="0"/>
        </a:defRPr>
      </a:lvl9pPr>
    </p:titleStyle>
    <p:bodyStyle>
      <a:lvl1pPr marL="342900" indent="-342900" algn="l" rtl="0" eaLnBrk="0" fontAlgn="base" hangingPunct="0">
        <a:spcBef>
          <a:spcPts val="600"/>
        </a:spcBef>
        <a:spcAft>
          <a:spcPts val="600"/>
        </a:spcAft>
        <a:buFont typeface="Wingdings" panose="05000000000000000000" pitchFamily="2" charset="2"/>
        <a:buChar char="§"/>
        <a:defRPr sz="1600" kern="1200">
          <a:solidFill>
            <a:schemeClr val="tx1"/>
          </a:solidFill>
          <a:latin typeface="Open Sans" pitchFamily="34" charset="0"/>
          <a:ea typeface="Open Sans" pitchFamily="34" charset="0"/>
          <a:cs typeface="Open Sans" pitchFamily="34" charset="0"/>
        </a:defRPr>
      </a:lvl1pPr>
      <a:lvl2pPr marL="539750" indent="-192088" algn="l" rtl="0" eaLnBrk="0" fontAlgn="base" hangingPunct="0">
        <a:spcBef>
          <a:spcPts val="600"/>
        </a:spcBef>
        <a:spcAft>
          <a:spcPts val="600"/>
        </a:spcAft>
        <a:buFont typeface="Open Sans Light" panose="020B0306030504020204" pitchFamily="34" charset="0"/>
        <a:buChar char="–"/>
        <a:defRPr sz="1600" kern="1200">
          <a:solidFill>
            <a:schemeClr val="tx1"/>
          </a:solidFill>
          <a:latin typeface="Open Sans" pitchFamily="34" charset="0"/>
          <a:ea typeface="Open Sans" pitchFamily="34" charset="0"/>
          <a:cs typeface="Open Sans" pitchFamily="34" charset="0"/>
        </a:defRPr>
      </a:lvl2pPr>
      <a:lvl3pPr marL="722313" indent="-173038" algn="l" rtl="0" eaLnBrk="0" fontAlgn="base" hangingPunct="0">
        <a:spcBef>
          <a:spcPts val="600"/>
        </a:spcBef>
        <a:spcAft>
          <a:spcPts val="600"/>
        </a:spcAft>
        <a:buFont typeface="Wingdings" panose="05000000000000000000" pitchFamily="2" charset="2"/>
        <a:buChar char="Ø"/>
        <a:tabLst>
          <a:tab pos="0" algn="l"/>
          <a:tab pos="712788" algn="l"/>
        </a:tabLst>
        <a:defRPr sz="1600" kern="1200">
          <a:solidFill>
            <a:schemeClr val="tx1"/>
          </a:solidFill>
          <a:latin typeface="Open Sans" pitchFamily="34" charset="0"/>
          <a:ea typeface="Open Sans" pitchFamily="34" charset="0"/>
          <a:cs typeface="Open Sans" pitchFamily="34" charset="0"/>
        </a:defRPr>
      </a:lvl3pPr>
      <a:lvl4pPr marL="16002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Open Sans Light" pitchFamily="34" charset="0"/>
          <a:ea typeface="Open Sans Light" pitchFamily="34" charset="0"/>
          <a:cs typeface="Open Sans Light" pitchFamily="34" charset="0"/>
        </a:defRPr>
      </a:lvl4pPr>
      <a:lvl5pPr marL="2057400" indent="-228600" algn="l" rtl="0" eaLnBrk="0" fontAlgn="base" hangingPunct="0">
        <a:spcBef>
          <a:spcPct val="20000"/>
        </a:spcBef>
        <a:spcAft>
          <a:spcPct val="0"/>
        </a:spcAft>
        <a:buFont typeface="Arial" panose="020B0604020202020204" pitchFamily="34" charset="0"/>
        <a:buChar char="»"/>
        <a:defRPr sz="14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dirty="0">
                <a:solidFill>
                  <a:srgbClr val="898989"/>
                </a:solidFill>
                <a:latin typeface="Calibri" pitchFamily="34" charset="0"/>
                <a:cs typeface="Arial" pitchFamily="34" charset="0"/>
              </a:defRPr>
            </a:lvl1pPr>
          </a:lstStyle>
          <a:p>
            <a:pPr>
              <a:defRPr/>
            </a:pPr>
            <a:endParaRPr lang="en-GB"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dirty="0">
                <a:solidFill>
                  <a:srgbClr val="898989"/>
                </a:solidFill>
                <a:latin typeface="Calibri" pitchFamily="34" charset="0"/>
                <a:cs typeface="Arial" pitchFamily="34" charset="0"/>
              </a:defRPr>
            </a:lvl1pPr>
          </a:lstStyle>
          <a:p>
            <a:pPr>
              <a:defRPr/>
            </a:pPr>
            <a:endParaRPr lang="en-GB"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Arial" pitchFamily="34" charset="0"/>
              </a:defRPr>
            </a:lvl1pPr>
          </a:lstStyle>
          <a:p>
            <a:pPr>
              <a:defRPr/>
            </a:pPr>
            <a:fld id="{FB0AC0BC-C0C9-4BD1-8A84-681161021B2A}"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98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Subtitle 2"/>
          <p:cNvSpPr>
            <a:spLocks noGrp="1"/>
          </p:cNvSpPr>
          <p:nvPr>
            <p:ph type="subTitle" idx="1"/>
          </p:nvPr>
        </p:nvSpPr>
        <p:spPr>
          <a:xfrm>
            <a:off x="395288" y="5876925"/>
            <a:ext cx="2808287" cy="839788"/>
          </a:xfrm>
        </p:spPr>
        <p:txBody>
          <a:bodyPr anchor="ctr"/>
          <a:lstStyle/>
          <a:p>
            <a:r>
              <a:rPr lang="en-GB" altLang="en-US" b="1" smtClean="0">
                <a:solidFill>
                  <a:schemeClr val="bg1"/>
                </a:solidFill>
              </a:rPr>
              <a:t>Simon Fox, </a:t>
            </a:r>
            <a:r>
              <a:rPr lang="en-GB" altLang="en-US" smtClean="0">
                <a:solidFill>
                  <a:schemeClr val="bg1"/>
                </a:solidFill>
              </a:rPr>
              <a:t>Chief Executive</a:t>
            </a:r>
          </a:p>
        </p:txBody>
      </p:sp>
      <p:sp>
        <p:nvSpPr>
          <p:cNvPr id="43012" name="Subtitle 2"/>
          <p:cNvSpPr txBox="1">
            <a:spLocks/>
          </p:cNvSpPr>
          <p:nvPr/>
        </p:nvSpPr>
        <p:spPr bwMode="auto">
          <a:xfrm>
            <a:off x="5003800" y="2420938"/>
            <a:ext cx="28082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600"/>
              </a:spcBef>
              <a:spcAft>
                <a:spcPts val="600"/>
              </a:spcAft>
              <a:buFont typeface="Wingdings" panose="05000000000000000000" pitchFamily="2" charset="2"/>
              <a:buChar char="§"/>
              <a:defRPr sz="1600">
                <a:solidFill>
                  <a:schemeClr val="tx1"/>
                </a:solidFill>
                <a:latin typeface="Open Sans" panose="020B0606030504020204" pitchFamily="34" charset="0"/>
                <a:cs typeface="Open Sans" panose="020B0606030504020204" pitchFamily="34" charset="0"/>
              </a:defRPr>
            </a:lvl1pPr>
            <a:lvl2pPr>
              <a:spcBef>
                <a:spcPts val="600"/>
              </a:spcBef>
              <a:spcAft>
                <a:spcPts val="600"/>
              </a:spcAft>
              <a:buFont typeface="Open Sans Light" panose="020B0306030504020204" pitchFamily="34" charset="0"/>
              <a:buChar char="–"/>
              <a:defRPr sz="1600">
                <a:solidFill>
                  <a:schemeClr val="tx1"/>
                </a:solidFill>
                <a:latin typeface="Open Sans" panose="020B0606030504020204" pitchFamily="34" charset="0"/>
                <a:cs typeface="Open Sans" panose="020B0606030504020204" pitchFamily="34" charset="0"/>
              </a:defRPr>
            </a:lvl2pPr>
            <a:lvl3pPr>
              <a:spcBef>
                <a:spcPts val="600"/>
              </a:spcBef>
              <a:spcAft>
                <a:spcPts val="600"/>
              </a:spcAft>
              <a:buFont typeface="Wingdings" panose="05000000000000000000" pitchFamily="2" charset="2"/>
              <a:buChar char="Ø"/>
              <a:tabLst>
                <a:tab pos="0" algn="l"/>
                <a:tab pos="712788" algn="l"/>
              </a:tabLst>
              <a:defRPr sz="1600">
                <a:solidFill>
                  <a:schemeClr val="tx1"/>
                </a:solidFill>
                <a:latin typeface="Open Sans" panose="020B0606030504020204" pitchFamily="34" charset="0"/>
                <a:cs typeface="Open Sans" panose="020B0606030504020204" pitchFamily="34" charset="0"/>
              </a:defRPr>
            </a:lvl3pPr>
            <a:lvl4pPr>
              <a:spcBef>
                <a:spcPct val="20000"/>
              </a:spcBef>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4pPr>
            <a:lvl5pPr>
              <a:spcBef>
                <a:spcPct val="20000"/>
              </a:spcBef>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5pPr>
            <a:lvl6pPr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6pPr>
            <a:lvl7pPr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7pPr>
            <a:lvl8pPr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8pPr>
            <a:lvl9pPr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9pPr>
          </a:lstStyle>
          <a:p>
            <a:pPr algn="ctr">
              <a:buFont typeface="Wingdings" panose="05000000000000000000" pitchFamily="2" charset="2"/>
              <a:buNone/>
            </a:pPr>
            <a:r>
              <a:rPr lang="en-GB" altLang="en-US" sz="2400" b="1">
                <a:solidFill>
                  <a:srgbClr val="FF0000"/>
                </a:solidFill>
              </a:rPr>
              <a:t>The importance and relevance of journalism in today’s world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61950" y="836613"/>
            <a:ext cx="11652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8" name="Picture 7"/>
          <p:cNvPicPr>
            <a:picLocks noChangeAspect="1"/>
          </p:cNvPicPr>
          <p:nvPr/>
        </p:nvPicPr>
        <p:blipFill>
          <a:blip r:embed="rId3"/>
          <a:stretch>
            <a:fillRect/>
          </a:stretch>
        </p:blipFill>
        <p:spPr>
          <a:xfrm>
            <a:off x="611188" y="1057275"/>
            <a:ext cx="3384550" cy="432593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9612313" y="692150"/>
            <a:ext cx="3416300" cy="428148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5581650" y="5043488"/>
            <a:ext cx="4824412" cy="253206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stretch>
            <a:fillRect/>
          </a:stretch>
        </p:blipFill>
        <p:spPr>
          <a:xfrm>
            <a:off x="5680075" y="404813"/>
            <a:ext cx="3284538" cy="4178300"/>
          </a:xfrm>
          <a:prstGeom prst="rect">
            <a:avLst/>
          </a:prstGeom>
          <a:ln>
            <a:noFill/>
          </a:ln>
          <a:effectLst>
            <a:outerShdw blurRad="292100" dist="139700" dir="2700000" algn="tl" rotWithShape="0">
              <a:srgbClr val="333333">
                <a:alpha val="65000"/>
              </a:srgbClr>
            </a:outerShdw>
          </a:effectLst>
        </p:spPr>
      </p:pic>
      <p:pic>
        <p:nvPicPr>
          <p:cNvPr id="5" name="Picture 2" descr="Page 1"/>
          <p:cNvPicPr>
            <a:picLocks noChangeAspect="1" noChangeArrowheads="1"/>
          </p:cNvPicPr>
          <p:nvPr/>
        </p:nvPicPr>
        <p:blipFill>
          <a:blip r:embed="rId7"/>
          <a:srcRect/>
          <a:stretch>
            <a:fillRect/>
          </a:stretch>
        </p:blipFill>
        <p:spPr bwMode="auto">
          <a:xfrm>
            <a:off x="-4481513" y="0"/>
            <a:ext cx="3030538" cy="3856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1448" name="AutoShape 24" descr="Image result for trinity mirror"/>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2" name="Rectangle 1"/>
          <p:cNvSpPr/>
          <p:nvPr/>
        </p:nvSpPr>
        <p:spPr>
          <a:xfrm rot="19947123">
            <a:off x="-1646238" y="509588"/>
            <a:ext cx="5692776" cy="5540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bg1"/>
                </a:solidFill>
              </a:rPr>
              <a:t>CAMPAIGN</a:t>
            </a:r>
          </a:p>
        </p:txBody>
      </p:sp>
      <p:pic>
        <p:nvPicPr>
          <p:cNvPr id="6" name="Picture 5"/>
          <p:cNvPicPr>
            <a:picLocks noChangeAspect="1"/>
          </p:cNvPicPr>
          <p:nvPr/>
        </p:nvPicPr>
        <p:blipFill rotWithShape="1">
          <a:blip r:embed="rId8"/>
          <a:srcRect l="2675" t="3673" r="2675" b="18472"/>
          <a:stretch/>
        </p:blipFill>
        <p:spPr>
          <a:xfrm>
            <a:off x="2597150" y="2430463"/>
            <a:ext cx="4037013" cy="42386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GB" altLang="en-US" b="1" smtClean="0"/>
              <a:t>What happens when you take journalism away?</a:t>
            </a:r>
          </a:p>
        </p:txBody>
      </p:sp>
      <p:sp>
        <p:nvSpPr>
          <p:cNvPr id="64515" name="Slide Number Placeholder 2"/>
          <p:cNvSpPr>
            <a:spLocks noGrp="1"/>
          </p:cNvSpPr>
          <p:nvPr>
            <p:ph type="sldNum" sz="quarter" idx="12"/>
          </p:nvPr>
        </p:nvSpPr>
        <p:spPr bwMode="auto">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7AA7392-A3A7-4A2B-9DE3-BA8A0669871D}" type="slidenum">
              <a:rPr lang="en-GB" altLang="en-US" smtClean="0">
                <a:solidFill>
                  <a:srgbClr val="FFFFFF"/>
                </a:solidFill>
                <a:latin typeface="Open Sans Light" panose="020B0306030504020204" pitchFamily="34" charset="0"/>
              </a:rPr>
              <a:pPr fontAlgn="base">
                <a:spcBef>
                  <a:spcPct val="0"/>
                </a:spcBef>
                <a:spcAft>
                  <a:spcPct val="0"/>
                </a:spcAft>
              </a:pPr>
              <a:t>11</a:t>
            </a:fld>
            <a:endParaRPr lang="en-GB" altLang="en-US" smtClean="0">
              <a:solidFill>
                <a:srgbClr val="FFFFFF"/>
              </a:solidFill>
              <a:latin typeface="Open Sans Light" panose="020B0306030504020204" pitchFamily="34" charset="0"/>
            </a:endParaRPr>
          </a:p>
        </p:txBody>
      </p:sp>
      <p:sp>
        <p:nvSpPr>
          <p:cNvPr id="64516" name="AutoShape 2" descr="Image result for Reporters without borders map"/>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pic>
        <p:nvPicPr>
          <p:cNvPr id="645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113"/>
            <a:ext cx="936625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GB" altLang="en-US" b="1" smtClean="0"/>
              <a:t>Not an easy or safe job at times</a:t>
            </a:r>
          </a:p>
        </p:txBody>
      </p:sp>
      <p:pic>
        <p:nvPicPr>
          <p:cNvPr id="10242" name="Picture 2"/>
          <p:cNvPicPr>
            <a:picLocks noChangeAspect="1" noChangeArrowheads="1"/>
          </p:cNvPicPr>
          <p:nvPr/>
        </p:nvPicPr>
        <p:blipFill>
          <a:blip r:embed="rId3"/>
          <a:srcRect/>
          <a:stretch>
            <a:fillRect/>
          </a:stretch>
        </p:blipFill>
        <p:spPr bwMode="auto">
          <a:xfrm>
            <a:off x="539750" y="1341438"/>
            <a:ext cx="5102225" cy="4706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564" name="TextBox 6"/>
          <p:cNvSpPr txBox="1">
            <a:spLocks noChangeArrowheads="1"/>
          </p:cNvSpPr>
          <p:nvPr/>
        </p:nvSpPr>
        <p:spPr bwMode="auto">
          <a:xfrm>
            <a:off x="6329363" y="5570538"/>
            <a:ext cx="2413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GB" altLang="en-US" sz="1000"/>
              <a:t>Source: Committee to Protect Journalists</a:t>
            </a:r>
          </a:p>
        </p:txBody>
      </p:sp>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538" y="1336675"/>
            <a:ext cx="452437"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srcRect/>
          <a:stretch>
            <a:fillRect/>
          </a:stretch>
        </p:blipFill>
        <p:spPr bwMode="auto">
          <a:xfrm>
            <a:off x="4030663" y="3255963"/>
            <a:ext cx="4718050" cy="226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3887788" y="2708275"/>
            <a:ext cx="5014912" cy="558800"/>
          </a:xfrm>
          <a:prstGeom prst="rect">
            <a:avLst/>
          </a:prstGeom>
          <a:solidFill>
            <a:schemeClr val="tx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77 </a:t>
            </a:r>
            <a:r>
              <a:rPr lang="en-GB" b="1" dirty="0" smtClean="0">
                <a:solidFill>
                  <a:schemeClr val="bg1"/>
                </a:solidFill>
                <a:latin typeface="Eras Medium ITC" panose="020B0602030504020804" pitchFamily="34" charset="0"/>
                <a:ea typeface="Open Sans" panose="020B0606030504020204" pitchFamily="34" charset="0"/>
                <a:cs typeface="Open Sans" panose="020B0606030504020204" pitchFamily="34" charset="0"/>
              </a:rPr>
              <a:t>journalists </a:t>
            </a:r>
            <a:r>
              <a:rPr lang="en-GB"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killed in 2016</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4" descr="Image result for trinity mirror"/>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68611" name="Title 1"/>
          <p:cNvSpPr txBox="1">
            <a:spLocks/>
          </p:cNvSpPr>
          <p:nvPr/>
        </p:nvSpPr>
        <p:spPr bwMode="auto">
          <a:xfrm>
            <a:off x="457200" y="274638"/>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spcAft>
                <a:spcPts val="600"/>
              </a:spcAft>
              <a:buFont typeface="Wingdings" panose="05000000000000000000" pitchFamily="2" charset="2"/>
              <a:buChar char="§"/>
              <a:defRPr sz="1600">
                <a:solidFill>
                  <a:schemeClr val="tx1"/>
                </a:solidFill>
                <a:latin typeface="Open Sans" panose="020B0606030504020204" pitchFamily="34" charset="0"/>
                <a:cs typeface="Open Sans" panose="020B0606030504020204" pitchFamily="34" charset="0"/>
              </a:defRPr>
            </a:lvl1pPr>
            <a:lvl2pPr marL="539750" indent="-192088">
              <a:spcBef>
                <a:spcPts val="600"/>
              </a:spcBef>
              <a:spcAft>
                <a:spcPts val="600"/>
              </a:spcAft>
              <a:buFont typeface="Open Sans Light" panose="020B0306030504020204" pitchFamily="34" charset="0"/>
              <a:buChar char="–"/>
              <a:defRPr sz="1600">
                <a:solidFill>
                  <a:schemeClr val="tx1"/>
                </a:solidFill>
                <a:latin typeface="Open Sans" panose="020B0606030504020204" pitchFamily="34" charset="0"/>
                <a:cs typeface="Open Sans" panose="020B0606030504020204" pitchFamily="34" charset="0"/>
              </a:defRPr>
            </a:lvl2pPr>
            <a:lvl3pPr marL="722313" indent="-173038">
              <a:spcBef>
                <a:spcPts val="600"/>
              </a:spcBef>
              <a:spcAft>
                <a:spcPts val="600"/>
              </a:spcAft>
              <a:buFont typeface="Wingdings" panose="05000000000000000000" pitchFamily="2" charset="2"/>
              <a:buChar char="Ø"/>
              <a:tabLst>
                <a:tab pos="0" algn="l"/>
                <a:tab pos="712788" algn="l"/>
              </a:tabLst>
              <a:defRPr sz="1600">
                <a:solidFill>
                  <a:schemeClr val="tx1"/>
                </a:solidFill>
                <a:latin typeface="Open Sans" panose="020B0606030504020204" pitchFamily="34" charset="0"/>
                <a:cs typeface="Open Sans" panose="020B0606030504020204" pitchFamily="34" charset="0"/>
              </a:defRPr>
            </a:lvl3pPr>
            <a:lvl4pPr marL="1600200" indent="-228600">
              <a:spcBef>
                <a:spcPct val="20000"/>
              </a:spcBef>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4pPr>
            <a:lvl5pPr marL="2057400" indent="-228600">
              <a:spcBef>
                <a:spcPct val="20000"/>
              </a:spcBef>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9pPr>
          </a:lstStyle>
          <a:p>
            <a:pPr>
              <a:spcBef>
                <a:spcPct val="0"/>
              </a:spcBef>
              <a:spcAft>
                <a:spcPct val="0"/>
              </a:spcAft>
              <a:buFontTx/>
              <a:buNone/>
            </a:pPr>
            <a:endParaRPr lang="en-GB" altLang="en-US" sz="2000" b="1">
              <a:latin typeface="Open Sans Extrabold" panose="020B0906030804020204" pitchFamily="34" charset="0"/>
              <a:cs typeface="Open Sans Extrabold" panose="020B0906030804020204" pitchFamily="34" charset="0"/>
            </a:endParaRPr>
          </a:p>
          <a:p>
            <a:pPr>
              <a:spcBef>
                <a:spcPct val="0"/>
              </a:spcBef>
              <a:spcAft>
                <a:spcPct val="0"/>
              </a:spcAft>
              <a:buFontTx/>
              <a:buNone/>
            </a:pPr>
            <a:r>
              <a:rPr lang="en-GB" altLang="en-US" sz="2000" b="1">
                <a:latin typeface="Open Sans Extrabold" panose="020B0906030804020204" pitchFamily="34" charset="0"/>
                <a:cs typeface="Open Sans Extrabold" panose="020B0906030804020204" pitchFamily="34" charset="0"/>
              </a:rPr>
              <a:t>News models</a:t>
            </a:r>
          </a:p>
        </p:txBody>
      </p:sp>
      <p:sp>
        <p:nvSpPr>
          <p:cNvPr id="68612" name="TextBox 6"/>
          <p:cNvSpPr txBox="1">
            <a:spLocks noChangeArrowheads="1"/>
          </p:cNvSpPr>
          <p:nvPr/>
        </p:nvSpPr>
        <p:spPr bwMode="auto">
          <a:xfrm>
            <a:off x="546100" y="2911475"/>
            <a:ext cx="1430338" cy="9350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b="1">
                <a:solidFill>
                  <a:schemeClr val="bg1"/>
                </a:solidFill>
              </a:rPr>
              <a:t>Paid by philanthropy</a:t>
            </a:r>
          </a:p>
        </p:txBody>
      </p:sp>
      <p:sp>
        <p:nvSpPr>
          <p:cNvPr id="68613" name="AutoShape 4" descr="Image result for bbc logo"/>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pic>
        <p:nvPicPr>
          <p:cNvPr id="686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338" y="2065338"/>
            <a:ext cx="1273175" cy="38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5" name="AutoShape 7" descr="Image result for Financial tim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pic>
        <p:nvPicPr>
          <p:cNvPr id="686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8688" y="4249738"/>
            <a:ext cx="606425" cy="80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7" name="AutoShape 10" descr="Image result for The Times"/>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68618" name="AutoShape 12" descr="Image result for The Times"/>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pic>
        <p:nvPicPr>
          <p:cNvPr id="6861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588" y="4775200"/>
            <a:ext cx="1727200" cy="28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3990975"/>
            <a:ext cx="10636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9775" y="4402138"/>
            <a:ext cx="1584325" cy="33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2"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01925" y="5367338"/>
            <a:ext cx="1524000" cy="47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549275" y="1830388"/>
            <a:ext cx="1430338" cy="936625"/>
          </a:xfrm>
          <a:prstGeom prst="rect">
            <a:avLst/>
          </a:prstGeom>
          <a:solidFill>
            <a:schemeClr val="accent4"/>
          </a:solidFill>
        </p:spPr>
        <p:txBody>
          <a:bodyPr anchor="ctr"/>
          <a:lstStyle>
            <a:defPPr>
              <a:defRPr lang="en-US"/>
            </a:defPPr>
            <a:lvl1pPr algn="ctr">
              <a:defRPr b="1">
                <a:solidFill>
                  <a:schemeClr val="bg1"/>
                </a:solidFill>
                <a:latin typeface="+mj-lt"/>
              </a:defRPr>
            </a:lvl1pPr>
          </a:lstStyle>
          <a:p>
            <a:pPr eaLnBrk="1" fontAlgn="auto" hangingPunct="1">
              <a:spcBef>
                <a:spcPts val="0"/>
              </a:spcBef>
              <a:spcAft>
                <a:spcPts val="0"/>
              </a:spcAft>
              <a:defRPr/>
            </a:pPr>
            <a:r>
              <a:rPr lang="en-GB" dirty="0" smtClean="0"/>
              <a:t>Paid by taxpayer</a:t>
            </a:r>
            <a:endParaRPr lang="en-GB" dirty="0"/>
          </a:p>
        </p:txBody>
      </p:sp>
      <p:cxnSp>
        <p:nvCxnSpPr>
          <p:cNvPr id="11" name="Straight Connector 10"/>
          <p:cNvCxnSpPr/>
          <p:nvPr/>
        </p:nvCxnSpPr>
        <p:spPr>
          <a:xfrm>
            <a:off x="5381625" y="1738313"/>
            <a:ext cx="0" cy="42878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625" name="AutoShape 5" descr="Image result for Digital news icon"/>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cxnSp>
        <p:nvCxnSpPr>
          <p:cNvPr id="27" name="Straight Connector 26"/>
          <p:cNvCxnSpPr/>
          <p:nvPr/>
        </p:nvCxnSpPr>
        <p:spPr>
          <a:xfrm flipH="1">
            <a:off x="549275" y="2838450"/>
            <a:ext cx="78390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8627"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8488" y="5467350"/>
            <a:ext cx="1382712" cy="255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6425" y="5400675"/>
            <a:ext cx="10636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2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81763" y="4443413"/>
            <a:ext cx="1185862" cy="49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3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4076700"/>
            <a:ext cx="1728788" cy="28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539750" y="3990975"/>
            <a:ext cx="1430338" cy="1008063"/>
          </a:xfrm>
          <a:prstGeom prst="rect">
            <a:avLst/>
          </a:prstGeom>
          <a:solidFill>
            <a:schemeClr val="accent5"/>
          </a:solidFill>
        </p:spPr>
        <p:txBody>
          <a:bodyPr anchor="ctr"/>
          <a:lstStyle>
            <a:defPPr>
              <a:defRPr lang="en-US"/>
            </a:defPPr>
            <a:lvl1pPr algn="ctr">
              <a:defRPr b="1">
                <a:solidFill>
                  <a:schemeClr val="bg1"/>
                </a:solidFill>
                <a:latin typeface="+mj-lt"/>
              </a:defRPr>
            </a:lvl1pPr>
          </a:lstStyle>
          <a:p>
            <a:pPr eaLnBrk="1" fontAlgn="auto" hangingPunct="1">
              <a:spcBef>
                <a:spcPts val="0"/>
              </a:spcBef>
              <a:spcAft>
                <a:spcPts val="0"/>
              </a:spcAft>
              <a:defRPr/>
            </a:pPr>
            <a:r>
              <a:rPr lang="en-GB" sz="1700" dirty="0" smtClean="0"/>
              <a:t>Paid by reader</a:t>
            </a:r>
            <a:endParaRPr lang="en-GB" sz="1700" dirty="0"/>
          </a:p>
        </p:txBody>
      </p:sp>
      <p:sp>
        <p:nvSpPr>
          <p:cNvPr id="68632" name="TextBox 28"/>
          <p:cNvSpPr txBox="1">
            <a:spLocks noChangeArrowheads="1"/>
          </p:cNvSpPr>
          <p:nvPr/>
        </p:nvSpPr>
        <p:spPr bwMode="auto">
          <a:xfrm>
            <a:off x="549275" y="5137150"/>
            <a:ext cx="1430338" cy="9350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b="1">
                <a:solidFill>
                  <a:schemeClr val="bg1"/>
                </a:solidFill>
              </a:rPr>
              <a:t>Paid by advertising</a:t>
            </a:r>
          </a:p>
        </p:txBody>
      </p:sp>
      <p:cxnSp>
        <p:nvCxnSpPr>
          <p:cNvPr id="30" name="Straight Connector 29"/>
          <p:cNvCxnSpPr/>
          <p:nvPr/>
        </p:nvCxnSpPr>
        <p:spPr>
          <a:xfrm flipH="1">
            <a:off x="549275" y="3919538"/>
            <a:ext cx="78390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9750" y="5064125"/>
            <a:ext cx="78390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863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2105025"/>
            <a:ext cx="1273175" cy="38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3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9113" y="2971800"/>
            <a:ext cx="1001712" cy="81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3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5913" y="3003550"/>
            <a:ext cx="1001712" cy="81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38" name="TextBox 36"/>
          <p:cNvSpPr txBox="1">
            <a:spLocks noChangeArrowheads="1"/>
          </p:cNvSpPr>
          <p:nvPr/>
        </p:nvSpPr>
        <p:spPr bwMode="auto">
          <a:xfrm>
            <a:off x="2133600" y="1268413"/>
            <a:ext cx="3124200" cy="4683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b="1">
                <a:solidFill>
                  <a:schemeClr val="bg1"/>
                </a:solidFill>
              </a:rPr>
              <a:t>Print</a:t>
            </a:r>
          </a:p>
        </p:txBody>
      </p:sp>
      <p:sp>
        <p:nvSpPr>
          <p:cNvPr id="68639" name="TextBox 37"/>
          <p:cNvSpPr txBox="1">
            <a:spLocks noChangeArrowheads="1"/>
          </p:cNvSpPr>
          <p:nvPr/>
        </p:nvSpPr>
        <p:spPr bwMode="auto">
          <a:xfrm>
            <a:off x="5508625" y="1270000"/>
            <a:ext cx="3122613" cy="4683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b="1">
                <a:solidFill>
                  <a:schemeClr val="bg1"/>
                </a:solidFill>
              </a:rPr>
              <a:t>Digital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4" descr="Image result for trinity mirror"/>
          <p:cNvSpPr>
            <a:spLocks noChangeAspect="1" noChangeArrowheads="1"/>
          </p:cNvSpPr>
          <p:nvPr/>
        </p:nvSpPr>
        <p:spPr bwMode="auto">
          <a:xfrm>
            <a:off x="1374775" y="930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18" name="Rectangle 17"/>
          <p:cNvSpPr/>
          <p:nvPr/>
        </p:nvSpPr>
        <p:spPr>
          <a:xfrm>
            <a:off x="361950" y="836613"/>
            <a:ext cx="11652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70660" name="Picture 1"/>
          <p:cNvPicPr>
            <a:picLocks noChangeAspect="1"/>
          </p:cNvPicPr>
          <p:nvPr/>
        </p:nvPicPr>
        <p:blipFill>
          <a:blip r:embed="rId3">
            <a:extLst>
              <a:ext uri="{28A0092B-C50C-407E-A947-70E740481C1C}">
                <a14:useLocalDpi xmlns:a14="http://schemas.microsoft.com/office/drawing/2010/main" val="0"/>
              </a:ext>
            </a:extLst>
          </a:blip>
          <a:srcRect t="8942"/>
          <a:stretch>
            <a:fillRect/>
          </a:stretch>
        </p:blipFill>
        <p:spPr bwMode="auto">
          <a:xfrm>
            <a:off x="792163" y="846138"/>
            <a:ext cx="424815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95288" y="476250"/>
            <a:ext cx="5040312" cy="328613"/>
          </a:xfrm>
          <a:prstGeom prst="rect">
            <a:avLst/>
          </a:prstGeom>
          <a:solidFill>
            <a:schemeClr val="tx1"/>
          </a:solidFill>
        </p:spPr>
        <p:txBody>
          <a:bodyPr anchor="ctr"/>
          <a:lstStyle/>
          <a:p>
            <a:pPr algn="ctr" eaLnBrk="1" fontAlgn="auto" hangingPunct="1">
              <a:spcBef>
                <a:spcPts val="0"/>
              </a:spcBef>
              <a:spcAft>
                <a:spcPts val="0"/>
              </a:spcAft>
              <a:defRPr/>
            </a:pPr>
            <a:r>
              <a:rPr lang="en-GB" sz="1600" b="1" dirty="0">
                <a:solidFill>
                  <a:schemeClr val="bg1"/>
                </a:solidFill>
                <a:latin typeface="+mj-lt"/>
              </a:rPr>
              <a:t>National newspapers circulation volumes per week</a:t>
            </a:r>
          </a:p>
        </p:txBody>
      </p:sp>
      <p:sp>
        <p:nvSpPr>
          <p:cNvPr id="70662" name="TextBox 2"/>
          <p:cNvSpPr txBox="1">
            <a:spLocks noChangeArrowheads="1"/>
          </p:cNvSpPr>
          <p:nvPr/>
        </p:nvSpPr>
        <p:spPr bwMode="auto">
          <a:xfrm rot="-5400000">
            <a:off x="-217487" y="1735137"/>
            <a:ext cx="172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1400" b="1"/>
              <a:t>millions</a:t>
            </a:r>
          </a:p>
        </p:txBody>
      </p:sp>
      <p:sp>
        <p:nvSpPr>
          <p:cNvPr id="70663" name="TextBox 10"/>
          <p:cNvSpPr txBox="1">
            <a:spLocks noChangeArrowheads="1"/>
          </p:cNvSpPr>
          <p:nvPr/>
        </p:nvSpPr>
        <p:spPr bwMode="auto">
          <a:xfrm>
            <a:off x="3348038" y="3357563"/>
            <a:ext cx="5472112" cy="3286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GB" altLang="en-US" sz="1600" b="1">
                <a:solidFill>
                  <a:schemeClr val="bg1"/>
                </a:solidFill>
              </a:rPr>
              <a:t>Share of advertising by medium</a:t>
            </a:r>
          </a:p>
        </p:txBody>
      </p:sp>
      <p:pic>
        <p:nvPicPr>
          <p:cNvPr id="706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789363"/>
            <a:ext cx="5400675" cy="269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ntagon 19"/>
          <p:cNvSpPr/>
          <p:nvPr/>
        </p:nvSpPr>
        <p:spPr>
          <a:xfrm>
            <a:off x="2335213" y="2425700"/>
            <a:ext cx="6340475" cy="838200"/>
          </a:xfrm>
          <a:prstGeom prst="homePlate">
            <a:avLst/>
          </a:prstGeom>
          <a:solidFill>
            <a:srgbClr val="D1FFE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anchor="ctr"/>
          <a:lstStyle/>
          <a:p>
            <a:pPr algn="ctr" eaLnBrk="1" fontAlgn="auto" hangingPunct="1">
              <a:spcBef>
                <a:spcPts val="600"/>
              </a:spcBef>
              <a:spcAft>
                <a:spcPts val="0"/>
              </a:spcAft>
              <a:defRPr/>
            </a:pPr>
            <a:r>
              <a:rPr lang="en-GB" sz="1400" dirty="0">
                <a:solidFill>
                  <a:schemeClr val="tx1"/>
                </a:solidFill>
                <a:cs typeface="Calibri" panose="020F0502020204030204" pitchFamily="34" charset="0"/>
              </a:rPr>
              <a:t>Build a </a:t>
            </a:r>
            <a:r>
              <a:rPr lang="en-GB" sz="1400" b="1" dirty="0">
                <a:solidFill>
                  <a:schemeClr val="tx1"/>
                </a:solidFill>
                <a:cs typeface="Calibri" panose="020F0502020204030204" pitchFamily="34" charset="0"/>
              </a:rPr>
              <a:t>diversified product portfolio </a:t>
            </a:r>
            <a:r>
              <a:rPr lang="en-GB" sz="1400" dirty="0">
                <a:solidFill>
                  <a:schemeClr val="tx1"/>
                </a:solidFill>
                <a:cs typeface="Calibri" panose="020F0502020204030204" pitchFamily="34" charset="0"/>
              </a:rPr>
              <a:t>and </a:t>
            </a:r>
            <a:r>
              <a:rPr lang="en-GB" sz="1400" b="1" dirty="0">
                <a:solidFill>
                  <a:schemeClr val="tx1"/>
                </a:solidFill>
                <a:cs typeface="Calibri" panose="020F0502020204030204" pitchFamily="34" charset="0"/>
              </a:rPr>
              <a:t>sustainable mix of new revenue</a:t>
            </a:r>
          </a:p>
        </p:txBody>
      </p:sp>
      <p:sp>
        <p:nvSpPr>
          <p:cNvPr id="16" name="Pentagon 15"/>
          <p:cNvSpPr/>
          <p:nvPr/>
        </p:nvSpPr>
        <p:spPr>
          <a:xfrm>
            <a:off x="2335213" y="3500438"/>
            <a:ext cx="6340475" cy="839787"/>
          </a:xfrm>
          <a:prstGeom prst="homePlate">
            <a:avLst/>
          </a:prstGeom>
          <a:solidFill>
            <a:srgbClr val="D1FFE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anchor="ctr"/>
          <a:lstStyle/>
          <a:p>
            <a:pPr algn="ctr" eaLnBrk="1" fontAlgn="auto" hangingPunct="1">
              <a:spcBef>
                <a:spcPts val="600"/>
              </a:spcBef>
              <a:spcAft>
                <a:spcPts val="0"/>
              </a:spcAft>
              <a:defRPr/>
            </a:pPr>
            <a:r>
              <a:rPr lang="en-GB" sz="1400" b="1" dirty="0">
                <a:solidFill>
                  <a:schemeClr val="tx1"/>
                </a:solidFill>
                <a:cs typeface="Calibri" panose="020F0502020204030204" pitchFamily="34" charset="0"/>
              </a:rPr>
              <a:t>Protect our print brands </a:t>
            </a:r>
            <a:r>
              <a:rPr lang="en-GB" sz="1400" dirty="0">
                <a:solidFill>
                  <a:schemeClr val="tx1"/>
                </a:solidFill>
                <a:cs typeface="Calibri" panose="020F0502020204030204" pitchFamily="34" charset="0"/>
              </a:rPr>
              <a:t>by </a:t>
            </a:r>
            <a:r>
              <a:rPr lang="en-GB" sz="1400" b="1" dirty="0">
                <a:solidFill>
                  <a:schemeClr val="tx1"/>
                </a:solidFill>
                <a:cs typeface="Calibri" panose="020F0502020204030204" pitchFamily="34" charset="0"/>
              </a:rPr>
              <a:t>efficiently</a:t>
            </a:r>
            <a:r>
              <a:rPr lang="en-GB" sz="1400" dirty="0">
                <a:solidFill>
                  <a:schemeClr val="tx1"/>
                </a:solidFill>
                <a:cs typeface="Calibri" panose="020F0502020204030204" pitchFamily="34" charset="0"/>
              </a:rPr>
              <a:t> delivering </a:t>
            </a:r>
            <a:r>
              <a:rPr lang="en-GB" sz="1400" b="1" dirty="0">
                <a:solidFill>
                  <a:schemeClr val="tx1"/>
                </a:solidFill>
                <a:cs typeface="Calibri" panose="020F0502020204030204" pitchFamily="34" charset="0"/>
              </a:rPr>
              <a:t>quality products</a:t>
            </a:r>
          </a:p>
        </p:txBody>
      </p:sp>
      <p:sp>
        <p:nvSpPr>
          <p:cNvPr id="17" name="Pentagon 16"/>
          <p:cNvSpPr/>
          <p:nvPr/>
        </p:nvSpPr>
        <p:spPr>
          <a:xfrm>
            <a:off x="2335213" y="4592638"/>
            <a:ext cx="6340475" cy="838200"/>
          </a:xfrm>
          <a:prstGeom prst="homePlate">
            <a:avLst/>
          </a:prstGeom>
          <a:solidFill>
            <a:srgbClr val="D1FFE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anchor="ctr"/>
          <a:lstStyle/>
          <a:p>
            <a:pPr algn="ctr" eaLnBrk="1" fontAlgn="auto" hangingPunct="1">
              <a:spcBef>
                <a:spcPts val="600"/>
              </a:spcBef>
              <a:spcAft>
                <a:spcPts val="0"/>
              </a:spcAft>
              <a:defRPr/>
            </a:pPr>
            <a:r>
              <a:rPr lang="en-GB" sz="1400" dirty="0">
                <a:solidFill>
                  <a:schemeClr val="tx1"/>
                </a:solidFill>
                <a:cs typeface="Calibri" panose="020F0502020204030204" pitchFamily="34" charset="0"/>
              </a:rPr>
              <a:t>Seek out </a:t>
            </a:r>
            <a:r>
              <a:rPr lang="en-GB" sz="1400" b="1" dirty="0">
                <a:solidFill>
                  <a:schemeClr val="tx1"/>
                </a:solidFill>
                <a:cs typeface="Calibri" panose="020F0502020204030204" pitchFamily="34" charset="0"/>
              </a:rPr>
              <a:t>strategic opportunities </a:t>
            </a:r>
            <a:r>
              <a:rPr lang="en-GB" sz="1400" dirty="0">
                <a:solidFill>
                  <a:schemeClr val="tx1"/>
                </a:solidFill>
                <a:cs typeface="Calibri" panose="020F0502020204030204" pitchFamily="34" charset="0"/>
              </a:rPr>
              <a:t>that </a:t>
            </a:r>
            <a:r>
              <a:rPr lang="en-GB" sz="1400" b="1" dirty="0">
                <a:solidFill>
                  <a:schemeClr val="tx1"/>
                </a:solidFill>
                <a:cs typeface="Calibri" panose="020F0502020204030204" pitchFamily="34" charset="0"/>
              </a:rPr>
              <a:t>drive value</a:t>
            </a:r>
          </a:p>
        </p:txBody>
      </p:sp>
      <p:sp>
        <p:nvSpPr>
          <p:cNvPr id="15" name="Pentagon 14"/>
          <p:cNvSpPr/>
          <p:nvPr/>
        </p:nvSpPr>
        <p:spPr>
          <a:xfrm>
            <a:off x="2335213" y="1341438"/>
            <a:ext cx="6340475" cy="842962"/>
          </a:xfrm>
          <a:prstGeom prst="homePlate">
            <a:avLst/>
          </a:prstGeom>
          <a:solidFill>
            <a:srgbClr val="D1FFE6"/>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180000" anchor="ctr"/>
          <a:lstStyle/>
          <a:p>
            <a:pPr algn="ctr" eaLnBrk="1" fontAlgn="auto" hangingPunct="1">
              <a:spcBef>
                <a:spcPts val="600"/>
              </a:spcBef>
              <a:spcAft>
                <a:spcPts val="0"/>
              </a:spcAft>
              <a:defRPr/>
            </a:pPr>
            <a:r>
              <a:rPr lang="en-GB" sz="1400" dirty="0">
                <a:solidFill>
                  <a:schemeClr val="tx1"/>
                </a:solidFill>
                <a:cs typeface="Calibri" panose="020F0502020204030204" pitchFamily="34" charset="0"/>
              </a:rPr>
              <a:t>Grow </a:t>
            </a:r>
            <a:r>
              <a:rPr lang="en-GB" sz="1400" b="1" dirty="0">
                <a:solidFill>
                  <a:schemeClr val="tx1"/>
                </a:solidFill>
                <a:cs typeface="Calibri" panose="020F0502020204030204" pitchFamily="34" charset="0"/>
              </a:rPr>
              <a:t>digital audience and revenue </a:t>
            </a:r>
            <a:r>
              <a:rPr lang="en-GB" sz="1400" dirty="0">
                <a:solidFill>
                  <a:schemeClr val="tx1"/>
                </a:solidFill>
                <a:cs typeface="Calibri" panose="020F0502020204030204" pitchFamily="34" charset="0"/>
              </a:rPr>
              <a:t>through </a:t>
            </a:r>
            <a:r>
              <a:rPr lang="en-GB" sz="1400" b="1" dirty="0">
                <a:solidFill>
                  <a:schemeClr val="tx1"/>
                </a:solidFill>
                <a:cs typeface="Calibri" panose="020F0502020204030204" pitchFamily="34" charset="0"/>
              </a:rPr>
              <a:t>deepening relationships with readers </a:t>
            </a:r>
            <a:r>
              <a:rPr lang="en-GB" sz="1400" dirty="0">
                <a:solidFill>
                  <a:schemeClr val="tx1"/>
                </a:solidFill>
                <a:cs typeface="Calibri" panose="020F0502020204030204" pitchFamily="34" charset="0"/>
              </a:rPr>
              <a:t>and </a:t>
            </a:r>
            <a:r>
              <a:rPr lang="en-GB" sz="1400" b="1" dirty="0">
                <a:solidFill>
                  <a:schemeClr val="tx1"/>
                </a:solidFill>
                <a:cs typeface="Calibri" panose="020F0502020204030204" pitchFamily="34" charset="0"/>
              </a:rPr>
              <a:t>optimising response for advertisers</a:t>
            </a:r>
          </a:p>
        </p:txBody>
      </p:sp>
      <p:sp>
        <p:nvSpPr>
          <p:cNvPr id="72710" name="Title 1"/>
          <p:cNvSpPr>
            <a:spLocks noGrp="1"/>
          </p:cNvSpPr>
          <p:nvPr>
            <p:ph type="title"/>
          </p:nvPr>
        </p:nvSpPr>
        <p:spPr>
          <a:xfrm>
            <a:off x="468313" y="333375"/>
            <a:ext cx="8229600" cy="777875"/>
          </a:xfrm>
        </p:spPr>
        <p:txBody>
          <a:bodyPr/>
          <a:lstStyle/>
          <a:p>
            <a:r>
              <a:rPr lang="en-GB" altLang="en-US" sz="1600" b="1" smtClean="0"/>
              <a:t>Our strategy</a:t>
            </a:r>
            <a:r>
              <a:rPr lang="en-GB" altLang="en-US" sz="1600" smtClean="0"/>
              <a:t/>
            </a:r>
            <a:br>
              <a:rPr lang="en-GB" altLang="en-US" sz="1600" smtClean="0"/>
            </a:br>
            <a:r>
              <a:rPr lang="en-GB" altLang="en-US" sz="1900" smtClean="0"/>
              <a:t>Grow, build, protect and consolidate our strong position in the communities that we serve</a:t>
            </a:r>
          </a:p>
        </p:txBody>
      </p:sp>
      <p:sp>
        <p:nvSpPr>
          <p:cNvPr id="12" name="Pentagon 11"/>
          <p:cNvSpPr/>
          <p:nvPr/>
        </p:nvSpPr>
        <p:spPr>
          <a:xfrm>
            <a:off x="946650" y="1340768"/>
            <a:ext cx="1546012" cy="838800"/>
          </a:xfrm>
          <a:prstGeom prst="homePlate">
            <a:avLst/>
          </a:prstGeom>
          <a:solidFill>
            <a:srgbClr val="DE46D3"/>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a:solidFill>
                  <a:schemeClr val="bg1"/>
                </a:solidFill>
              </a:rPr>
              <a:t>GROW</a:t>
            </a:r>
          </a:p>
        </p:txBody>
      </p:sp>
      <p:sp>
        <p:nvSpPr>
          <p:cNvPr id="13" name="Pentagon 12"/>
          <p:cNvSpPr/>
          <p:nvPr/>
        </p:nvSpPr>
        <p:spPr>
          <a:xfrm>
            <a:off x="936766" y="3501008"/>
            <a:ext cx="1546012" cy="838800"/>
          </a:xfrm>
          <a:prstGeom prst="homePlate">
            <a:avLst/>
          </a:prstGeom>
          <a:solidFill>
            <a:srgbClr val="DE46D3"/>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a:solidFill>
                  <a:schemeClr val="bg1"/>
                </a:solidFill>
              </a:rPr>
              <a:t>PROTECT</a:t>
            </a:r>
          </a:p>
        </p:txBody>
      </p:sp>
      <p:sp>
        <p:nvSpPr>
          <p:cNvPr id="14" name="Pentagon 13"/>
          <p:cNvSpPr/>
          <p:nvPr/>
        </p:nvSpPr>
        <p:spPr>
          <a:xfrm>
            <a:off x="937756" y="4591886"/>
            <a:ext cx="1546012" cy="838800"/>
          </a:xfrm>
          <a:prstGeom prst="homePlate">
            <a:avLst/>
          </a:prstGeom>
          <a:solidFill>
            <a:srgbClr val="DE46D3"/>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a:solidFill>
                  <a:schemeClr val="bg1"/>
                </a:solidFill>
              </a:rPr>
              <a:t>CONSOLIDATE</a:t>
            </a:r>
          </a:p>
        </p:txBody>
      </p:sp>
      <p:sp>
        <p:nvSpPr>
          <p:cNvPr id="10" name="Rectangle 9"/>
          <p:cNvSpPr/>
          <p:nvPr/>
        </p:nvSpPr>
        <p:spPr>
          <a:xfrm rot="16200000">
            <a:off x="-1361281" y="3242469"/>
            <a:ext cx="4089400" cy="287338"/>
          </a:xfrm>
          <a:prstGeom prst="rect">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000" b="1" dirty="0">
                <a:solidFill>
                  <a:schemeClr val="bg1"/>
                </a:solidFill>
              </a:rPr>
              <a:t>OUR STRATEGY</a:t>
            </a:r>
          </a:p>
        </p:txBody>
      </p:sp>
      <p:sp>
        <p:nvSpPr>
          <p:cNvPr id="19" name="Pentagon 18"/>
          <p:cNvSpPr/>
          <p:nvPr/>
        </p:nvSpPr>
        <p:spPr>
          <a:xfrm>
            <a:off x="936765" y="2420888"/>
            <a:ext cx="1546012" cy="838800"/>
          </a:xfrm>
          <a:prstGeom prst="homePlate">
            <a:avLst/>
          </a:prstGeom>
          <a:solidFill>
            <a:srgbClr val="DE46D3"/>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b="1" dirty="0">
                <a:solidFill>
                  <a:schemeClr val="bg1"/>
                </a:solidFill>
              </a:rPr>
              <a:t>BUILD</a:t>
            </a:r>
          </a:p>
        </p:txBody>
      </p:sp>
      <p:sp>
        <p:nvSpPr>
          <p:cNvPr id="18" name="Rectangle 17"/>
          <p:cNvSpPr/>
          <p:nvPr/>
        </p:nvSpPr>
        <p:spPr>
          <a:xfrm>
            <a:off x="539750" y="5667375"/>
            <a:ext cx="8135938" cy="433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accent4"/>
                </a:solidFill>
              </a:rPr>
              <a:t>In the medium term, growth from digital and new revenue streams will outstrip print declines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23850" y="836613"/>
            <a:ext cx="1295400"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Pentagon 19"/>
          <p:cNvSpPr/>
          <p:nvPr/>
        </p:nvSpPr>
        <p:spPr>
          <a:xfrm>
            <a:off x="-684213" y="404813"/>
            <a:ext cx="6335713" cy="665162"/>
          </a:xfrm>
          <a:prstGeom prst="homePlate">
            <a:avLst/>
          </a:prstGeom>
          <a:solidFill>
            <a:srgbClr val="D1FFE6"/>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anchor="ctr"/>
          <a:lstStyle/>
          <a:p>
            <a:pPr eaLnBrk="1" fontAlgn="auto" hangingPunct="1">
              <a:spcBef>
                <a:spcPts val="600"/>
              </a:spcBef>
              <a:spcAft>
                <a:spcPts val="0"/>
              </a:spcAft>
              <a:tabLst>
                <a:tab pos="809625" algn="l"/>
              </a:tabLst>
              <a:defRPr/>
            </a:pPr>
            <a:r>
              <a:rPr lang="en-GB" sz="2000" b="1" dirty="0">
                <a:solidFill>
                  <a:schemeClr val="tx1"/>
                </a:solidFill>
                <a:cs typeface="Calibri" panose="020F0502020204030204" pitchFamily="34" charset="0"/>
              </a:rPr>
              <a:t>	Number 1 in the UK despite strong competition</a:t>
            </a:r>
          </a:p>
        </p:txBody>
      </p:sp>
      <p:sp>
        <p:nvSpPr>
          <p:cNvPr id="30" name="TextBox 29"/>
          <p:cNvSpPr txBox="1"/>
          <p:nvPr/>
        </p:nvSpPr>
        <p:spPr>
          <a:xfrm rot="19319422">
            <a:off x="1493838" y="5229225"/>
            <a:ext cx="1085850" cy="431800"/>
          </a:xfrm>
          <a:prstGeom prst="rect">
            <a:avLst/>
          </a:prstGeom>
          <a:noFill/>
        </p:spPr>
        <p:txBody>
          <a:bodyPr>
            <a:spAutoFit/>
          </a:bodyPr>
          <a:lstStyle/>
          <a:p>
            <a:pPr algn="r" eaLnBrk="1" fontAlgn="auto" hangingPunct="1">
              <a:spcBef>
                <a:spcPts val="0"/>
              </a:spcBef>
              <a:spcAft>
                <a:spcPts val="0"/>
              </a:spcAft>
              <a:defRPr/>
            </a:pPr>
            <a:r>
              <a:rPr lang="en-GB" sz="1100" dirty="0">
                <a:latin typeface="+mj-lt"/>
              </a:rPr>
              <a:t>Trinity Mirror Group</a:t>
            </a:r>
          </a:p>
        </p:txBody>
      </p:sp>
      <p:sp>
        <p:nvSpPr>
          <p:cNvPr id="34" name="TextBox 33"/>
          <p:cNvSpPr txBox="1"/>
          <p:nvPr/>
        </p:nvSpPr>
        <p:spPr>
          <a:xfrm rot="19319422">
            <a:off x="2619375" y="5172075"/>
            <a:ext cx="839788" cy="261938"/>
          </a:xfrm>
          <a:prstGeom prst="rect">
            <a:avLst/>
          </a:prstGeom>
          <a:noFill/>
        </p:spPr>
        <p:txBody>
          <a:bodyPr>
            <a:spAutoFit/>
          </a:bodyPr>
          <a:lstStyle/>
          <a:p>
            <a:pPr algn="r" eaLnBrk="1" fontAlgn="auto" hangingPunct="1">
              <a:spcBef>
                <a:spcPts val="0"/>
              </a:spcBef>
              <a:spcAft>
                <a:spcPts val="0"/>
              </a:spcAft>
              <a:defRPr/>
            </a:pPr>
            <a:r>
              <a:rPr lang="en-GB" sz="1100" dirty="0">
                <a:latin typeface="+mj-lt"/>
              </a:rPr>
              <a:t>Mail Online</a:t>
            </a:r>
          </a:p>
        </p:txBody>
      </p:sp>
      <p:sp>
        <p:nvSpPr>
          <p:cNvPr id="35" name="TextBox 34"/>
          <p:cNvSpPr txBox="1"/>
          <p:nvPr/>
        </p:nvSpPr>
        <p:spPr>
          <a:xfrm rot="19319422">
            <a:off x="5383213" y="5202238"/>
            <a:ext cx="935037" cy="260350"/>
          </a:xfrm>
          <a:prstGeom prst="rect">
            <a:avLst/>
          </a:prstGeom>
          <a:noFill/>
        </p:spPr>
        <p:txBody>
          <a:bodyPr>
            <a:spAutoFit/>
          </a:bodyPr>
          <a:lstStyle/>
          <a:p>
            <a:pPr algn="r" eaLnBrk="1" fontAlgn="auto" hangingPunct="1">
              <a:spcBef>
                <a:spcPts val="0"/>
              </a:spcBef>
              <a:spcAft>
                <a:spcPts val="0"/>
              </a:spcAft>
              <a:defRPr/>
            </a:pPr>
            <a:r>
              <a:rPr lang="en-GB" sz="1100" dirty="0">
                <a:latin typeface="+mj-lt"/>
              </a:rPr>
              <a:t>Guardian</a:t>
            </a:r>
          </a:p>
        </p:txBody>
      </p:sp>
      <p:sp>
        <p:nvSpPr>
          <p:cNvPr id="36" name="TextBox 35"/>
          <p:cNvSpPr txBox="1"/>
          <p:nvPr/>
        </p:nvSpPr>
        <p:spPr>
          <a:xfrm rot="19319422">
            <a:off x="4568825" y="5157788"/>
            <a:ext cx="792163" cy="260350"/>
          </a:xfrm>
          <a:prstGeom prst="rect">
            <a:avLst/>
          </a:prstGeom>
          <a:noFill/>
        </p:spPr>
        <p:txBody>
          <a:bodyPr>
            <a:spAutoFit/>
          </a:bodyPr>
          <a:lstStyle/>
          <a:p>
            <a:pPr algn="r" eaLnBrk="1" fontAlgn="auto" hangingPunct="1">
              <a:spcBef>
                <a:spcPts val="0"/>
              </a:spcBef>
              <a:spcAft>
                <a:spcPts val="0"/>
              </a:spcAft>
              <a:defRPr/>
            </a:pPr>
            <a:r>
              <a:rPr lang="en-GB" sz="1100" dirty="0">
                <a:latin typeface="+mj-lt"/>
              </a:rPr>
              <a:t>The Sun</a:t>
            </a:r>
          </a:p>
        </p:txBody>
      </p:sp>
      <p:sp>
        <p:nvSpPr>
          <p:cNvPr id="37" name="TextBox 36"/>
          <p:cNvSpPr txBox="1"/>
          <p:nvPr/>
        </p:nvSpPr>
        <p:spPr>
          <a:xfrm rot="19319422">
            <a:off x="3473450" y="5200650"/>
            <a:ext cx="935038" cy="261938"/>
          </a:xfrm>
          <a:prstGeom prst="rect">
            <a:avLst/>
          </a:prstGeom>
          <a:noFill/>
        </p:spPr>
        <p:txBody>
          <a:bodyPr>
            <a:spAutoFit/>
          </a:bodyPr>
          <a:lstStyle/>
          <a:p>
            <a:pPr algn="r" eaLnBrk="1" fontAlgn="auto" hangingPunct="1">
              <a:spcBef>
                <a:spcPts val="0"/>
              </a:spcBef>
              <a:spcAft>
                <a:spcPts val="0"/>
              </a:spcAft>
              <a:defRPr/>
            </a:pPr>
            <a:r>
              <a:rPr lang="en-GB" sz="1100" dirty="0">
                <a:latin typeface="+mj-lt"/>
              </a:rPr>
              <a:t>Telegraph</a:t>
            </a:r>
          </a:p>
        </p:txBody>
      </p:sp>
      <p:sp>
        <p:nvSpPr>
          <p:cNvPr id="15" name="Rectangle 14"/>
          <p:cNvSpPr/>
          <p:nvPr/>
        </p:nvSpPr>
        <p:spPr>
          <a:xfrm>
            <a:off x="1476375" y="5805488"/>
            <a:ext cx="3886200" cy="144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eaLnBrk="1" fontAlgn="auto" hangingPunct="1">
              <a:spcBef>
                <a:spcPts val="300"/>
              </a:spcBef>
              <a:spcAft>
                <a:spcPts val="0"/>
              </a:spcAft>
              <a:tabLst>
                <a:tab pos="541338" algn="l"/>
              </a:tabLst>
              <a:defRPr/>
            </a:pPr>
            <a:r>
              <a:rPr lang="en-GB" sz="900" dirty="0">
                <a:solidFill>
                  <a:schemeClr val="tx1"/>
                </a:solidFill>
                <a:ea typeface="Open Sans" pitchFamily="34" charset="0"/>
                <a:cs typeface="Open Sans" pitchFamily="34" charset="0"/>
              </a:rPr>
              <a:t>Source:	ComScore UK multi-platform (Nov 2017)</a:t>
            </a:r>
          </a:p>
        </p:txBody>
      </p:sp>
      <p:sp>
        <p:nvSpPr>
          <p:cNvPr id="24" name="TextBox 23"/>
          <p:cNvSpPr txBox="1"/>
          <p:nvPr/>
        </p:nvSpPr>
        <p:spPr>
          <a:xfrm rot="19319422">
            <a:off x="6281738" y="5200650"/>
            <a:ext cx="935037" cy="261938"/>
          </a:xfrm>
          <a:prstGeom prst="rect">
            <a:avLst/>
          </a:prstGeom>
          <a:noFill/>
        </p:spPr>
        <p:txBody>
          <a:bodyPr>
            <a:spAutoFit/>
          </a:bodyPr>
          <a:lstStyle/>
          <a:p>
            <a:pPr algn="r" eaLnBrk="1" fontAlgn="auto" hangingPunct="1">
              <a:spcBef>
                <a:spcPts val="0"/>
              </a:spcBef>
              <a:spcAft>
                <a:spcPts val="0"/>
              </a:spcAft>
              <a:defRPr/>
            </a:pPr>
            <a:r>
              <a:rPr lang="en-GB" sz="1100" dirty="0">
                <a:latin typeface="+mj-lt"/>
              </a:rPr>
              <a:t>Independent</a:t>
            </a:r>
          </a:p>
        </p:txBody>
      </p:sp>
      <p:sp>
        <p:nvSpPr>
          <p:cNvPr id="21" name="Rectangle 20"/>
          <p:cNvSpPr/>
          <p:nvPr/>
        </p:nvSpPr>
        <p:spPr>
          <a:xfrm>
            <a:off x="1476375" y="1352550"/>
            <a:ext cx="6408738" cy="314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ea typeface="Open Sans" pitchFamily="34" charset="0"/>
                <a:cs typeface="Open Sans" pitchFamily="34" charset="0"/>
              </a:rPr>
              <a:t>Monthly unique browsers (m)</a:t>
            </a:r>
          </a:p>
        </p:txBody>
      </p:sp>
      <p:pic>
        <p:nvPicPr>
          <p:cNvPr id="7476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963" y="1635125"/>
            <a:ext cx="6696075" cy="35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301625"/>
            <a:ext cx="8229600" cy="777875"/>
          </a:xfrm>
        </p:spPr>
        <p:txBody>
          <a:bodyPr/>
          <a:lstStyle/>
          <a:p>
            <a:r>
              <a:rPr lang="en-GB" altLang="en-US" smtClean="0"/>
              <a:t>Still optimistic…</a:t>
            </a:r>
          </a:p>
        </p:txBody>
      </p:sp>
      <p:sp>
        <p:nvSpPr>
          <p:cNvPr id="3" name="TextBox 2"/>
          <p:cNvSpPr txBox="1"/>
          <p:nvPr/>
        </p:nvSpPr>
        <p:spPr>
          <a:xfrm>
            <a:off x="2327275" y="1484313"/>
            <a:ext cx="4344988" cy="865187"/>
          </a:xfrm>
          <a:prstGeom prst="parallelogram">
            <a:avLst/>
          </a:prstGeom>
          <a:solidFill>
            <a:schemeClr val="accent5"/>
          </a:solidFill>
        </p:spPr>
        <p:txBody>
          <a:bodyPr anchor="ctr"/>
          <a:lstStyle/>
          <a:p>
            <a:pPr algn="ctr" eaLnBrk="1" fontAlgn="auto" hangingPunct="1">
              <a:spcBef>
                <a:spcPts val="0"/>
              </a:spcBef>
              <a:spcAft>
                <a:spcPts val="0"/>
              </a:spcAft>
              <a:defRPr/>
            </a:pPr>
            <a:r>
              <a:rPr lang="en-GB" b="1" dirty="0">
                <a:solidFill>
                  <a:schemeClr val="bg1"/>
                </a:solidFill>
                <a:latin typeface="+mj-lt"/>
              </a:rPr>
              <a:t>Appetite for professional news has never been greater</a:t>
            </a:r>
          </a:p>
        </p:txBody>
      </p:sp>
      <p:sp>
        <p:nvSpPr>
          <p:cNvPr id="5" name="TextBox 4"/>
          <p:cNvSpPr txBox="1"/>
          <p:nvPr/>
        </p:nvSpPr>
        <p:spPr>
          <a:xfrm>
            <a:off x="2327275" y="2565400"/>
            <a:ext cx="4344988" cy="863600"/>
          </a:xfrm>
          <a:prstGeom prst="parallelogram">
            <a:avLst/>
          </a:prstGeom>
          <a:solidFill>
            <a:schemeClr val="accent3"/>
          </a:solidFill>
        </p:spPr>
        <p:txBody>
          <a:bodyPr anchor="ctr"/>
          <a:lstStyle/>
          <a:p>
            <a:pPr algn="ctr" eaLnBrk="1" fontAlgn="auto" hangingPunct="1">
              <a:spcBef>
                <a:spcPts val="0"/>
              </a:spcBef>
              <a:spcAft>
                <a:spcPts val="0"/>
              </a:spcAft>
              <a:defRPr/>
            </a:pPr>
            <a:r>
              <a:rPr lang="en-GB" b="1" dirty="0">
                <a:solidFill>
                  <a:schemeClr val="bg1"/>
                </a:solidFill>
                <a:latin typeface="+mj-lt"/>
              </a:rPr>
              <a:t>Concerns for brand safety</a:t>
            </a:r>
          </a:p>
        </p:txBody>
      </p:sp>
      <p:sp>
        <p:nvSpPr>
          <p:cNvPr id="76805" name="AutoShape 2" descr="Image result for journalist comic"/>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76806" name="AutoShape 4" descr="Image result for journalist comic"/>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10" name="TextBox 9"/>
          <p:cNvSpPr txBox="1"/>
          <p:nvPr/>
        </p:nvSpPr>
        <p:spPr>
          <a:xfrm>
            <a:off x="2327275" y="3644900"/>
            <a:ext cx="4344988" cy="863600"/>
          </a:xfrm>
          <a:prstGeom prst="parallelogram">
            <a:avLst/>
          </a:prstGeom>
          <a:solidFill>
            <a:schemeClr val="accent2"/>
          </a:solidFill>
        </p:spPr>
        <p:txBody>
          <a:bodyPr anchor="ctr"/>
          <a:lstStyle/>
          <a:p>
            <a:pPr algn="ctr" eaLnBrk="1" fontAlgn="auto" hangingPunct="1">
              <a:spcBef>
                <a:spcPts val="0"/>
              </a:spcBef>
              <a:spcAft>
                <a:spcPts val="0"/>
              </a:spcAft>
              <a:defRPr/>
            </a:pPr>
            <a:r>
              <a:rPr lang="en-GB" b="1" dirty="0">
                <a:solidFill>
                  <a:schemeClr val="bg1"/>
                </a:solidFill>
                <a:latin typeface="+mj-lt"/>
              </a:rPr>
              <a:t>Global reach and opportunities</a:t>
            </a:r>
          </a:p>
        </p:txBody>
      </p:sp>
      <p:sp>
        <p:nvSpPr>
          <p:cNvPr id="11" name="TextBox 10"/>
          <p:cNvSpPr txBox="1"/>
          <p:nvPr/>
        </p:nvSpPr>
        <p:spPr>
          <a:xfrm>
            <a:off x="2327275" y="4724400"/>
            <a:ext cx="4344988" cy="865188"/>
          </a:xfrm>
          <a:prstGeom prst="parallelogram">
            <a:avLst/>
          </a:prstGeom>
          <a:solidFill>
            <a:schemeClr val="accent1"/>
          </a:solidFill>
        </p:spPr>
        <p:txBody>
          <a:bodyPr anchor="ctr"/>
          <a:lstStyle/>
          <a:p>
            <a:pPr algn="ctr" eaLnBrk="1" fontAlgn="auto" hangingPunct="1">
              <a:spcBef>
                <a:spcPts val="0"/>
              </a:spcBef>
              <a:spcAft>
                <a:spcPts val="0"/>
              </a:spcAft>
              <a:defRPr/>
            </a:pPr>
            <a:r>
              <a:rPr lang="en-GB" b="1" dirty="0">
                <a:solidFill>
                  <a:schemeClr val="bg1"/>
                </a:solidFill>
                <a:latin typeface="+mj-lt"/>
              </a:rPr>
              <a:t>Opportunities of video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ubtitle 2"/>
          <p:cNvSpPr>
            <a:spLocks noGrp="1"/>
          </p:cNvSpPr>
          <p:nvPr>
            <p:ph type="subTitle" idx="1"/>
          </p:nvPr>
        </p:nvSpPr>
        <p:spPr>
          <a:xfrm>
            <a:off x="5219700" y="2060575"/>
            <a:ext cx="2322513" cy="2305050"/>
          </a:xfrm>
        </p:spPr>
        <p:txBody>
          <a:bodyPr anchor="ctr"/>
          <a:lstStyle/>
          <a:p>
            <a:pPr fontAlgn="base">
              <a:spcAft>
                <a:spcPct val="0"/>
              </a:spcAft>
            </a:pPr>
            <a:r>
              <a:rPr lang="en-GB" altLang="en-US" sz="3000" smtClean="0"/>
              <a:t>THANK YOU</a:t>
            </a:r>
          </a:p>
          <a:p>
            <a:pPr fontAlgn="base">
              <a:spcAft>
                <a:spcPct val="0"/>
              </a:spcAft>
            </a:pPr>
            <a:r>
              <a:rPr lang="en-GB" altLang="en-US" sz="3000" smtClean="0"/>
              <a:t>Questions?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61950" y="1052513"/>
            <a:ext cx="11652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ectangle 28"/>
          <p:cNvSpPr/>
          <p:nvPr/>
        </p:nvSpPr>
        <p:spPr>
          <a:xfrm>
            <a:off x="647700" y="896938"/>
            <a:ext cx="3109913" cy="1317625"/>
          </a:xfrm>
          <a:prstGeom prst="rect">
            <a:avLst/>
          </a:prstGeom>
          <a:solidFill>
            <a:schemeClr val="accent4">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UK largest newspaper publishing business</a:t>
            </a:r>
          </a:p>
          <a:p>
            <a:pPr algn="ctr" eaLnBrk="1" hangingPunct="1">
              <a:defRPr/>
            </a:pPr>
            <a:r>
              <a:rPr lang="en-GB" sz="1600"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(5 national &amp;</a:t>
            </a:r>
          </a:p>
          <a:p>
            <a:pPr algn="ctr" eaLnBrk="1" hangingPunct="1">
              <a:defRPr/>
            </a:pPr>
            <a:r>
              <a:rPr lang="en-GB" sz="1600"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120+ regional titles)</a:t>
            </a:r>
          </a:p>
        </p:txBody>
      </p:sp>
      <p:sp>
        <p:nvSpPr>
          <p:cNvPr id="11" name="Rectangle 10"/>
          <p:cNvSpPr/>
          <p:nvPr/>
        </p:nvSpPr>
        <p:spPr>
          <a:xfrm>
            <a:off x="647700" y="2311400"/>
            <a:ext cx="3109913" cy="757238"/>
          </a:xfrm>
          <a:prstGeom prst="rect">
            <a:avLst/>
          </a:prstGeom>
          <a:solidFill>
            <a:schemeClr val="accent4">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Largest digital </a:t>
            </a:r>
            <a:r>
              <a:rPr lang="en-GB" b="1" dirty="0" err="1">
                <a:solidFill>
                  <a:schemeClr val="bg1"/>
                </a:solidFill>
                <a:latin typeface="Eras Medium ITC" panose="020B0602030504020804" pitchFamily="34" charset="0"/>
                <a:ea typeface="Open Sans" panose="020B0606030504020204" pitchFamily="34" charset="0"/>
                <a:cs typeface="Open Sans" panose="020B0606030504020204" pitchFamily="34" charset="0"/>
              </a:rPr>
              <a:t>newsbrand</a:t>
            </a:r>
            <a:r>
              <a:rPr lang="en-GB"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 in the UK</a:t>
            </a:r>
          </a:p>
        </p:txBody>
      </p:sp>
      <p:sp>
        <p:nvSpPr>
          <p:cNvPr id="12" name="Rectangle 11"/>
          <p:cNvSpPr/>
          <p:nvPr/>
        </p:nvSpPr>
        <p:spPr>
          <a:xfrm>
            <a:off x="96838" y="4179888"/>
            <a:ext cx="3660775" cy="658812"/>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solidFill>
                  <a:schemeClr val="tx1"/>
                </a:solidFill>
                <a:latin typeface="Eras Medium ITC" panose="020B0602030504020804" pitchFamily="34" charset="0"/>
                <a:ea typeface="Open Sans" panose="020B0606030504020204" pitchFamily="34" charset="0"/>
                <a:cs typeface="Open Sans" panose="020B0606030504020204" pitchFamily="34" charset="0"/>
              </a:rPr>
              <a:t>Founded in 1932 through donations</a:t>
            </a:r>
          </a:p>
        </p:txBody>
      </p:sp>
      <p:sp>
        <p:nvSpPr>
          <p:cNvPr id="14" name="Rectangle 13"/>
          <p:cNvSpPr/>
          <p:nvPr/>
        </p:nvSpPr>
        <p:spPr>
          <a:xfrm>
            <a:off x="10764838" y="2609850"/>
            <a:ext cx="3109912" cy="885825"/>
          </a:xfrm>
          <a:prstGeom prst="rect">
            <a:avLst/>
          </a:prstGeom>
          <a:solidFill>
            <a:schemeClr val="accent4">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eaLnBrk="1" hangingPunct="1">
              <a:defRPr/>
            </a:pPr>
            <a:r>
              <a:rPr lang="en-GB"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5000+ staff </a:t>
            </a:r>
          </a:p>
          <a:p>
            <a:pPr marL="0" lvl="1" algn="ctr" eaLnBrk="1" hangingPunct="1">
              <a:defRPr/>
            </a:pPr>
            <a:r>
              <a:rPr lang="en-GB"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(Bristol: c.400 staff)</a:t>
            </a:r>
          </a:p>
        </p:txBody>
      </p:sp>
      <p:pic>
        <p:nvPicPr>
          <p:cNvPr id="2050" name="Picture 2" descr="Page 1"/>
          <p:cNvPicPr>
            <a:picLocks noChangeAspect="1" noChangeArrowheads="1"/>
          </p:cNvPicPr>
          <p:nvPr/>
        </p:nvPicPr>
        <p:blipFill>
          <a:blip r:embed="rId3"/>
          <a:srcRect/>
          <a:stretch>
            <a:fillRect/>
          </a:stretch>
        </p:blipFill>
        <p:spPr bwMode="auto">
          <a:xfrm>
            <a:off x="3933825" y="193675"/>
            <a:ext cx="3262313" cy="416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Page 1"/>
          <p:cNvPicPr>
            <a:picLocks noChangeAspect="1" noChangeArrowheads="1"/>
          </p:cNvPicPr>
          <p:nvPr/>
        </p:nvPicPr>
        <p:blipFill>
          <a:blip r:embed="rId4"/>
          <a:srcRect/>
          <a:stretch>
            <a:fillRect/>
          </a:stretch>
        </p:blipFill>
        <p:spPr bwMode="auto">
          <a:xfrm>
            <a:off x="5724525" y="1349375"/>
            <a:ext cx="3309938" cy="4221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5065" name="AutoShape 6" descr="Image result for bristol post front page 2017"/>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pic>
        <p:nvPicPr>
          <p:cNvPr id="2055" name="Picture 7"/>
          <p:cNvPicPr>
            <a:picLocks noChangeAspect="1" noChangeArrowheads="1"/>
          </p:cNvPicPr>
          <p:nvPr/>
        </p:nvPicPr>
        <p:blipFill>
          <a:blip r:embed="rId5"/>
          <a:srcRect/>
          <a:stretch>
            <a:fillRect/>
          </a:stretch>
        </p:blipFill>
        <p:spPr bwMode="auto">
          <a:xfrm>
            <a:off x="4427538" y="2790825"/>
            <a:ext cx="3128962" cy="391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rot="16200000">
            <a:off x="-767556" y="1761332"/>
            <a:ext cx="2171700" cy="442912"/>
          </a:xfrm>
          <a:prstGeom prst="rect">
            <a:avLst/>
          </a:prstGeom>
          <a:solidFill>
            <a:srgbClr val="002060">
              <a:alpha val="8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eaLnBrk="1" hangingPunct="1">
              <a:defRPr/>
            </a:pPr>
            <a:r>
              <a:rPr lang="en-GB"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The Group</a:t>
            </a:r>
          </a:p>
        </p:txBody>
      </p:sp>
      <p:sp>
        <p:nvSpPr>
          <p:cNvPr id="17" name="Rectangle 16"/>
          <p:cNvSpPr/>
          <p:nvPr/>
        </p:nvSpPr>
        <p:spPr>
          <a:xfrm>
            <a:off x="96838" y="3644900"/>
            <a:ext cx="3660775" cy="442913"/>
          </a:xfrm>
          <a:prstGeom prst="rect">
            <a:avLst/>
          </a:prstGeom>
          <a:solidFill>
            <a:schemeClr val="accent2">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eaLnBrk="1" hangingPunct="1">
              <a:defRPr/>
            </a:pPr>
            <a:r>
              <a:rPr lang="en-GB" b="1" dirty="0">
                <a:solidFill>
                  <a:schemeClr val="bg1"/>
                </a:solidFill>
                <a:latin typeface="Eras Medium ITC" panose="020B0602030504020804" pitchFamily="34" charset="0"/>
                <a:ea typeface="Open Sans" panose="020B0606030504020204" pitchFamily="34" charset="0"/>
                <a:cs typeface="Open Sans" panose="020B0606030504020204" pitchFamily="34" charset="0"/>
              </a:rPr>
              <a:t>The Bristol Post</a:t>
            </a:r>
          </a:p>
        </p:txBody>
      </p:sp>
      <p:sp>
        <p:nvSpPr>
          <p:cNvPr id="18" name="Rectangle 17"/>
          <p:cNvSpPr/>
          <p:nvPr/>
        </p:nvSpPr>
        <p:spPr>
          <a:xfrm>
            <a:off x="107950" y="4943475"/>
            <a:ext cx="3660775" cy="933450"/>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solidFill>
                  <a:schemeClr val="tx1"/>
                </a:solidFill>
                <a:latin typeface="Eras Medium ITC" panose="020B0602030504020804" pitchFamily="34" charset="0"/>
                <a:ea typeface="Open Sans" panose="020B0606030504020204" pitchFamily="34" charset="0"/>
                <a:cs typeface="Open Sans" panose="020B0606030504020204" pitchFamily="34" charset="0"/>
              </a:rPr>
              <a:t>Continues to be the biggest and most representative medium in Bristol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1950" y="908050"/>
            <a:ext cx="1165225"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p:cNvSpPr/>
          <p:nvPr/>
        </p:nvSpPr>
        <p:spPr>
          <a:xfrm>
            <a:off x="2124075" y="2133600"/>
            <a:ext cx="5040313" cy="790575"/>
          </a:xfrm>
          <a:prstGeom prst="rect">
            <a:avLst/>
          </a:prstGeom>
          <a:solidFill>
            <a:schemeClr val="accent4">
              <a:lumMod val="60000"/>
              <a:lumOff val="40000"/>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solidFill>
                  <a:schemeClr val="tx1"/>
                </a:solidFill>
                <a:latin typeface="Eras Medium ITC" panose="020B0602030504020804" pitchFamily="34" charset="0"/>
                <a:ea typeface="Open Sans" panose="020B0606030504020204" pitchFamily="34" charset="0"/>
                <a:cs typeface="Open Sans" panose="020B0606030504020204" pitchFamily="34" charset="0"/>
              </a:rPr>
              <a:t>Role of journalism today</a:t>
            </a:r>
          </a:p>
        </p:txBody>
      </p:sp>
      <p:sp>
        <p:nvSpPr>
          <p:cNvPr id="13" name="Rectangle 12"/>
          <p:cNvSpPr/>
          <p:nvPr/>
        </p:nvSpPr>
        <p:spPr>
          <a:xfrm>
            <a:off x="2124075" y="3141663"/>
            <a:ext cx="5040313" cy="792162"/>
          </a:xfrm>
          <a:prstGeom prst="rect">
            <a:avLst/>
          </a:prstGeom>
          <a:solidFill>
            <a:schemeClr val="accent4">
              <a:lumMod val="60000"/>
              <a:lumOff val="40000"/>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b="1" dirty="0">
                <a:solidFill>
                  <a:schemeClr val="tx1"/>
                </a:solidFill>
                <a:latin typeface="Eras Medium ITC" panose="020B0602030504020804" pitchFamily="34" charset="0"/>
                <a:ea typeface="Open Sans" panose="020B0606030504020204" pitchFamily="34" charset="0"/>
                <a:cs typeface="Open Sans" panose="020B0606030504020204" pitchFamily="34" charset="0"/>
              </a:rPr>
              <a:t>The challenges of journalism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p:cNvPicPr>
            <a:picLocks noChangeAspect="1" noChangeArrowheads="1"/>
          </p:cNvPicPr>
          <p:nvPr/>
        </p:nvPicPr>
        <p:blipFill>
          <a:blip r:embed="rId3"/>
          <a:srcRect/>
          <a:stretch>
            <a:fillRect/>
          </a:stretch>
        </p:blipFill>
        <p:spPr bwMode="auto">
          <a:xfrm>
            <a:off x="2700338" y="544513"/>
            <a:ext cx="2770187" cy="2735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p:cNvPicPr>
            <a:picLocks noChangeAspect="1" noChangeArrowheads="1"/>
          </p:cNvPicPr>
          <p:nvPr/>
        </p:nvPicPr>
        <p:blipFill>
          <a:blip r:embed="rId4"/>
          <a:srcRect/>
          <a:stretch>
            <a:fillRect/>
          </a:stretch>
        </p:blipFill>
        <p:spPr bwMode="auto">
          <a:xfrm>
            <a:off x="5470525" y="549275"/>
            <a:ext cx="2822575" cy="2735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srcRect/>
          <a:stretch>
            <a:fillRect/>
          </a:stretch>
        </p:blipFill>
        <p:spPr bwMode="auto">
          <a:xfrm>
            <a:off x="1258888" y="3533775"/>
            <a:ext cx="4803775" cy="2703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5338" y="4130675"/>
            <a:ext cx="3757612" cy="214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9685338" y="3713163"/>
            <a:ext cx="3757612" cy="395287"/>
          </a:xfrm>
          <a:prstGeom prst="rect">
            <a:avLst/>
          </a:prstGeom>
          <a:solidFill>
            <a:schemeClr val="accent4">
              <a:lumMod val="60000"/>
              <a:lumOff val="40000"/>
              <a:alpha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400" b="1" dirty="0">
                <a:solidFill>
                  <a:schemeClr val="tx1"/>
                </a:solidFill>
                <a:latin typeface="Eras Medium ITC" panose="020B0602030504020804" pitchFamily="34" charset="0"/>
                <a:ea typeface="Open Sans" panose="020B0606030504020204" pitchFamily="34" charset="0"/>
                <a:cs typeface="Open Sans" panose="020B0606030504020204" pitchFamily="34" charset="0"/>
              </a:rPr>
              <a:t>After London bridge attack on 3 June</a:t>
            </a:r>
          </a:p>
        </p:txBody>
      </p:sp>
      <p:sp>
        <p:nvSpPr>
          <p:cNvPr id="14" name="Rectangle 13"/>
          <p:cNvSpPr/>
          <p:nvPr/>
        </p:nvSpPr>
        <p:spPr>
          <a:xfrm>
            <a:off x="361950" y="908050"/>
            <a:ext cx="1165225" cy="360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916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50" y="1484313"/>
            <a:ext cx="1833563" cy="100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AutoShape 24" descr="Image result for trinity mirror"/>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18" name="Rectangle 17"/>
          <p:cNvSpPr/>
          <p:nvPr/>
        </p:nvSpPr>
        <p:spPr>
          <a:xfrm>
            <a:off x="361950" y="836613"/>
            <a:ext cx="11652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1204" name="Content Placeholder 3"/>
          <p:cNvSpPr txBox="1">
            <a:spLocks/>
          </p:cNvSpPr>
          <p:nvPr/>
        </p:nvSpPr>
        <p:spPr bwMode="auto">
          <a:xfrm>
            <a:off x="1374775" y="2276475"/>
            <a:ext cx="3252788" cy="1790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ts val="600"/>
              </a:spcBef>
              <a:spcAft>
                <a:spcPts val="600"/>
              </a:spcAft>
              <a:buFont typeface="Wingdings" panose="05000000000000000000" pitchFamily="2" charset="2"/>
              <a:buChar char="§"/>
              <a:defRPr sz="1600">
                <a:solidFill>
                  <a:schemeClr val="tx1"/>
                </a:solidFill>
                <a:latin typeface="Open Sans" panose="020B0606030504020204" pitchFamily="34" charset="0"/>
                <a:cs typeface="Open Sans" panose="020B0606030504020204" pitchFamily="34" charset="0"/>
              </a:defRPr>
            </a:lvl1pPr>
            <a:lvl2pPr marL="742950" indent="-285750" defTabSz="457200">
              <a:spcBef>
                <a:spcPts val="600"/>
              </a:spcBef>
              <a:spcAft>
                <a:spcPts val="600"/>
              </a:spcAft>
              <a:buFont typeface="Open Sans Light" panose="020B0306030504020204" pitchFamily="34" charset="0"/>
              <a:buChar char="–"/>
              <a:defRPr sz="1600">
                <a:solidFill>
                  <a:schemeClr val="tx1"/>
                </a:solidFill>
                <a:latin typeface="Open Sans" panose="020B0606030504020204" pitchFamily="34" charset="0"/>
                <a:cs typeface="Open Sans" panose="020B0606030504020204" pitchFamily="34" charset="0"/>
              </a:defRPr>
            </a:lvl2pPr>
            <a:lvl3pPr marL="1143000" indent="-228600" defTabSz="457200">
              <a:spcBef>
                <a:spcPts val="600"/>
              </a:spcBef>
              <a:spcAft>
                <a:spcPts val="600"/>
              </a:spcAft>
              <a:buFont typeface="Wingdings" panose="05000000000000000000" pitchFamily="2" charset="2"/>
              <a:buChar char="Ø"/>
              <a:tabLst>
                <a:tab pos="0" algn="l"/>
                <a:tab pos="712788" algn="l"/>
              </a:tabLst>
              <a:defRPr sz="1600">
                <a:solidFill>
                  <a:schemeClr val="tx1"/>
                </a:solidFill>
                <a:latin typeface="Open Sans" panose="020B0606030504020204" pitchFamily="34" charset="0"/>
                <a:cs typeface="Open Sans" panose="020B0606030504020204" pitchFamily="34" charset="0"/>
              </a:defRPr>
            </a:lvl3pPr>
            <a:lvl4pPr marL="1600200" indent="-228600" defTabSz="457200">
              <a:spcBef>
                <a:spcPct val="20000"/>
              </a:spcBef>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4pPr>
            <a:lvl5pPr marL="2057400" indent="-228600" defTabSz="457200">
              <a:spcBef>
                <a:spcPct val="20000"/>
              </a:spcBef>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Open Sans Light" panose="020B0306030504020204" pitchFamily="34" charset="0"/>
                <a:cs typeface="Open Sans Light" panose="020B0306030504020204" pitchFamily="34" charset="0"/>
              </a:defRPr>
            </a:lvl9pPr>
          </a:lstStyle>
          <a:p>
            <a:pPr algn="ctr" eaLnBrk="1" hangingPunct="1">
              <a:spcBef>
                <a:spcPct val="20000"/>
              </a:spcBef>
              <a:spcAft>
                <a:spcPct val="0"/>
              </a:spcAft>
              <a:buFontTx/>
              <a:buNone/>
            </a:pPr>
            <a:r>
              <a:rPr lang="en-GB" altLang="en-US" sz="2400" b="1">
                <a:solidFill>
                  <a:srgbClr val="708F9A"/>
                </a:solidFill>
                <a:latin typeface="Arial" panose="020B0604020202020204" pitchFamily="34" charset="0"/>
                <a:cs typeface="Arial" panose="020B0604020202020204" pitchFamily="34" charset="0"/>
              </a:rPr>
              <a:t>So what is the role of journalism?</a:t>
            </a:r>
          </a:p>
        </p:txBody>
      </p:sp>
      <p:pic>
        <p:nvPicPr>
          <p:cNvPr id="5120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1375" y="1379538"/>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4" descr="Image result for trinity mirror"/>
          <p:cNvSpPr>
            <a:spLocks noChangeAspect="1" noChangeArrowheads="1"/>
          </p:cNvSpPr>
          <p:nvPr/>
        </p:nvSpPr>
        <p:spPr bwMode="auto">
          <a:xfrm>
            <a:off x="438150" y="212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18" name="Rectangle 17"/>
          <p:cNvSpPr/>
          <p:nvPr/>
        </p:nvSpPr>
        <p:spPr>
          <a:xfrm>
            <a:off x="361950" y="836613"/>
            <a:ext cx="11652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p:nvPr/>
        </p:nvSpPr>
        <p:spPr>
          <a:xfrm rot="19947123">
            <a:off x="-2006600" y="465138"/>
            <a:ext cx="5692775" cy="5540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bg1"/>
                </a:solidFill>
              </a:rPr>
              <a:t>INFORMS</a:t>
            </a:r>
          </a:p>
        </p:txBody>
      </p:sp>
      <p:pic>
        <p:nvPicPr>
          <p:cNvPr id="6146" name="Picture 2"/>
          <p:cNvPicPr>
            <a:picLocks noChangeAspect="1" noChangeArrowheads="1"/>
          </p:cNvPicPr>
          <p:nvPr/>
        </p:nvPicPr>
        <p:blipFill>
          <a:blip r:embed="rId3"/>
          <a:srcRect/>
          <a:stretch>
            <a:fillRect/>
          </a:stretch>
        </p:blipFill>
        <p:spPr bwMode="auto">
          <a:xfrm>
            <a:off x="2451100" y="411163"/>
            <a:ext cx="6224588" cy="5075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4" name="TextBox 2"/>
          <p:cNvSpPr txBox="1">
            <a:spLocks noChangeArrowheads="1"/>
          </p:cNvSpPr>
          <p:nvPr/>
        </p:nvSpPr>
        <p:spPr bwMode="auto">
          <a:xfrm>
            <a:off x="-36513" y="1685925"/>
            <a:ext cx="2736851"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50000"/>
              </a:lnSpc>
            </a:pPr>
            <a:r>
              <a:rPr lang="en-GB" altLang="en-US" b="1">
                <a:latin typeface="Constantia" panose="02030602050306030303" pitchFamily="18" charset="0"/>
              </a:rPr>
              <a:t>Quick</a:t>
            </a:r>
          </a:p>
          <a:p>
            <a:pPr algn="ctr" eaLnBrk="1" hangingPunct="1">
              <a:lnSpc>
                <a:spcPct val="150000"/>
              </a:lnSpc>
            </a:pPr>
            <a:endParaRPr lang="en-GB" altLang="en-US" b="1">
              <a:latin typeface="Constantia" panose="02030602050306030303" pitchFamily="18" charset="0"/>
            </a:endParaRPr>
          </a:p>
          <a:p>
            <a:pPr algn="ctr" eaLnBrk="1" hangingPunct="1">
              <a:lnSpc>
                <a:spcPct val="150000"/>
              </a:lnSpc>
            </a:pPr>
            <a:r>
              <a:rPr lang="en-GB" altLang="en-US" b="1">
                <a:latin typeface="Constantia" panose="02030602050306030303" pitchFamily="18" charset="0"/>
              </a:rPr>
              <a:t>Knowledgeable</a:t>
            </a:r>
          </a:p>
          <a:p>
            <a:pPr algn="ctr" eaLnBrk="1" hangingPunct="1">
              <a:lnSpc>
                <a:spcPct val="150000"/>
              </a:lnSpc>
            </a:pPr>
            <a:endParaRPr lang="en-GB" altLang="en-US" b="1">
              <a:latin typeface="Constantia" panose="02030602050306030303" pitchFamily="18" charset="0"/>
            </a:endParaRPr>
          </a:p>
          <a:p>
            <a:pPr algn="ctr" eaLnBrk="1" hangingPunct="1">
              <a:lnSpc>
                <a:spcPct val="150000"/>
              </a:lnSpc>
            </a:pPr>
            <a:r>
              <a:rPr lang="en-GB" altLang="en-US" b="1">
                <a:latin typeface="Constantia" panose="02030602050306030303" pitchFamily="18" charset="0"/>
              </a:rPr>
              <a:t>Accurate</a:t>
            </a:r>
          </a:p>
          <a:p>
            <a:pPr algn="ctr" eaLnBrk="1" hangingPunct="1">
              <a:lnSpc>
                <a:spcPct val="150000"/>
              </a:lnSpc>
            </a:pPr>
            <a:endParaRPr lang="en-GB" altLang="en-US" b="1">
              <a:latin typeface="Constantia" panose="02030602050306030303" pitchFamily="18" charset="0"/>
            </a:endParaRPr>
          </a:p>
          <a:p>
            <a:pPr algn="ctr" eaLnBrk="1" hangingPunct="1">
              <a:lnSpc>
                <a:spcPct val="150000"/>
              </a:lnSpc>
            </a:pPr>
            <a:r>
              <a:rPr lang="en-GB" altLang="en-US" b="1">
                <a:latin typeface="Constantia" panose="02030602050306030303" pitchFamily="18" charset="0"/>
              </a:rPr>
              <a:t>Comprehensive</a:t>
            </a:r>
          </a:p>
          <a:p>
            <a:pPr algn="ctr" eaLnBrk="1" hangingPunct="1">
              <a:lnSpc>
                <a:spcPct val="150000"/>
              </a:lnSpc>
            </a:pPr>
            <a:endParaRPr lang="en-GB" altLang="en-US" b="1">
              <a:latin typeface="Constantia" panose="02030602050306030303" pitchFamily="18" charset="0"/>
            </a:endParaRPr>
          </a:p>
          <a:p>
            <a:pPr algn="ctr" eaLnBrk="1" hangingPunct="1">
              <a:lnSpc>
                <a:spcPct val="150000"/>
              </a:lnSpc>
            </a:pPr>
            <a:r>
              <a:rPr lang="en-GB" altLang="en-US" b="1">
                <a:latin typeface="Constantia" panose="02030602050306030303" pitchFamily="18" charset="0"/>
              </a:rPr>
              <a:t>Trustworthy</a:t>
            </a:r>
          </a:p>
        </p:txBody>
      </p:sp>
      <p:pic>
        <p:nvPicPr>
          <p:cNvPr id="4" name="Picture 3"/>
          <p:cNvPicPr>
            <a:picLocks noChangeAspect="1"/>
          </p:cNvPicPr>
          <p:nvPr/>
        </p:nvPicPr>
        <p:blipFill rotWithShape="1">
          <a:blip r:embed="rId4"/>
          <a:srcRect l="3039" t="3750" r="2685" b="3611"/>
          <a:stretch/>
        </p:blipFill>
        <p:spPr>
          <a:xfrm>
            <a:off x="5148263" y="1916113"/>
            <a:ext cx="3744912" cy="46958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2409825" y="404813"/>
            <a:ext cx="4794250" cy="3455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9" name="AutoShape 24" descr="Image result for trinity mirror"/>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18" name="Rectangle 17"/>
          <p:cNvSpPr/>
          <p:nvPr/>
        </p:nvSpPr>
        <p:spPr>
          <a:xfrm>
            <a:off x="361950" y="836613"/>
            <a:ext cx="11652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Rectangle 1"/>
          <p:cNvSpPr/>
          <p:nvPr/>
        </p:nvSpPr>
        <p:spPr>
          <a:xfrm rot="19947123">
            <a:off x="-1717675" y="369888"/>
            <a:ext cx="5692775" cy="552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bg1"/>
                </a:solidFill>
              </a:rPr>
              <a:t>INVESTIGATES</a:t>
            </a:r>
          </a:p>
        </p:txBody>
      </p:sp>
      <p:pic>
        <p:nvPicPr>
          <p:cNvPr id="5530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925" y="692150"/>
            <a:ext cx="581025"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a:srcRect l="2688" t="3473" r="2688" b="2917"/>
          <a:stretch/>
        </p:blipFill>
        <p:spPr>
          <a:xfrm>
            <a:off x="4859338" y="1673225"/>
            <a:ext cx="3703637" cy="46736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6"/>
          <a:srcRect l="2686" t="3473" r="2684" b="3195"/>
          <a:stretch/>
        </p:blipFill>
        <p:spPr>
          <a:xfrm>
            <a:off x="588963" y="1700213"/>
            <a:ext cx="3695700" cy="4651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61950" y="836613"/>
            <a:ext cx="11652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8194" name="Picture 2"/>
          <p:cNvPicPr>
            <a:picLocks noChangeAspect="1" noChangeArrowheads="1"/>
          </p:cNvPicPr>
          <p:nvPr/>
        </p:nvPicPr>
        <p:blipFill>
          <a:blip r:embed="rId3"/>
          <a:srcRect/>
          <a:stretch>
            <a:fillRect/>
          </a:stretch>
        </p:blipFill>
        <p:spPr bwMode="auto">
          <a:xfrm>
            <a:off x="390525" y="404813"/>
            <a:ext cx="5883275" cy="5492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8" name="AutoShape 24" descr="Image result for trinity mirror"/>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2" name="Rectangle 1"/>
          <p:cNvSpPr/>
          <p:nvPr/>
        </p:nvSpPr>
        <p:spPr>
          <a:xfrm rot="19947123">
            <a:off x="-1717675" y="369888"/>
            <a:ext cx="5692775" cy="552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bg1"/>
                </a:solidFill>
              </a:rPr>
              <a:t>EXPLAINS / ANALYSES</a:t>
            </a:r>
          </a:p>
        </p:txBody>
      </p:sp>
      <p:pic>
        <p:nvPicPr>
          <p:cNvPr id="8195" name="Picture 3"/>
          <p:cNvPicPr>
            <a:picLocks noChangeAspect="1" noChangeArrowheads="1"/>
          </p:cNvPicPr>
          <p:nvPr/>
        </p:nvPicPr>
        <p:blipFill>
          <a:blip r:embed="rId4"/>
          <a:srcRect/>
          <a:stretch>
            <a:fillRect/>
          </a:stretch>
        </p:blipFill>
        <p:spPr bwMode="auto">
          <a:xfrm>
            <a:off x="4716463" y="1700213"/>
            <a:ext cx="4216400" cy="47132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2133600"/>
            <a:ext cx="1822450" cy="27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93988" y="333375"/>
            <a:ext cx="6199187" cy="439102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stretch>
            <a:fillRect/>
          </a:stretch>
        </p:blipFill>
        <p:spPr>
          <a:xfrm>
            <a:off x="323850" y="1179513"/>
            <a:ext cx="4032250" cy="5129212"/>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361950" y="836613"/>
            <a:ext cx="11652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9397" name="AutoShape 24" descr="Image result for trinity mirror"/>
          <p:cNvSpPr>
            <a:spLocks noChangeAspect="1" noChangeArrowheads="1"/>
          </p:cNvSpPr>
          <p:nvPr/>
        </p:nvSpPr>
        <p:spPr bwMode="auto">
          <a:xfrm>
            <a:off x="1374775"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GB" altLang="en-US"/>
          </a:p>
        </p:txBody>
      </p:sp>
      <p:sp>
        <p:nvSpPr>
          <p:cNvPr id="2" name="Rectangle 1"/>
          <p:cNvSpPr/>
          <p:nvPr/>
        </p:nvSpPr>
        <p:spPr>
          <a:xfrm rot="19947123">
            <a:off x="-1717675" y="369888"/>
            <a:ext cx="5692775" cy="552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dirty="0">
                <a:solidFill>
                  <a:schemeClr val="bg1"/>
                </a:solidFill>
              </a:rPr>
              <a:t>HUMANISE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file>

<file path=customXml/item2.xml><?xml version="1.0" encoding="utf-8"?>
<ct:contentTypeSchema xmlns:ct="http://schemas.microsoft.com/office/2006/metadata/contentType" xmlns:ma="http://schemas.microsoft.com/office/2006/metadata/properties/metaAttributes" ct:_="" ma:_="" ma:contentTypeName="Document" ma:contentTypeID="0x010100BDB3B76CAFF56348BC62C1AC734E51A7" ma:contentTypeVersion="4" ma:contentTypeDescription="Create a new document." ma:contentTypeScope="" ma:versionID="bd9f8f7dbb0b8fa45c25567d3913720b">
  <xsd:schema xmlns:xsd="http://www.w3.org/2001/XMLSchema" xmlns:xs="http://www.w3.org/2001/XMLSchema" xmlns:p="http://schemas.microsoft.com/office/2006/metadata/properties" targetNamespace="http://schemas.microsoft.com/office/2006/metadata/properties" ma:root="true" ma:fieldsID="868fb88f7b8fe3d26c835aeb35faa26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DD52217-175D-40AA-B33E-45F0A025AC79}"/>
</file>

<file path=customXml/itemProps2.xml><?xml version="1.0" encoding="utf-8"?>
<ds:datastoreItem xmlns:ds="http://schemas.openxmlformats.org/officeDocument/2006/customXml" ds:itemID="{3690F616-CF30-486E-84B8-31310C5B77E1}"/>
</file>

<file path=customXml/itemProps3.xml><?xml version="1.0" encoding="utf-8"?>
<ds:datastoreItem xmlns:ds="http://schemas.openxmlformats.org/officeDocument/2006/customXml" ds:itemID="{F04D7253-A2E2-41E3-A566-196DBCDE4A03}"/>
</file>

<file path=docProps/app.xml><?xml version="1.0" encoding="utf-8"?>
<Properties xmlns="http://schemas.openxmlformats.org/officeDocument/2006/extended-properties" xmlns:vt="http://schemas.openxmlformats.org/officeDocument/2006/docPropsVTypes">
  <TotalTime>1786</TotalTime>
  <Words>456</Words>
  <Application>Microsoft Office PowerPoint</Application>
  <PresentationFormat>On-screen Show (4:3)</PresentationFormat>
  <Paragraphs>110</Paragraphs>
  <Slides>18</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Arial</vt:lpstr>
      <vt:lpstr>Calibri</vt:lpstr>
      <vt:lpstr>Constantia</vt:lpstr>
      <vt:lpstr>Eras Medium ITC</vt:lpstr>
      <vt:lpstr>Helvetica Neue Light</vt:lpstr>
      <vt:lpstr>Open Sans</vt:lpstr>
      <vt:lpstr>Open Sans Extrabold</vt:lpstr>
      <vt:lpstr>Open Sans Light</vt:lpstr>
      <vt:lpstr>Wingdings</vt:lpstr>
      <vt:lpstr>2_Office Theme</vt:lpstr>
      <vt:lpstr>1_Office Theme</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happens when you take journalism away?</vt:lpstr>
      <vt:lpstr>Not an easy or safe job at times</vt:lpstr>
      <vt:lpstr>PowerPoint Presentation</vt:lpstr>
      <vt:lpstr>PowerPoint Presentation</vt:lpstr>
      <vt:lpstr>Our strategy Grow, build, protect and consolidate our strong position in the communities that we serve</vt:lpstr>
      <vt:lpstr>PowerPoint Presentation</vt:lpstr>
      <vt:lpstr>Still optimistic…</vt:lpstr>
      <vt:lpstr>PowerPoint Presentation</vt:lpstr>
    </vt:vector>
  </TitlesOfParts>
  <Company>Trinity Mirror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Magic of Disruption</dc:title>
  <dc:creator>Niamh Garvey</dc:creator>
  <cp:lastModifiedBy>Lauren Dickson</cp:lastModifiedBy>
  <cp:revision>246</cp:revision>
  <cp:lastPrinted>2017-10-23T16:21:40Z</cp:lastPrinted>
  <dcterms:created xsi:type="dcterms:W3CDTF">2015-04-27T15:54:08Z</dcterms:created>
  <dcterms:modified xsi:type="dcterms:W3CDTF">2018-02-09T13:17:18Z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0x010100BDB3B76CAFF56348BC62C1AC734E51A7</vt:lpwstr>
  </property>
</Properties>
</file>