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23"/>
  </p:notesMasterIdLst>
  <p:sldIdLst>
    <p:sldId id="256" r:id="rId5"/>
    <p:sldId id="260" r:id="rId6"/>
    <p:sldId id="267" r:id="rId7"/>
    <p:sldId id="287" r:id="rId8"/>
    <p:sldId id="288" r:id="rId9"/>
    <p:sldId id="282" r:id="rId10"/>
    <p:sldId id="290" r:id="rId11"/>
    <p:sldId id="292" r:id="rId12"/>
    <p:sldId id="271" r:id="rId13"/>
    <p:sldId id="272" r:id="rId14"/>
    <p:sldId id="275" r:id="rId15"/>
    <p:sldId id="284" r:id="rId16"/>
    <p:sldId id="277" r:id="rId17"/>
    <p:sldId id="289" r:id="rId18"/>
    <p:sldId id="286" r:id="rId19"/>
    <p:sldId id="278" r:id="rId20"/>
    <p:sldId id="291" r:id="rId21"/>
    <p:sldId id="279" r:id="rId22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18D"/>
    <a:srgbClr val="1A9DAC"/>
    <a:srgbClr val="598752"/>
    <a:srgbClr val="6DA463"/>
    <a:srgbClr val="A65C45"/>
    <a:srgbClr val="CC7054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23"/>
    <p:restoredTop sz="94674"/>
  </p:normalViewPr>
  <p:slideViewPr>
    <p:cSldViewPr showGuides="1">
      <p:cViewPr varScale="1">
        <p:scale>
          <a:sx n="105" d="100"/>
          <a:sy n="105" d="100"/>
        </p:scale>
        <p:origin x="696" y="108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30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60320-3360-4FE5-8066-1B8E30111F5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C703F4-D2DD-4D0E-A648-93D903B8F4A9}">
      <dgm:prSet phldrT="[Text]"/>
      <dgm:spPr/>
      <dgm:t>
        <a:bodyPr/>
        <a:lstStyle/>
        <a:p>
          <a:r>
            <a:rPr lang="en-US"/>
            <a:t>Believe</a:t>
          </a:r>
        </a:p>
      </dgm:t>
    </dgm:pt>
    <dgm:pt modelId="{F460CFD7-8F61-41D5-B3B1-9D830970AF72}" type="parTrans" cxnId="{56A6664F-BC21-4A3B-9B3E-077CB9D6960F}">
      <dgm:prSet/>
      <dgm:spPr/>
      <dgm:t>
        <a:bodyPr/>
        <a:lstStyle/>
        <a:p>
          <a:endParaRPr lang="en-US"/>
        </a:p>
      </dgm:t>
    </dgm:pt>
    <dgm:pt modelId="{3945E6AF-75A3-461C-90A1-39AC9A23EE2E}" type="sibTrans" cxnId="{56A6664F-BC21-4A3B-9B3E-077CB9D6960F}">
      <dgm:prSet/>
      <dgm:spPr/>
      <dgm:t>
        <a:bodyPr/>
        <a:lstStyle/>
        <a:p>
          <a:endParaRPr lang="en-US"/>
        </a:p>
      </dgm:t>
    </dgm:pt>
    <dgm:pt modelId="{D0DE4A72-E858-499C-B17D-0EC5EBED71BE}">
      <dgm:prSet phldrT="[Text]"/>
      <dgm:spPr/>
      <dgm:t>
        <a:bodyPr/>
        <a:lstStyle/>
        <a:p>
          <a:r>
            <a:rPr lang="en-US"/>
            <a:t>Visit an HE provider; </a:t>
          </a:r>
        </a:p>
      </dgm:t>
    </dgm:pt>
    <dgm:pt modelId="{251EC060-8169-46BE-B638-BDE5A9BEE7D9}" type="parTrans" cxnId="{D1BE4C9C-3F16-4439-B45A-38B4D15FDD80}">
      <dgm:prSet/>
      <dgm:spPr/>
      <dgm:t>
        <a:bodyPr/>
        <a:lstStyle/>
        <a:p>
          <a:endParaRPr lang="en-US"/>
        </a:p>
      </dgm:t>
    </dgm:pt>
    <dgm:pt modelId="{416B862E-669F-45D2-A7B6-4E8D4408773C}" type="sibTrans" cxnId="{D1BE4C9C-3F16-4439-B45A-38B4D15FDD80}">
      <dgm:prSet/>
      <dgm:spPr/>
      <dgm:t>
        <a:bodyPr/>
        <a:lstStyle/>
        <a:p>
          <a:endParaRPr lang="en-US"/>
        </a:p>
      </dgm:t>
    </dgm:pt>
    <dgm:pt modelId="{1755BFAD-B2B8-4E9F-81DE-15A801E7A41A}">
      <dgm:prSet phldrT="[Text]"/>
      <dgm:spPr/>
      <dgm:t>
        <a:bodyPr/>
        <a:lstStyle/>
        <a:p>
          <a:r>
            <a:rPr lang="en-US"/>
            <a:t>Discover</a:t>
          </a:r>
        </a:p>
      </dgm:t>
    </dgm:pt>
    <dgm:pt modelId="{DBD6C271-1DAA-47F5-8071-EAC2EBF278F0}" type="parTrans" cxnId="{DD0B1998-AFFF-4B8F-A234-CEC5A30FF75E}">
      <dgm:prSet/>
      <dgm:spPr/>
      <dgm:t>
        <a:bodyPr/>
        <a:lstStyle/>
        <a:p>
          <a:endParaRPr lang="en-US"/>
        </a:p>
      </dgm:t>
    </dgm:pt>
    <dgm:pt modelId="{B4715D40-2931-4190-99EB-6423DD2D9023}" type="sibTrans" cxnId="{DD0B1998-AFFF-4B8F-A234-CEC5A30FF75E}">
      <dgm:prSet/>
      <dgm:spPr/>
      <dgm:t>
        <a:bodyPr/>
        <a:lstStyle/>
        <a:p>
          <a:endParaRPr lang="en-US"/>
        </a:p>
      </dgm:t>
    </dgm:pt>
    <dgm:pt modelId="{3A236176-80FF-4466-B6AA-7288C2E7322F}">
      <dgm:prSet phldrT="[Text]"/>
      <dgm:spPr/>
      <dgm:t>
        <a:bodyPr/>
        <a:lstStyle/>
        <a:p>
          <a:r>
            <a:rPr lang="en-US"/>
            <a:t>Reflect on experiences to develop self-awareness</a:t>
          </a:r>
        </a:p>
      </dgm:t>
    </dgm:pt>
    <dgm:pt modelId="{69ED9A86-0A9A-403D-8F56-8172C6AD9596}" type="parTrans" cxnId="{CA135A14-2D8D-44F5-BD88-1C0E38EFD86D}">
      <dgm:prSet/>
      <dgm:spPr/>
      <dgm:t>
        <a:bodyPr/>
        <a:lstStyle/>
        <a:p>
          <a:endParaRPr lang="en-US"/>
        </a:p>
      </dgm:t>
    </dgm:pt>
    <dgm:pt modelId="{223B37A5-8D7A-4D49-918C-B1D9194E2F81}" type="sibTrans" cxnId="{CA135A14-2D8D-44F5-BD88-1C0E38EFD86D}">
      <dgm:prSet/>
      <dgm:spPr/>
      <dgm:t>
        <a:bodyPr/>
        <a:lstStyle/>
        <a:p>
          <a:endParaRPr lang="en-US"/>
        </a:p>
      </dgm:t>
    </dgm:pt>
    <dgm:pt modelId="{6D562A00-B503-4E86-82A1-54B5D9F2D02C}">
      <dgm:prSet phldrT="[Text]"/>
      <dgm:spPr/>
      <dgm:t>
        <a:bodyPr/>
        <a:lstStyle/>
        <a:p>
          <a:r>
            <a:rPr lang="en-US"/>
            <a:t>Develop research skills to find reliable information</a:t>
          </a:r>
        </a:p>
      </dgm:t>
    </dgm:pt>
    <dgm:pt modelId="{EB60551C-E7C3-4399-9384-F401CB6D5D53}" type="parTrans" cxnId="{CFE19C24-3FE2-442D-AFE2-7640C9EF4032}">
      <dgm:prSet/>
      <dgm:spPr/>
      <dgm:t>
        <a:bodyPr/>
        <a:lstStyle/>
        <a:p>
          <a:endParaRPr lang="en-US"/>
        </a:p>
      </dgm:t>
    </dgm:pt>
    <dgm:pt modelId="{236973B5-F421-4F8C-8679-D25AE1950A03}" type="sibTrans" cxnId="{CFE19C24-3FE2-442D-AFE2-7640C9EF4032}">
      <dgm:prSet/>
      <dgm:spPr/>
      <dgm:t>
        <a:bodyPr/>
        <a:lstStyle/>
        <a:p>
          <a:endParaRPr lang="en-US"/>
        </a:p>
      </dgm:t>
    </dgm:pt>
    <dgm:pt modelId="{9D1EB22C-EE9A-4F40-BA77-5CBB44F94B53}">
      <dgm:prSet phldrT="[Text]"/>
      <dgm:spPr/>
      <dgm:t>
        <a:bodyPr/>
        <a:lstStyle/>
        <a:p>
          <a:r>
            <a:rPr lang="en-US"/>
            <a:t>Succeed</a:t>
          </a:r>
        </a:p>
      </dgm:t>
    </dgm:pt>
    <dgm:pt modelId="{92CC5081-8568-4B9F-BB29-E52E97101A51}" type="parTrans" cxnId="{BA587F02-5D13-46A0-9031-00595BBA3E48}">
      <dgm:prSet/>
      <dgm:spPr/>
      <dgm:t>
        <a:bodyPr/>
        <a:lstStyle/>
        <a:p>
          <a:endParaRPr lang="en-US"/>
        </a:p>
      </dgm:t>
    </dgm:pt>
    <dgm:pt modelId="{30DCD73C-124F-4D8C-98DC-AE1CEC313174}" type="sibTrans" cxnId="{BA587F02-5D13-46A0-9031-00595BBA3E48}">
      <dgm:prSet/>
      <dgm:spPr/>
      <dgm:t>
        <a:bodyPr/>
        <a:lstStyle/>
        <a:p>
          <a:endParaRPr lang="en-US"/>
        </a:p>
      </dgm:t>
    </dgm:pt>
    <dgm:pt modelId="{6DEDD15B-527E-4683-85D2-4925CDCFCBE8}">
      <dgm:prSet phldrT="[Text]"/>
      <dgm:spPr/>
      <dgm:t>
        <a:bodyPr/>
        <a:lstStyle/>
        <a:p>
          <a:r>
            <a:rPr lang="en-US"/>
            <a:t>Identify skills you need to cope at university</a:t>
          </a:r>
        </a:p>
      </dgm:t>
    </dgm:pt>
    <dgm:pt modelId="{C00B1A3D-E3CF-475B-B985-173BCE3BB687}" type="parTrans" cxnId="{068C1D5A-FC00-4256-97F4-8A426EA8888D}">
      <dgm:prSet/>
      <dgm:spPr/>
      <dgm:t>
        <a:bodyPr/>
        <a:lstStyle/>
        <a:p>
          <a:endParaRPr lang="en-US"/>
        </a:p>
      </dgm:t>
    </dgm:pt>
    <dgm:pt modelId="{74E26231-C398-4814-8E80-D8416221ECF9}" type="sibTrans" cxnId="{068C1D5A-FC00-4256-97F4-8A426EA8888D}">
      <dgm:prSet/>
      <dgm:spPr/>
      <dgm:t>
        <a:bodyPr/>
        <a:lstStyle/>
        <a:p>
          <a:endParaRPr lang="en-US"/>
        </a:p>
      </dgm:t>
    </dgm:pt>
    <dgm:pt modelId="{100E1A11-D502-4213-B628-75A12C93C125}">
      <dgm:prSet phldrT="[Text]"/>
      <dgm:spPr/>
      <dgm:t>
        <a:bodyPr/>
        <a:lstStyle/>
        <a:p>
          <a:r>
            <a:rPr lang="en-US"/>
            <a:t>Talk to a current HE student</a:t>
          </a:r>
        </a:p>
      </dgm:t>
    </dgm:pt>
    <dgm:pt modelId="{8A0271AB-43B9-4D23-9093-792C6B8968C3}" type="parTrans" cxnId="{0A5528AE-F623-430D-B681-8410D3AED584}">
      <dgm:prSet/>
      <dgm:spPr/>
      <dgm:t>
        <a:bodyPr/>
        <a:lstStyle/>
        <a:p>
          <a:endParaRPr lang="en-US"/>
        </a:p>
      </dgm:t>
    </dgm:pt>
    <dgm:pt modelId="{C39CCA9F-15F8-43FA-BF3B-04D1FF9458DA}" type="sibTrans" cxnId="{0A5528AE-F623-430D-B681-8410D3AED584}">
      <dgm:prSet/>
      <dgm:spPr/>
      <dgm:t>
        <a:bodyPr/>
        <a:lstStyle/>
        <a:p>
          <a:endParaRPr lang="en-US"/>
        </a:p>
      </dgm:t>
    </dgm:pt>
    <dgm:pt modelId="{EAE8D608-CF70-48DE-9DB5-07EE72913845}">
      <dgm:prSet phldrT="[Text]"/>
      <dgm:spPr/>
      <dgm:t>
        <a:bodyPr/>
        <a:lstStyle/>
        <a:p>
          <a:r>
            <a:rPr lang="en-US"/>
            <a:t>Develop and practice HE study skills to become competent</a:t>
          </a:r>
        </a:p>
      </dgm:t>
    </dgm:pt>
    <dgm:pt modelId="{53A7015E-C7EF-427D-8A4B-D892811A7BFA}" type="parTrans" cxnId="{7911704C-4A15-4837-B14C-A17DBB5C25DD}">
      <dgm:prSet/>
      <dgm:spPr/>
      <dgm:t>
        <a:bodyPr/>
        <a:lstStyle/>
        <a:p>
          <a:endParaRPr lang="en-US"/>
        </a:p>
      </dgm:t>
    </dgm:pt>
    <dgm:pt modelId="{E87475EE-6A2A-4662-97BC-28EAF99113A0}" type="sibTrans" cxnId="{7911704C-4A15-4837-B14C-A17DBB5C25DD}">
      <dgm:prSet/>
      <dgm:spPr/>
      <dgm:t>
        <a:bodyPr/>
        <a:lstStyle/>
        <a:p>
          <a:endParaRPr lang="en-US"/>
        </a:p>
      </dgm:t>
    </dgm:pt>
    <dgm:pt modelId="{72988B35-BA37-4C4A-A2A9-EFB677CACA81}" type="pres">
      <dgm:prSet presAssocID="{3AC60320-3360-4FE5-8066-1B8E30111F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34428-1FE6-48BF-9B68-811CE4CEA048}" type="pres">
      <dgm:prSet presAssocID="{6AC703F4-D2DD-4D0E-A648-93D903B8F4A9}" presName="linNode" presStyleCnt="0"/>
      <dgm:spPr/>
    </dgm:pt>
    <dgm:pt modelId="{1118B7F4-3E93-4150-874F-171585D3674B}" type="pres">
      <dgm:prSet presAssocID="{6AC703F4-D2DD-4D0E-A648-93D903B8F4A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4B720-4C0B-480B-800A-DB273A96CBE5}" type="pres">
      <dgm:prSet presAssocID="{6AC703F4-D2DD-4D0E-A648-93D903B8F4A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C74FE-268C-4325-AE7D-E907E1350DFF}" type="pres">
      <dgm:prSet presAssocID="{3945E6AF-75A3-461C-90A1-39AC9A23EE2E}" presName="sp" presStyleCnt="0"/>
      <dgm:spPr/>
    </dgm:pt>
    <dgm:pt modelId="{A1B0249A-7773-4100-8A05-2ABB346EAFAE}" type="pres">
      <dgm:prSet presAssocID="{1755BFAD-B2B8-4E9F-81DE-15A801E7A41A}" presName="linNode" presStyleCnt="0"/>
      <dgm:spPr/>
    </dgm:pt>
    <dgm:pt modelId="{CF04F316-A5DF-4C70-BC33-6036B8EBC8B7}" type="pres">
      <dgm:prSet presAssocID="{1755BFAD-B2B8-4E9F-81DE-15A801E7A41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829A5-91FE-4832-9226-612B4AE3B3FB}" type="pres">
      <dgm:prSet presAssocID="{1755BFAD-B2B8-4E9F-81DE-15A801E7A41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8E50E-CA76-4419-930E-6F43892C3DFA}" type="pres">
      <dgm:prSet presAssocID="{B4715D40-2931-4190-99EB-6423DD2D9023}" presName="sp" presStyleCnt="0"/>
      <dgm:spPr/>
    </dgm:pt>
    <dgm:pt modelId="{BC0373DA-77EF-4450-896F-1EC884314410}" type="pres">
      <dgm:prSet presAssocID="{9D1EB22C-EE9A-4F40-BA77-5CBB44F94B53}" presName="linNode" presStyleCnt="0"/>
      <dgm:spPr/>
    </dgm:pt>
    <dgm:pt modelId="{DA3CD700-52A6-48C8-9BBE-A7A0AC6E64C6}" type="pres">
      <dgm:prSet presAssocID="{9D1EB22C-EE9A-4F40-BA77-5CBB44F94B5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2610C-A323-4613-8B93-348753428438}" type="pres">
      <dgm:prSet presAssocID="{9D1EB22C-EE9A-4F40-BA77-5CBB44F94B5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19C24-3FE2-442D-AFE2-7640C9EF4032}" srcId="{1755BFAD-B2B8-4E9F-81DE-15A801E7A41A}" destId="{6D562A00-B503-4E86-82A1-54B5D9F2D02C}" srcOrd="1" destOrd="0" parTransId="{EB60551C-E7C3-4399-9384-F401CB6D5D53}" sibTransId="{236973B5-F421-4F8C-8679-D25AE1950A03}"/>
    <dgm:cxn modelId="{FD65CD0B-C88E-40C0-8CD3-DD6BC9C1C928}" type="presOf" srcId="{6D562A00-B503-4E86-82A1-54B5D9F2D02C}" destId="{C06829A5-91FE-4832-9226-612B4AE3B3FB}" srcOrd="0" destOrd="1" presId="urn:microsoft.com/office/officeart/2005/8/layout/vList5"/>
    <dgm:cxn modelId="{6CC92B18-4770-4A35-B7A8-79D848127E0A}" type="presOf" srcId="{6AC703F4-D2DD-4D0E-A648-93D903B8F4A9}" destId="{1118B7F4-3E93-4150-874F-171585D3674B}" srcOrd="0" destOrd="0" presId="urn:microsoft.com/office/officeart/2005/8/layout/vList5"/>
    <dgm:cxn modelId="{0A5528AE-F623-430D-B681-8410D3AED584}" srcId="{6AC703F4-D2DD-4D0E-A648-93D903B8F4A9}" destId="{100E1A11-D502-4213-B628-75A12C93C125}" srcOrd="1" destOrd="0" parTransId="{8A0271AB-43B9-4D23-9093-792C6B8968C3}" sibTransId="{C39CCA9F-15F8-43FA-BF3B-04D1FF9458DA}"/>
    <dgm:cxn modelId="{F9DD66F9-4E82-4B70-B9E9-7B780837F284}" type="presOf" srcId="{3A236176-80FF-4466-B6AA-7288C2E7322F}" destId="{C06829A5-91FE-4832-9226-612B4AE3B3FB}" srcOrd="0" destOrd="0" presId="urn:microsoft.com/office/officeart/2005/8/layout/vList5"/>
    <dgm:cxn modelId="{DD0B1998-AFFF-4B8F-A234-CEC5A30FF75E}" srcId="{3AC60320-3360-4FE5-8066-1B8E30111F5E}" destId="{1755BFAD-B2B8-4E9F-81DE-15A801E7A41A}" srcOrd="1" destOrd="0" parTransId="{DBD6C271-1DAA-47F5-8071-EAC2EBF278F0}" sibTransId="{B4715D40-2931-4190-99EB-6423DD2D9023}"/>
    <dgm:cxn modelId="{F329C8B2-5273-419E-9DA1-AB5EAE44CD15}" type="presOf" srcId="{3AC60320-3360-4FE5-8066-1B8E30111F5E}" destId="{72988B35-BA37-4C4A-A2A9-EFB677CACA81}" srcOrd="0" destOrd="0" presId="urn:microsoft.com/office/officeart/2005/8/layout/vList5"/>
    <dgm:cxn modelId="{CA135A14-2D8D-44F5-BD88-1C0E38EFD86D}" srcId="{1755BFAD-B2B8-4E9F-81DE-15A801E7A41A}" destId="{3A236176-80FF-4466-B6AA-7288C2E7322F}" srcOrd="0" destOrd="0" parTransId="{69ED9A86-0A9A-403D-8F56-8172C6AD9596}" sibTransId="{223B37A5-8D7A-4D49-918C-B1D9194E2F81}"/>
    <dgm:cxn modelId="{C9B85576-0222-4493-8244-0C55048600FF}" type="presOf" srcId="{100E1A11-D502-4213-B628-75A12C93C125}" destId="{6024B720-4C0B-480B-800A-DB273A96CBE5}" srcOrd="0" destOrd="1" presId="urn:microsoft.com/office/officeart/2005/8/layout/vList5"/>
    <dgm:cxn modelId="{56A6664F-BC21-4A3B-9B3E-077CB9D6960F}" srcId="{3AC60320-3360-4FE5-8066-1B8E30111F5E}" destId="{6AC703F4-D2DD-4D0E-A648-93D903B8F4A9}" srcOrd="0" destOrd="0" parTransId="{F460CFD7-8F61-41D5-B3B1-9D830970AF72}" sibTransId="{3945E6AF-75A3-461C-90A1-39AC9A23EE2E}"/>
    <dgm:cxn modelId="{67311737-8216-4F11-84A5-379A26A88AEE}" type="presOf" srcId="{6DEDD15B-527E-4683-85D2-4925CDCFCBE8}" destId="{70E2610C-A323-4613-8B93-348753428438}" srcOrd="0" destOrd="0" presId="urn:microsoft.com/office/officeart/2005/8/layout/vList5"/>
    <dgm:cxn modelId="{7911704C-4A15-4837-B14C-A17DBB5C25DD}" srcId="{9D1EB22C-EE9A-4F40-BA77-5CBB44F94B53}" destId="{EAE8D608-CF70-48DE-9DB5-07EE72913845}" srcOrd="1" destOrd="0" parTransId="{53A7015E-C7EF-427D-8A4B-D892811A7BFA}" sibTransId="{E87475EE-6A2A-4662-97BC-28EAF99113A0}"/>
    <dgm:cxn modelId="{5A90ED81-06F0-4BF9-B65B-93643D8662B6}" type="presOf" srcId="{EAE8D608-CF70-48DE-9DB5-07EE72913845}" destId="{70E2610C-A323-4613-8B93-348753428438}" srcOrd="0" destOrd="1" presId="urn:microsoft.com/office/officeart/2005/8/layout/vList5"/>
    <dgm:cxn modelId="{068C1D5A-FC00-4256-97F4-8A426EA8888D}" srcId="{9D1EB22C-EE9A-4F40-BA77-5CBB44F94B53}" destId="{6DEDD15B-527E-4683-85D2-4925CDCFCBE8}" srcOrd="0" destOrd="0" parTransId="{C00B1A3D-E3CF-475B-B985-173BCE3BB687}" sibTransId="{74E26231-C398-4814-8E80-D8416221ECF9}"/>
    <dgm:cxn modelId="{BA587F02-5D13-46A0-9031-00595BBA3E48}" srcId="{3AC60320-3360-4FE5-8066-1B8E30111F5E}" destId="{9D1EB22C-EE9A-4F40-BA77-5CBB44F94B53}" srcOrd="2" destOrd="0" parTransId="{92CC5081-8568-4B9F-BB29-E52E97101A51}" sibTransId="{30DCD73C-124F-4D8C-98DC-AE1CEC313174}"/>
    <dgm:cxn modelId="{922F8F8A-44F8-4455-AF52-9ED60574CBE9}" type="presOf" srcId="{1755BFAD-B2B8-4E9F-81DE-15A801E7A41A}" destId="{CF04F316-A5DF-4C70-BC33-6036B8EBC8B7}" srcOrd="0" destOrd="0" presId="urn:microsoft.com/office/officeart/2005/8/layout/vList5"/>
    <dgm:cxn modelId="{257155B2-E072-46F9-9EF1-31B29D5114CC}" type="presOf" srcId="{D0DE4A72-E858-499C-B17D-0EC5EBED71BE}" destId="{6024B720-4C0B-480B-800A-DB273A96CBE5}" srcOrd="0" destOrd="0" presId="urn:microsoft.com/office/officeart/2005/8/layout/vList5"/>
    <dgm:cxn modelId="{FAC130F3-D0AD-44A5-B361-A896C1004BE2}" type="presOf" srcId="{9D1EB22C-EE9A-4F40-BA77-5CBB44F94B53}" destId="{DA3CD700-52A6-48C8-9BBE-A7A0AC6E64C6}" srcOrd="0" destOrd="0" presId="urn:microsoft.com/office/officeart/2005/8/layout/vList5"/>
    <dgm:cxn modelId="{D1BE4C9C-3F16-4439-B45A-38B4D15FDD80}" srcId="{6AC703F4-D2DD-4D0E-A648-93D903B8F4A9}" destId="{D0DE4A72-E858-499C-B17D-0EC5EBED71BE}" srcOrd="0" destOrd="0" parTransId="{251EC060-8169-46BE-B638-BDE5A9BEE7D9}" sibTransId="{416B862E-669F-45D2-A7B6-4E8D4408773C}"/>
    <dgm:cxn modelId="{2314AE80-6FC6-4A17-AC1C-C365425AC77B}" type="presParOf" srcId="{72988B35-BA37-4C4A-A2A9-EFB677CACA81}" destId="{4F634428-1FE6-48BF-9B68-811CE4CEA048}" srcOrd="0" destOrd="0" presId="urn:microsoft.com/office/officeart/2005/8/layout/vList5"/>
    <dgm:cxn modelId="{BE0912B2-6FE3-445A-92BE-71795503068D}" type="presParOf" srcId="{4F634428-1FE6-48BF-9B68-811CE4CEA048}" destId="{1118B7F4-3E93-4150-874F-171585D3674B}" srcOrd="0" destOrd="0" presId="urn:microsoft.com/office/officeart/2005/8/layout/vList5"/>
    <dgm:cxn modelId="{024AE937-C145-46A7-B438-C0533EB809C3}" type="presParOf" srcId="{4F634428-1FE6-48BF-9B68-811CE4CEA048}" destId="{6024B720-4C0B-480B-800A-DB273A96CBE5}" srcOrd="1" destOrd="0" presId="urn:microsoft.com/office/officeart/2005/8/layout/vList5"/>
    <dgm:cxn modelId="{4889328D-844C-4C6E-8C11-AEDD6A78F2EE}" type="presParOf" srcId="{72988B35-BA37-4C4A-A2A9-EFB677CACA81}" destId="{FC1C74FE-268C-4325-AE7D-E907E1350DFF}" srcOrd="1" destOrd="0" presId="urn:microsoft.com/office/officeart/2005/8/layout/vList5"/>
    <dgm:cxn modelId="{B3C73EC2-7AFD-4873-B608-72CBEC346D8C}" type="presParOf" srcId="{72988B35-BA37-4C4A-A2A9-EFB677CACA81}" destId="{A1B0249A-7773-4100-8A05-2ABB346EAFAE}" srcOrd="2" destOrd="0" presId="urn:microsoft.com/office/officeart/2005/8/layout/vList5"/>
    <dgm:cxn modelId="{C517C0FF-E969-4196-BF53-B314FB35C8E7}" type="presParOf" srcId="{A1B0249A-7773-4100-8A05-2ABB346EAFAE}" destId="{CF04F316-A5DF-4C70-BC33-6036B8EBC8B7}" srcOrd="0" destOrd="0" presId="urn:microsoft.com/office/officeart/2005/8/layout/vList5"/>
    <dgm:cxn modelId="{289043AA-5708-4CA0-8AC2-2802C16DE86F}" type="presParOf" srcId="{A1B0249A-7773-4100-8A05-2ABB346EAFAE}" destId="{C06829A5-91FE-4832-9226-612B4AE3B3FB}" srcOrd="1" destOrd="0" presId="urn:microsoft.com/office/officeart/2005/8/layout/vList5"/>
    <dgm:cxn modelId="{0DF8DFF3-BEA3-4C41-A899-837D7CAA54DA}" type="presParOf" srcId="{72988B35-BA37-4C4A-A2A9-EFB677CACA81}" destId="{2D38E50E-CA76-4419-930E-6F43892C3DFA}" srcOrd="3" destOrd="0" presId="urn:microsoft.com/office/officeart/2005/8/layout/vList5"/>
    <dgm:cxn modelId="{68452891-7C49-46DE-BB52-F9E7DE3024A9}" type="presParOf" srcId="{72988B35-BA37-4C4A-A2A9-EFB677CACA81}" destId="{BC0373DA-77EF-4450-896F-1EC884314410}" srcOrd="4" destOrd="0" presId="urn:microsoft.com/office/officeart/2005/8/layout/vList5"/>
    <dgm:cxn modelId="{C9FE3CFB-3263-4FF7-B56C-8B7A8C082ED8}" type="presParOf" srcId="{BC0373DA-77EF-4450-896F-1EC884314410}" destId="{DA3CD700-52A6-48C8-9BBE-A7A0AC6E64C6}" srcOrd="0" destOrd="0" presId="urn:microsoft.com/office/officeart/2005/8/layout/vList5"/>
    <dgm:cxn modelId="{8AE5C727-6B42-453F-942C-6C86D774E0C7}" type="presParOf" srcId="{BC0373DA-77EF-4450-896F-1EC884314410}" destId="{70E2610C-A323-4613-8B93-3487534284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C60320-3360-4FE5-8066-1B8E30111F5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C703F4-D2DD-4D0E-A648-93D903B8F4A9}">
      <dgm:prSet phldrT="[Text]"/>
      <dgm:spPr/>
      <dgm:t>
        <a:bodyPr/>
        <a:lstStyle/>
        <a:p>
          <a:r>
            <a:rPr lang="en-US"/>
            <a:t>Believe</a:t>
          </a:r>
        </a:p>
      </dgm:t>
    </dgm:pt>
    <dgm:pt modelId="{F460CFD7-8F61-41D5-B3B1-9D830970AF72}" type="parTrans" cxnId="{56A6664F-BC21-4A3B-9B3E-077CB9D6960F}">
      <dgm:prSet/>
      <dgm:spPr/>
      <dgm:t>
        <a:bodyPr/>
        <a:lstStyle/>
        <a:p>
          <a:endParaRPr lang="en-US"/>
        </a:p>
      </dgm:t>
    </dgm:pt>
    <dgm:pt modelId="{3945E6AF-75A3-461C-90A1-39AC9A23EE2E}" type="sibTrans" cxnId="{56A6664F-BC21-4A3B-9B3E-077CB9D6960F}">
      <dgm:prSet/>
      <dgm:spPr/>
      <dgm:t>
        <a:bodyPr/>
        <a:lstStyle/>
        <a:p>
          <a:endParaRPr lang="en-US"/>
        </a:p>
      </dgm:t>
    </dgm:pt>
    <dgm:pt modelId="{D0DE4A72-E858-499C-B17D-0EC5EBED71BE}">
      <dgm:prSet phldrT="[Text]"/>
      <dgm:spPr/>
      <dgm:t>
        <a:bodyPr/>
        <a:lstStyle/>
        <a:p>
          <a:r>
            <a:rPr lang="en-US"/>
            <a:t>Optional activity of your choice</a:t>
          </a:r>
        </a:p>
      </dgm:t>
    </dgm:pt>
    <dgm:pt modelId="{251EC060-8169-46BE-B638-BDE5A9BEE7D9}" type="parTrans" cxnId="{D1BE4C9C-3F16-4439-B45A-38B4D15FDD80}">
      <dgm:prSet/>
      <dgm:spPr/>
      <dgm:t>
        <a:bodyPr/>
        <a:lstStyle/>
        <a:p>
          <a:endParaRPr lang="en-US"/>
        </a:p>
      </dgm:t>
    </dgm:pt>
    <dgm:pt modelId="{416B862E-669F-45D2-A7B6-4E8D4408773C}" type="sibTrans" cxnId="{D1BE4C9C-3F16-4439-B45A-38B4D15FDD80}">
      <dgm:prSet/>
      <dgm:spPr/>
      <dgm:t>
        <a:bodyPr/>
        <a:lstStyle/>
        <a:p>
          <a:endParaRPr lang="en-US"/>
        </a:p>
      </dgm:t>
    </dgm:pt>
    <dgm:pt modelId="{1755BFAD-B2B8-4E9F-81DE-15A801E7A41A}">
      <dgm:prSet phldrT="[Text]"/>
      <dgm:spPr/>
      <dgm:t>
        <a:bodyPr/>
        <a:lstStyle/>
        <a:p>
          <a:r>
            <a:rPr lang="en-US"/>
            <a:t>Discover</a:t>
          </a:r>
        </a:p>
      </dgm:t>
    </dgm:pt>
    <dgm:pt modelId="{DBD6C271-1DAA-47F5-8071-EAC2EBF278F0}" type="parTrans" cxnId="{DD0B1998-AFFF-4B8F-A234-CEC5A30FF75E}">
      <dgm:prSet/>
      <dgm:spPr/>
      <dgm:t>
        <a:bodyPr/>
        <a:lstStyle/>
        <a:p>
          <a:endParaRPr lang="en-US"/>
        </a:p>
      </dgm:t>
    </dgm:pt>
    <dgm:pt modelId="{B4715D40-2931-4190-99EB-6423DD2D9023}" type="sibTrans" cxnId="{DD0B1998-AFFF-4B8F-A234-CEC5A30FF75E}">
      <dgm:prSet/>
      <dgm:spPr/>
      <dgm:t>
        <a:bodyPr/>
        <a:lstStyle/>
        <a:p>
          <a:endParaRPr lang="en-US"/>
        </a:p>
      </dgm:t>
    </dgm:pt>
    <dgm:pt modelId="{3A236176-80FF-4466-B6AA-7288C2E7322F}">
      <dgm:prSet phldrT="[Text]"/>
      <dgm:spPr/>
      <dgm:t>
        <a:bodyPr/>
        <a:lstStyle/>
        <a:p>
          <a:r>
            <a:rPr lang="en-US"/>
            <a:t>Optional activity of your choice</a:t>
          </a:r>
        </a:p>
      </dgm:t>
    </dgm:pt>
    <dgm:pt modelId="{69ED9A86-0A9A-403D-8F56-8172C6AD9596}" type="parTrans" cxnId="{CA135A14-2D8D-44F5-BD88-1C0E38EFD86D}">
      <dgm:prSet/>
      <dgm:spPr/>
      <dgm:t>
        <a:bodyPr/>
        <a:lstStyle/>
        <a:p>
          <a:endParaRPr lang="en-US"/>
        </a:p>
      </dgm:t>
    </dgm:pt>
    <dgm:pt modelId="{223B37A5-8D7A-4D49-918C-B1D9194E2F81}" type="sibTrans" cxnId="{CA135A14-2D8D-44F5-BD88-1C0E38EFD86D}">
      <dgm:prSet/>
      <dgm:spPr/>
      <dgm:t>
        <a:bodyPr/>
        <a:lstStyle/>
        <a:p>
          <a:endParaRPr lang="en-US"/>
        </a:p>
      </dgm:t>
    </dgm:pt>
    <dgm:pt modelId="{9D1EB22C-EE9A-4F40-BA77-5CBB44F94B53}">
      <dgm:prSet phldrT="[Text]"/>
      <dgm:spPr/>
      <dgm:t>
        <a:bodyPr/>
        <a:lstStyle/>
        <a:p>
          <a:r>
            <a:rPr lang="en-US"/>
            <a:t>Succeed</a:t>
          </a:r>
        </a:p>
      </dgm:t>
    </dgm:pt>
    <dgm:pt modelId="{92CC5081-8568-4B9F-BB29-E52E97101A51}" type="parTrans" cxnId="{BA587F02-5D13-46A0-9031-00595BBA3E48}">
      <dgm:prSet/>
      <dgm:spPr/>
      <dgm:t>
        <a:bodyPr/>
        <a:lstStyle/>
        <a:p>
          <a:endParaRPr lang="en-US"/>
        </a:p>
      </dgm:t>
    </dgm:pt>
    <dgm:pt modelId="{30DCD73C-124F-4D8C-98DC-AE1CEC313174}" type="sibTrans" cxnId="{BA587F02-5D13-46A0-9031-00595BBA3E48}">
      <dgm:prSet/>
      <dgm:spPr/>
      <dgm:t>
        <a:bodyPr/>
        <a:lstStyle/>
        <a:p>
          <a:endParaRPr lang="en-US"/>
        </a:p>
      </dgm:t>
    </dgm:pt>
    <dgm:pt modelId="{6DEDD15B-527E-4683-85D2-4925CDCFCBE8}">
      <dgm:prSet phldrT="[Text]"/>
      <dgm:spPr/>
      <dgm:t>
        <a:bodyPr/>
        <a:lstStyle/>
        <a:p>
          <a:r>
            <a:rPr lang="en-US"/>
            <a:t>Optional activity of your choice</a:t>
          </a:r>
        </a:p>
      </dgm:t>
    </dgm:pt>
    <dgm:pt modelId="{C00B1A3D-E3CF-475B-B985-173BCE3BB687}" type="parTrans" cxnId="{068C1D5A-FC00-4256-97F4-8A426EA8888D}">
      <dgm:prSet/>
      <dgm:spPr/>
      <dgm:t>
        <a:bodyPr/>
        <a:lstStyle/>
        <a:p>
          <a:endParaRPr lang="en-US"/>
        </a:p>
      </dgm:t>
    </dgm:pt>
    <dgm:pt modelId="{74E26231-C398-4814-8E80-D8416221ECF9}" type="sibTrans" cxnId="{068C1D5A-FC00-4256-97F4-8A426EA8888D}">
      <dgm:prSet/>
      <dgm:spPr/>
      <dgm:t>
        <a:bodyPr/>
        <a:lstStyle/>
        <a:p>
          <a:endParaRPr lang="en-US"/>
        </a:p>
      </dgm:t>
    </dgm:pt>
    <dgm:pt modelId="{72988B35-BA37-4C4A-A2A9-EFB677CACA81}" type="pres">
      <dgm:prSet presAssocID="{3AC60320-3360-4FE5-8066-1B8E30111F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34428-1FE6-48BF-9B68-811CE4CEA048}" type="pres">
      <dgm:prSet presAssocID="{6AC703F4-D2DD-4D0E-A648-93D903B8F4A9}" presName="linNode" presStyleCnt="0"/>
      <dgm:spPr/>
    </dgm:pt>
    <dgm:pt modelId="{1118B7F4-3E93-4150-874F-171585D3674B}" type="pres">
      <dgm:prSet presAssocID="{6AC703F4-D2DD-4D0E-A648-93D903B8F4A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4B720-4C0B-480B-800A-DB273A96CBE5}" type="pres">
      <dgm:prSet presAssocID="{6AC703F4-D2DD-4D0E-A648-93D903B8F4A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C74FE-268C-4325-AE7D-E907E1350DFF}" type="pres">
      <dgm:prSet presAssocID="{3945E6AF-75A3-461C-90A1-39AC9A23EE2E}" presName="sp" presStyleCnt="0"/>
      <dgm:spPr/>
    </dgm:pt>
    <dgm:pt modelId="{A1B0249A-7773-4100-8A05-2ABB346EAFAE}" type="pres">
      <dgm:prSet presAssocID="{1755BFAD-B2B8-4E9F-81DE-15A801E7A41A}" presName="linNode" presStyleCnt="0"/>
      <dgm:spPr/>
    </dgm:pt>
    <dgm:pt modelId="{CF04F316-A5DF-4C70-BC33-6036B8EBC8B7}" type="pres">
      <dgm:prSet presAssocID="{1755BFAD-B2B8-4E9F-81DE-15A801E7A41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829A5-91FE-4832-9226-612B4AE3B3FB}" type="pres">
      <dgm:prSet presAssocID="{1755BFAD-B2B8-4E9F-81DE-15A801E7A41A}" presName="descendantText" presStyleLbl="alignAccFollowNode1" presStyleIdx="1" presStyleCnt="3" custLinFactNeighborX="22247" custLinFactNeighborY="-1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8E50E-CA76-4419-930E-6F43892C3DFA}" type="pres">
      <dgm:prSet presAssocID="{B4715D40-2931-4190-99EB-6423DD2D9023}" presName="sp" presStyleCnt="0"/>
      <dgm:spPr/>
    </dgm:pt>
    <dgm:pt modelId="{BC0373DA-77EF-4450-896F-1EC884314410}" type="pres">
      <dgm:prSet presAssocID="{9D1EB22C-EE9A-4F40-BA77-5CBB44F94B53}" presName="linNode" presStyleCnt="0"/>
      <dgm:spPr/>
    </dgm:pt>
    <dgm:pt modelId="{DA3CD700-52A6-48C8-9BBE-A7A0AC6E64C6}" type="pres">
      <dgm:prSet presAssocID="{9D1EB22C-EE9A-4F40-BA77-5CBB44F94B5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2610C-A323-4613-8B93-348753428438}" type="pres">
      <dgm:prSet presAssocID="{9D1EB22C-EE9A-4F40-BA77-5CBB44F94B5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92B18-4770-4A35-B7A8-79D848127E0A}" type="presOf" srcId="{6AC703F4-D2DD-4D0E-A648-93D903B8F4A9}" destId="{1118B7F4-3E93-4150-874F-171585D3674B}" srcOrd="0" destOrd="0" presId="urn:microsoft.com/office/officeart/2005/8/layout/vList5"/>
    <dgm:cxn modelId="{F9DD66F9-4E82-4B70-B9E9-7B780837F284}" type="presOf" srcId="{3A236176-80FF-4466-B6AA-7288C2E7322F}" destId="{C06829A5-91FE-4832-9226-612B4AE3B3FB}" srcOrd="0" destOrd="0" presId="urn:microsoft.com/office/officeart/2005/8/layout/vList5"/>
    <dgm:cxn modelId="{DD0B1998-AFFF-4B8F-A234-CEC5A30FF75E}" srcId="{3AC60320-3360-4FE5-8066-1B8E30111F5E}" destId="{1755BFAD-B2B8-4E9F-81DE-15A801E7A41A}" srcOrd="1" destOrd="0" parTransId="{DBD6C271-1DAA-47F5-8071-EAC2EBF278F0}" sibTransId="{B4715D40-2931-4190-99EB-6423DD2D9023}"/>
    <dgm:cxn modelId="{F329C8B2-5273-419E-9DA1-AB5EAE44CD15}" type="presOf" srcId="{3AC60320-3360-4FE5-8066-1B8E30111F5E}" destId="{72988B35-BA37-4C4A-A2A9-EFB677CACA81}" srcOrd="0" destOrd="0" presId="urn:microsoft.com/office/officeart/2005/8/layout/vList5"/>
    <dgm:cxn modelId="{CA135A14-2D8D-44F5-BD88-1C0E38EFD86D}" srcId="{1755BFAD-B2B8-4E9F-81DE-15A801E7A41A}" destId="{3A236176-80FF-4466-B6AA-7288C2E7322F}" srcOrd="0" destOrd="0" parTransId="{69ED9A86-0A9A-403D-8F56-8172C6AD9596}" sibTransId="{223B37A5-8D7A-4D49-918C-B1D9194E2F81}"/>
    <dgm:cxn modelId="{56A6664F-BC21-4A3B-9B3E-077CB9D6960F}" srcId="{3AC60320-3360-4FE5-8066-1B8E30111F5E}" destId="{6AC703F4-D2DD-4D0E-A648-93D903B8F4A9}" srcOrd="0" destOrd="0" parTransId="{F460CFD7-8F61-41D5-B3B1-9D830970AF72}" sibTransId="{3945E6AF-75A3-461C-90A1-39AC9A23EE2E}"/>
    <dgm:cxn modelId="{67311737-8216-4F11-84A5-379A26A88AEE}" type="presOf" srcId="{6DEDD15B-527E-4683-85D2-4925CDCFCBE8}" destId="{70E2610C-A323-4613-8B93-348753428438}" srcOrd="0" destOrd="0" presId="urn:microsoft.com/office/officeart/2005/8/layout/vList5"/>
    <dgm:cxn modelId="{068C1D5A-FC00-4256-97F4-8A426EA8888D}" srcId="{9D1EB22C-EE9A-4F40-BA77-5CBB44F94B53}" destId="{6DEDD15B-527E-4683-85D2-4925CDCFCBE8}" srcOrd="0" destOrd="0" parTransId="{C00B1A3D-E3CF-475B-B985-173BCE3BB687}" sibTransId="{74E26231-C398-4814-8E80-D8416221ECF9}"/>
    <dgm:cxn modelId="{BA587F02-5D13-46A0-9031-00595BBA3E48}" srcId="{3AC60320-3360-4FE5-8066-1B8E30111F5E}" destId="{9D1EB22C-EE9A-4F40-BA77-5CBB44F94B53}" srcOrd="2" destOrd="0" parTransId="{92CC5081-8568-4B9F-BB29-E52E97101A51}" sibTransId="{30DCD73C-124F-4D8C-98DC-AE1CEC313174}"/>
    <dgm:cxn modelId="{922F8F8A-44F8-4455-AF52-9ED60574CBE9}" type="presOf" srcId="{1755BFAD-B2B8-4E9F-81DE-15A801E7A41A}" destId="{CF04F316-A5DF-4C70-BC33-6036B8EBC8B7}" srcOrd="0" destOrd="0" presId="urn:microsoft.com/office/officeart/2005/8/layout/vList5"/>
    <dgm:cxn modelId="{257155B2-E072-46F9-9EF1-31B29D5114CC}" type="presOf" srcId="{D0DE4A72-E858-499C-B17D-0EC5EBED71BE}" destId="{6024B720-4C0B-480B-800A-DB273A96CBE5}" srcOrd="0" destOrd="0" presId="urn:microsoft.com/office/officeart/2005/8/layout/vList5"/>
    <dgm:cxn modelId="{FAC130F3-D0AD-44A5-B361-A896C1004BE2}" type="presOf" srcId="{9D1EB22C-EE9A-4F40-BA77-5CBB44F94B53}" destId="{DA3CD700-52A6-48C8-9BBE-A7A0AC6E64C6}" srcOrd="0" destOrd="0" presId="urn:microsoft.com/office/officeart/2005/8/layout/vList5"/>
    <dgm:cxn modelId="{D1BE4C9C-3F16-4439-B45A-38B4D15FDD80}" srcId="{6AC703F4-D2DD-4D0E-A648-93D903B8F4A9}" destId="{D0DE4A72-E858-499C-B17D-0EC5EBED71BE}" srcOrd="0" destOrd="0" parTransId="{251EC060-8169-46BE-B638-BDE5A9BEE7D9}" sibTransId="{416B862E-669F-45D2-A7B6-4E8D4408773C}"/>
    <dgm:cxn modelId="{2314AE80-6FC6-4A17-AC1C-C365425AC77B}" type="presParOf" srcId="{72988B35-BA37-4C4A-A2A9-EFB677CACA81}" destId="{4F634428-1FE6-48BF-9B68-811CE4CEA048}" srcOrd="0" destOrd="0" presId="urn:microsoft.com/office/officeart/2005/8/layout/vList5"/>
    <dgm:cxn modelId="{BE0912B2-6FE3-445A-92BE-71795503068D}" type="presParOf" srcId="{4F634428-1FE6-48BF-9B68-811CE4CEA048}" destId="{1118B7F4-3E93-4150-874F-171585D3674B}" srcOrd="0" destOrd="0" presId="urn:microsoft.com/office/officeart/2005/8/layout/vList5"/>
    <dgm:cxn modelId="{024AE937-C145-46A7-B438-C0533EB809C3}" type="presParOf" srcId="{4F634428-1FE6-48BF-9B68-811CE4CEA048}" destId="{6024B720-4C0B-480B-800A-DB273A96CBE5}" srcOrd="1" destOrd="0" presId="urn:microsoft.com/office/officeart/2005/8/layout/vList5"/>
    <dgm:cxn modelId="{4889328D-844C-4C6E-8C11-AEDD6A78F2EE}" type="presParOf" srcId="{72988B35-BA37-4C4A-A2A9-EFB677CACA81}" destId="{FC1C74FE-268C-4325-AE7D-E907E1350DFF}" srcOrd="1" destOrd="0" presId="urn:microsoft.com/office/officeart/2005/8/layout/vList5"/>
    <dgm:cxn modelId="{B3C73EC2-7AFD-4873-B608-72CBEC346D8C}" type="presParOf" srcId="{72988B35-BA37-4C4A-A2A9-EFB677CACA81}" destId="{A1B0249A-7773-4100-8A05-2ABB346EAFAE}" srcOrd="2" destOrd="0" presId="urn:microsoft.com/office/officeart/2005/8/layout/vList5"/>
    <dgm:cxn modelId="{C517C0FF-E969-4196-BF53-B314FB35C8E7}" type="presParOf" srcId="{A1B0249A-7773-4100-8A05-2ABB346EAFAE}" destId="{CF04F316-A5DF-4C70-BC33-6036B8EBC8B7}" srcOrd="0" destOrd="0" presId="urn:microsoft.com/office/officeart/2005/8/layout/vList5"/>
    <dgm:cxn modelId="{289043AA-5708-4CA0-8AC2-2802C16DE86F}" type="presParOf" srcId="{A1B0249A-7773-4100-8A05-2ABB346EAFAE}" destId="{C06829A5-91FE-4832-9226-612B4AE3B3FB}" srcOrd="1" destOrd="0" presId="urn:microsoft.com/office/officeart/2005/8/layout/vList5"/>
    <dgm:cxn modelId="{0DF8DFF3-BEA3-4C41-A899-837D7CAA54DA}" type="presParOf" srcId="{72988B35-BA37-4C4A-A2A9-EFB677CACA81}" destId="{2D38E50E-CA76-4419-930E-6F43892C3DFA}" srcOrd="3" destOrd="0" presId="urn:microsoft.com/office/officeart/2005/8/layout/vList5"/>
    <dgm:cxn modelId="{68452891-7C49-46DE-BB52-F9E7DE3024A9}" type="presParOf" srcId="{72988B35-BA37-4C4A-A2A9-EFB677CACA81}" destId="{BC0373DA-77EF-4450-896F-1EC884314410}" srcOrd="4" destOrd="0" presId="urn:microsoft.com/office/officeart/2005/8/layout/vList5"/>
    <dgm:cxn modelId="{C9FE3CFB-3263-4FF7-B56C-8B7A8C082ED8}" type="presParOf" srcId="{BC0373DA-77EF-4450-896F-1EC884314410}" destId="{DA3CD700-52A6-48C8-9BBE-A7A0AC6E64C6}" srcOrd="0" destOrd="0" presId="urn:microsoft.com/office/officeart/2005/8/layout/vList5"/>
    <dgm:cxn modelId="{8AE5C727-6B42-453F-942C-6C86D774E0C7}" type="presParOf" srcId="{BC0373DA-77EF-4450-896F-1EC884314410}" destId="{70E2610C-A323-4613-8B93-3487534284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4B720-4C0B-480B-800A-DB273A96CBE5}">
      <dsp:nvSpPr>
        <dsp:cNvPr id="0" name=""/>
        <dsp:cNvSpPr/>
      </dsp:nvSpPr>
      <dsp:spPr>
        <a:xfrm rot="5400000">
          <a:off x="3318200" y="-1238395"/>
          <a:ext cx="825103" cy="35112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Visit an HE provider;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Talk to a current HE student</a:t>
          </a:r>
        </a:p>
      </dsp:txBody>
      <dsp:txXfrm rot="-5400000">
        <a:off x="1975104" y="144979"/>
        <a:ext cx="3471018" cy="744547"/>
      </dsp:txXfrm>
    </dsp:sp>
    <dsp:sp modelId="{1118B7F4-3E93-4150-874F-171585D3674B}">
      <dsp:nvSpPr>
        <dsp:cNvPr id="0" name=""/>
        <dsp:cNvSpPr/>
      </dsp:nvSpPr>
      <dsp:spPr>
        <a:xfrm>
          <a:off x="0" y="1562"/>
          <a:ext cx="1975104" cy="1031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Believe</a:t>
          </a:r>
        </a:p>
      </dsp:txBody>
      <dsp:txXfrm>
        <a:off x="50348" y="51910"/>
        <a:ext cx="1874408" cy="930682"/>
      </dsp:txXfrm>
    </dsp:sp>
    <dsp:sp modelId="{C06829A5-91FE-4832-9226-612B4AE3B3FB}">
      <dsp:nvSpPr>
        <dsp:cNvPr id="0" name=""/>
        <dsp:cNvSpPr/>
      </dsp:nvSpPr>
      <dsp:spPr>
        <a:xfrm rot="5400000">
          <a:off x="3318200" y="-155448"/>
          <a:ext cx="825103" cy="35112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Reflect on experiences to develop self-awareness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Develop research skills to find reliable information</a:t>
          </a:r>
        </a:p>
      </dsp:txBody>
      <dsp:txXfrm rot="-5400000">
        <a:off x="1975104" y="1227926"/>
        <a:ext cx="3471018" cy="744547"/>
      </dsp:txXfrm>
    </dsp:sp>
    <dsp:sp modelId="{CF04F316-A5DF-4C70-BC33-6036B8EBC8B7}">
      <dsp:nvSpPr>
        <dsp:cNvPr id="0" name=""/>
        <dsp:cNvSpPr/>
      </dsp:nvSpPr>
      <dsp:spPr>
        <a:xfrm>
          <a:off x="0" y="1084510"/>
          <a:ext cx="1975104" cy="1031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Discover</a:t>
          </a:r>
        </a:p>
      </dsp:txBody>
      <dsp:txXfrm>
        <a:off x="50348" y="1134858"/>
        <a:ext cx="1874408" cy="930682"/>
      </dsp:txXfrm>
    </dsp:sp>
    <dsp:sp modelId="{70E2610C-A323-4613-8B93-348753428438}">
      <dsp:nvSpPr>
        <dsp:cNvPr id="0" name=""/>
        <dsp:cNvSpPr/>
      </dsp:nvSpPr>
      <dsp:spPr>
        <a:xfrm rot="5400000">
          <a:off x="3318200" y="927499"/>
          <a:ext cx="825103" cy="35112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Identify skills you need to cope at university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Develop and practice HE study skills to become competent</a:t>
          </a:r>
        </a:p>
      </dsp:txBody>
      <dsp:txXfrm rot="-5400000">
        <a:off x="1975104" y="2310873"/>
        <a:ext cx="3471018" cy="744547"/>
      </dsp:txXfrm>
    </dsp:sp>
    <dsp:sp modelId="{DA3CD700-52A6-48C8-9BBE-A7A0AC6E64C6}">
      <dsp:nvSpPr>
        <dsp:cNvPr id="0" name=""/>
        <dsp:cNvSpPr/>
      </dsp:nvSpPr>
      <dsp:spPr>
        <a:xfrm>
          <a:off x="0" y="2167458"/>
          <a:ext cx="1975104" cy="1031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Succeed</a:t>
          </a:r>
        </a:p>
      </dsp:txBody>
      <dsp:txXfrm>
        <a:off x="50348" y="2217806"/>
        <a:ext cx="1874408" cy="930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4B720-4C0B-480B-800A-DB273A96CBE5}">
      <dsp:nvSpPr>
        <dsp:cNvPr id="0" name=""/>
        <dsp:cNvSpPr/>
      </dsp:nvSpPr>
      <dsp:spPr>
        <a:xfrm rot="5400000">
          <a:off x="3014052" y="-1171201"/>
          <a:ext cx="631195" cy="3133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Optional activity of your choice</a:t>
          </a:r>
        </a:p>
      </dsp:txBody>
      <dsp:txXfrm rot="-5400000">
        <a:off x="1762756" y="110907"/>
        <a:ext cx="3102976" cy="569571"/>
      </dsp:txXfrm>
    </dsp:sp>
    <dsp:sp modelId="{1118B7F4-3E93-4150-874F-171585D3674B}">
      <dsp:nvSpPr>
        <dsp:cNvPr id="0" name=""/>
        <dsp:cNvSpPr/>
      </dsp:nvSpPr>
      <dsp:spPr>
        <a:xfrm>
          <a:off x="0" y="1195"/>
          <a:ext cx="1762755" cy="788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Believe</a:t>
          </a:r>
        </a:p>
      </dsp:txBody>
      <dsp:txXfrm>
        <a:off x="38515" y="39710"/>
        <a:ext cx="1685725" cy="711963"/>
      </dsp:txXfrm>
    </dsp:sp>
    <dsp:sp modelId="{C06829A5-91FE-4832-9226-612B4AE3B3FB}">
      <dsp:nvSpPr>
        <dsp:cNvPr id="0" name=""/>
        <dsp:cNvSpPr/>
      </dsp:nvSpPr>
      <dsp:spPr>
        <a:xfrm rot="5400000">
          <a:off x="3014052" y="-351840"/>
          <a:ext cx="631195" cy="3133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Optional activity of your choice</a:t>
          </a:r>
        </a:p>
      </dsp:txBody>
      <dsp:txXfrm rot="-5400000">
        <a:off x="1762756" y="930268"/>
        <a:ext cx="3102976" cy="569571"/>
      </dsp:txXfrm>
    </dsp:sp>
    <dsp:sp modelId="{CF04F316-A5DF-4C70-BC33-6036B8EBC8B7}">
      <dsp:nvSpPr>
        <dsp:cNvPr id="0" name=""/>
        <dsp:cNvSpPr/>
      </dsp:nvSpPr>
      <dsp:spPr>
        <a:xfrm>
          <a:off x="0" y="829639"/>
          <a:ext cx="1762755" cy="788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Discover</a:t>
          </a:r>
        </a:p>
      </dsp:txBody>
      <dsp:txXfrm>
        <a:off x="38515" y="868154"/>
        <a:ext cx="1685725" cy="711963"/>
      </dsp:txXfrm>
    </dsp:sp>
    <dsp:sp modelId="{70E2610C-A323-4613-8B93-348753428438}">
      <dsp:nvSpPr>
        <dsp:cNvPr id="0" name=""/>
        <dsp:cNvSpPr/>
      </dsp:nvSpPr>
      <dsp:spPr>
        <a:xfrm rot="5400000">
          <a:off x="3014052" y="485685"/>
          <a:ext cx="631195" cy="3133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Optional activity of your choice</a:t>
          </a:r>
        </a:p>
      </dsp:txBody>
      <dsp:txXfrm rot="-5400000">
        <a:off x="1762756" y="1767793"/>
        <a:ext cx="3102976" cy="569571"/>
      </dsp:txXfrm>
    </dsp:sp>
    <dsp:sp modelId="{DA3CD700-52A6-48C8-9BBE-A7A0AC6E64C6}">
      <dsp:nvSpPr>
        <dsp:cNvPr id="0" name=""/>
        <dsp:cNvSpPr/>
      </dsp:nvSpPr>
      <dsp:spPr>
        <a:xfrm>
          <a:off x="0" y="1658082"/>
          <a:ext cx="1762755" cy="788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Succeed</a:t>
          </a:r>
        </a:p>
      </dsp:txBody>
      <dsp:txXfrm>
        <a:off x="38515" y="1696597"/>
        <a:ext cx="1685725" cy="711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0.05642</cdr:x>
      <cdr:y>0.22744</cdr:y>
    </cdr:from>
    <cdr:to>
      <cdr:x>0.99985</cdr:x>
      <cdr:y>0.7758</cdr:y>
    </cdr:to>
    <cdr:pic>
      <cdr:nvPicPr>
        <cdr:cNvPr id="2" name="Content Placeholder 5"/>
        <cdr:cNvPicPr>
          <a:picLocks xmlns:a="http://schemas.openxmlformats.org/drawingml/2006/main" noGrp="1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15329" y="1015298"/>
          <a:ext cx="3600450" cy="24479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93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009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93" y="9428009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8A6BB3-15F9-4141-AB05-7BFCB398C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uwe.ac.uk/study/opendays/undergraduateopendays.aspx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1.uwe.ac.uk/study/schoolsandcolleges/post16.aspx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4studycampus.com/taster/An_introduction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skills4studycampus.com/institution/UWEmore.html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476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Whatever the reason we want to encourage individuals to really explore their concerns before excluding themselves from a potentially enjoyable, life enhancing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experience of university</a:t>
            </a:r>
            <a:endParaRPr lang="en-GB" altLang="en-US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This is what Heading Higher Passport Plus is all about, encouraging you to explore, then decide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for those who meet the individual eligibility criteria there are extra benefits as an HHP Plus applicant to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UWE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 all gain if you are well prepared for your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decision.  UWE </a:t>
            </a:r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Bristol wants students who are passionate about the course they have applied to study and know that the course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 </a:t>
            </a:r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 right one for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them.  Students who are confident it is the right </a:t>
            </a:r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environment for them, that they will be happy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being there </a:t>
            </a:r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 3-4 years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It is a big investment of your time and money, make sure you are applying at the right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time, to the right course, at the right university </a:t>
            </a:r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 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you</a:t>
            </a:r>
            <a:r>
              <a:rPr lang="en-GB" alt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  <a:r>
              <a:rPr lang="en-GB" altLang="en-U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1567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3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>
                <a:ea typeface="ＭＳ Ｐゴシック" pitchFamily="34" charset="-128"/>
              </a:rPr>
              <a:t>You only need to meet ONE of the criteria to be eligible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Have </a:t>
            </a:r>
            <a:r>
              <a:rPr lang="en-GB" altLang="en-US" dirty="0">
                <a:ea typeface="ＭＳ Ｐゴシック" pitchFamily="34" charset="-128"/>
              </a:rPr>
              <a:t>a look at the list… do any of these criteria apply to you?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To clarify…</a:t>
            </a:r>
          </a:p>
          <a:p>
            <a:r>
              <a:rPr lang="en-GB" altLang="en-US" dirty="0">
                <a:ea typeface="ＭＳ Ｐゴシック" pitchFamily="34" charset="-128"/>
              </a:rPr>
              <a:t>BME includes all ethnicities except ‘White British’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First in Family = you are still considered 1</a:t>
            </a:r>
            <a:r>
              <a:rPr lang="en-GB" altLang="en-US" baseline="30000" dirty="0">
                <a:ea typeface="ＭＳ Ｐゴシック" pitchFamily="34" charset="-128"/>
              </a:rPr>
              <a:t>st</a:t>
            </a:r>
            <a:r>
              <a:rPr lang="en-GB" altLang="en-US" dirty="0">
                <a:ea typeface="ＭＳ Ｐゴシック" pitchFamily="34" charset="-128"/>
              </a:rPr>
              <a:t> in family if you have brothers or sisters who have been at </a:t>
            </a:r>
            <a:r>
              <a:rPr lang="en-GB" altLang="en-US" dirty="0" err="1">
                <a:ea typeface="ＭＳ Ｐゴシック" pitchFamily="34" charset="-128"/>
              </a:rPr>
              <a:t>uni</a:t>
            </a:r>
            <a:r>
              <a:rPr lang="en-GB" altLang="en-US" dirty="0">
                <a:ea typeface="ＭＳ Ｐゴシック" pitchFamily="34" charset="-128"/>
              </a:rPr>
              <a:t>, or if a parent has done Open University for example.  Only those who have a parent who has completed a full-time, traditional university experience are excluded from this criteria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Low income is currently less than £25,000/year 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Need to study locally = NEED TO (not want to</a:t>
            </a:r>
            <a:r>
              <a:rPr lang="en-GB" altLang="en-US" dirty="0" smtClean="0">
                <a:ea typeface="ＭＳ Ｐゴシック" pitchFamily="34" charset="-128"/>
              </a:rPr>
              <a:t>!) For example; </a:t>
            </a:r>
            <a:r>
              <a:rPr lang="en-GB" altLang="en-US" dirty="0">
                <a:ea typeface="ＭＳ Ｐゴシック" pitchFamily="34" charset="-128"/>
              </a:rPr>
              <a:t>there is a particular reason – you are a young </a:t>
            </a:r>
            <a:r>
              <a:rPr lang="en-GB" altLang="en-US" dirty="0" smtClean="0">
                <a:ea typeface="ＭＳ Ｐゴシック" pitchFamily="34" charset="-128"/>
              </a:rPr>
              <a:t>carer, or it is not appropriate to live away from home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310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</a:rPr>
              <a:t>To earn the additional benefits of HHP Plus you must meet certain conditions, </a:t>
            </a:r>
            <a:r>
              <a:rPr lang="en-GB" altLang="en-US" b="1" dirty="0">
                <a:ea typeface="ＭＳ Ｐゴシック" pitchFamily="34" charset="-128"/>
              </a:rPr>
              <a:t>these are verified by school/college</a:t>
            </a:r>
            <a:r>
              <a:rPr lang="en-GB" altLang="en-US" dirty="0">
                <a:ea typeface="ＭＳ Ｐゴシック" pitchFamily="34" charset="-128"/>
              </a:rPr>
              <a:t>.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b="1" dirty="0">
                <a:ea typeface="ＭＳ Ｐゴシック" pitchFamily="34" charset="-128"/>
              </a:rPr>
              <a:t>Only </a:t>
            </a:r>
            <a:r>
              <a:rPr lang="en-GB" altLang="en-US" b="1" dirty="0" smtClean="0">
                <a:ea typeface="ＭＳ Ｐゴシック" pitchFamily="34" charset="-128"/>
              </a:rPr>
              <a:t>school </a:t>
            </a:r>
            <a:r>
              <a:rPr lang="en-GB" altLang="en-US" b="1" dirty="0">
                <a:ea typeface="ＭＳ Ｐゴシック" pitchFamily="34" charset="-128"/>
              </a:rPr>
              <a:t>or college </a:t>
            </a:r>
            <a:r>
              <a:rPr lang="en-GB" altLang="en-US" b="1" dirty="0" smtClean="0">
                <a:ea typeface="ＭＳ Ｐゴシック" pitchFamily="34" charset="-128"/>
              </a:rPr>
              <a:t>staff can </a:t>
            </a:r>
            <a:r>
              <a:rPr lang="en-GB" altLang="en-US" b="1" dirty="0">
                <a:ea typeface="ＭＳ Ｐゴシック" pitchFamily="34" charset="-128"/>
              </a:rPr>
              <a:t>register you as an HHP Plus Applicant to UWE Bristol</a:t>
            </a:r>
            <a:r>
              <a:rPr lang="en-GB" altLang="en-US" dirty="0">
                <a:ea typeface="ＭＳ Ｐゴシック" pitchFamily="34" charset="-128"/>
              </a:rPr>
              <a:t>.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You must be registered by the January UCAS Application deadline or before you are made an offer by UWE Bristol,</a:t>
            </a:r>
          </a:p>
          <a:p>
            <a:r>
              <a:rPr lang="en-GB" altLang="en-US" dirty="0">
                <a:ea typeface="ＭＳ Ｐゴシック" pitchFamily="34" charset="-128"/>
              </a:rPr>
              <a:t>THIS IS A SOMETHING FOR SOMETHING SCHEME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It is your responsibility to show school/college evidence that you have completed of </a:t>
            </a:r>
            <a:r>
              <a:rPr lang="en-GB" altLang="en-US" dirty="0" smtClean="0">
                <a:ea typeface="ＭＳ Ｐゴシック" pitchFamily="34" charset="-128"/>
              </a:rPr>
              <a:t>7 </a:t>
            </a:r>
            <a:r>
              <a:rPr lang="en-GB" altLang="en-US" dirty="0">
                <a:ea typeface="ＭＳ Ｐゴシック" pitchFamily="34" charset="-128"/>
              </a:rPr>
              <a:t>modules by the time your UCAS Application is submitted.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How you record the evidence is up to you, there is an HHP Plus booklet that you can use if you wish.</a:t>
            </a:r>
            <a:endParaRPr lang="en-GB" altLang="en-US" dirty="0">
              <a:ea typeface="ＭＳ Ｐゴシック" pitchFamily="34" charset="-128"/>
            </a:endParaRPr>
          </a:p>
          <a:p>
            <a:endParaRPr lang="en-GB" dirty="0">
              <a:ea typeface="ＭＳ Ｐゴシック" pitchFamily="34" charset="-128"/>
            </a:endParaRPr>
          </a:p>
          <a:p>
            <a:r>
              <a:rPr lang="en-GB" dirty="0" smtClean="0">
                <a:ea typeface="ＭＳ Ｐゴシック" pitchFamily="34" charset="-128"/>
              </a:rPr>
              <a:t>Your eligibility to be registered as an HHP Plus applicant to UWE Bristol lasts for up to 2 years after completing A level/BTEC National Diploma studies.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462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/>
              <a:t>Example links – </a:t>
            </a:r>
            <a:r>
              <a:rPr lang="en-GB" dirty="0"/>
              <a:t>either cut and paste into browser, </a:t>
            </a:r>
            <a:r>
              <a:rPr lang="en-GB" b="1" dirty="0"/>
              <a:t>or</a:t>
            </a:r>
            <a:r>
              <a:rPr lang="en-GB" dirty="0"/>
              <a:t> (hover over, then right click, then ‘open hyperlink’)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More information about Open Days</a:t>
            </a:r>
            <a:endParaRPr lang="en-GB" b="1" dirty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www1.uwe.ac.uk/study/opendays/undergraduateopendays.aspx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More information about UWE Bristol Outreach activities </a:t>
            </a:r>
            <a:endParaRPr lang="en-GB" b="1" dirty="0"/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www1.uwe.ac.uk/study/schoolsandcolleges/post16.aspx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624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1400" dirty="0" smtClean="0">
                <a:ea typeface="ＭＳ Ｐゴシック" pitchFamily="34" charset="-128"/>
              </a:rPr>
              <a:t>Academic grade predictions (</a:t>
            </a:r>
            <a:r>
              <a:rPr lang="en-GB" altLang="en-US" sz="1400" dirty="0" err="1" smtClean="0">
                <a:ea typeface="ＭＳ Ｐゴシック" pitchFamily="34" charset="-128"/>
              </a:rPr>
              <a:t>ie</a:t>
            </a:r>
            <a:r>
              <a:rPr lang="en-GB" altLang="en-US" sz="1400" dirty="0" smtClean="0">
                <a:ea typeface="ＭＳ Ｐゴシック" pitchFamily="34" charset="-128"/>
              </a:rPr>
              <a:t> indicative tariff points) are not the only thing that the university considers.  Please </a:t>
            </a:r>
            <a:r>
              <a:rPr lang="en-GB" altLang="en-US" sz="1400" dirty="0">
                <a:ea typeface="ＭＳ Ｐゴシック" pitchFamily="34" charset="-128"/>
              </a:rPr>
              <a:t>remember some courses also have specific entry requirements or additional selection criteria. For </a:t>
            </a:r>
            <a:r>
              <a:rPr lang="en-GB" altLang="en-US" sz="1400" dirty="0" smtClean="0">
                <a:ea typeface="ＭＳ Ｐゴシック" pitchFamily="34" charset="-128"/>
              </a:rPr>
              <a:t>example; </a:t>
            </a:r>
            <a:r>
              <a:rPr lang="en-GB" altLang="en-US" sz="1400" dirty="0">
                <a:ea typeface="ＭＳ Ｐゴシック" pitchFamily="34" charset="-128"/>
              </a:rPr>
              <a:t>specific A level subjects or </a:t>
            </a:r>
            <a:r>
              <a:rPr lang="en-GB" altLang="en-US" sz="1400" dirty="0" smtClean="0">
                <a:ea typeface="ＭＳ Ｐゴシック" pitchFamily="34" charset="-128"/>
              </a:rPr>
              <a:t>grades; </a:t>
            </a:r>
            <a:r>
              <a:rPr lang="en-GB" altLang="en-US" sz="1400" dirty="0">
                <a:ea typeface="ＭＳ Ｐゴシック" pitchFamily="34" charset="-128"/>
              </a:rPr>
              <a:t>GCSE </a:t>
            </a:r>
            <a:r>
              <a:rPr lang="en-GB" altLang="en-US" sz="1400" dirty="0" smtClean="0">
                <a:ea typeface="ＭＳ Ｐゴシック" pitchFamily="34" charset="-128"/>
              </a:rPr>
              <a:t>requirements; </a:t>
            </a:r>
            <a:r>
              <a:rPr lang="en-GB" altLang="en-US" sz="1400" dirty="0">
                <a:ea typeface="ＭＳ Ｐゴシック" pitchFamily="34" charset="-128"/>
              </a:rPr>
              <a:t>personal statement scrutiny (especially nursing and midwifery</a:t>
            </a:r>
            <a:r>
              <a:rPr lang="en-GB" altLang="en-US" sz="1400" dirty="0" smtClean="0">
                <a:ea typeface="ＭＳ Ｐゴシック" pitchFamily="34" charset="-128"/>
              </a:rPr>
              <a:t>); interview; audition; portfolio; </a:t>
            </a:r>
            <a:r>
              <a:rPr lang="en-GB" altLang="en-US" sz="1400" dirty="0">
                <a:ea typeface="ＭＳ Ｐゴシック" pitchFamily="34" charset="-128"/>
              </a:rPr>
              <a:t>work experience...</a:t>
            </a:r>
          </a:p>
          <a:p>
            <a:endParaRPr lang="en-GB" altLang="en-US" sz="1400" dirty="0">
              <a:ea typeface="ＭＳ Ｐゴシック" pitchFamily="34" charset="-128"/>
            </a:endParaRPr>
          </a:p>
          <a:p>
            <a:r>
              <a:rPr lang="en-GB" altLang="en-US" sz="1400" dirty="0">
                <a:ea typeface="ＭＳ Ｐゴシック" pitchFamily="34" charset="-128"/>
              </a:rPr>
              <a:t>These requirements must also be met to </a:t>
            </a:r>
            <a:r>
              <a:rPr lang="en-GB" altLang="en-US" sz="1400" dirty="0" smtClean="0">
                <a:ea typeface="ＭＳ Ｐゴシック" pitchFamily="34" charset="-128"/>
              </a:rPr>
              <a:t>get an offer.</a:t>
            </a:r>
            <a:endParaRPr lang="en-GB" altLang="en-US" sz="1400" dirty="0">
              <a:ea typeface="ＭＳ Ｐゴシック" pitchFamily="34" charset="-128"/>
            </a:endParaRPr>
          </a:p>
          <a:p>
            <a:endParaRPr lang="en-GB" altLang="en-US" sz="1400" dirty="0">
              <a:ea typeface="ＭＳ Ｐゴシック" pitchFamily="34" charset="-128"/>
            </a:endParaRPr>
          </a:p>
          <a:p>
            <a:r>
              <a:rPr lang="en-GB" altLang="en-US" sz="1400" dirty="0">
                <a:ea typeface="ＭＳ Ｐゴシック" pitchFamily="34" charset="-128"/>
              </a:rPr>
              <a:t>Being </a:t>
            </a:r>
            <a:r>
              <a:rPr lang="en-GB" altLang="en-US" sz="1400" dirty="0" smtClean="0">
                <a:ea typeface="ＭＳ Ｐゴシック" pitchFamily="34" charset="-128"/>
              </a:rPr>
              <a:t>registered as an </a:t>
            </a:r>
            <a:r>
              <a:rPr lang="en-GB" altLang="en-US" sz="1400" dirty="0">
                <a:ea typeface="ＭＳ Ｐゴシック" pitchFamily="34" charset="-128"/>
              </a:rPr>
              <a:t>HHP Plus applicant to UWE </a:t>
            </a:r>
            <a:r>
              <a:rPr lang="en-GB" altLang="en-US" sz="1400" dirty="0" smtClean="0">
                <a:ea typeface="ＭＳ Ｐゴシック" pitchFamily="34" charset="-128"/>
              </a:rPr>
              <a:t>Bristol does </a:t>
            </a:r>
            <a:r>
              <a:rPr lang="en-GB" altLang="en-US" sz="1400" dirty="0">
                <a:ea typeface="ＭＳ Ｐゴシック" pitchFamily="34" charset="-128"/>
              </a:rPr>
              <a:t>not guarantee you an offer of a place.  </a:t>
            </a:r>
            <a:endParaRPr lang="en-GB" altLang="en-US" sz="1400" dirty="0" smtClean="0">
              <a:ea typeface="ＭＳ Ｐゴシック" pitchFamily="34" charset="-128"/>
            </a:endParaRPr>
          </a:p>
          <a:p>
            <a:endParaRPr lang="en-GB" altLang="en-US" sz="1400" dirty="0">
              <a:ea typeface="ＭＳ Ｐゴシック" pitchFamily="34" charset="-128"/>
            </a:endParaRPr>
          </a:p>
          <a:p>
            <a:r>
              <a:rPr lang="en-GB" altLang="en-US" sz="1400" dirty="0" smtClean="0">
                <a:ea typeface="ＭＳ Ｐゴシック" pitchFamily="34" charset="-128"/>
              </a:rPr>
              <a:t>But if </a:t>
            </a:r>
            <a:r>
              <a:rPr lang="en-GB" altLang="en-US" sz="1400" dirty="0">
                <a:ea typeface="ＭＳ Ｐゴシック" pitchFamily="34" charset="-128"/>
              </a:rPr>
              <a:t>you are offered a </a:t>
            </a:r>
            <a:r>
              <a:rPr lang="en-GB" altLang="en-US" sz="1400" dirty="0" smtClean="0">
                <a:ea typeface="ＭＳ Ｐゴシック" pitchFamily="34" charset="-128"/>
              </a:rPr>
              <a:t>place, the additional HHP Plus UCAS Tariff points will </a:t>
            </a:r>
            <a:r>
              <a:rPr lang="en-GB" altLang="en-US" sz="1400" dirty="0">
                <a:ea typeface="ＭＳ Ｐゴシック" pitchFamily="34" charset="-128"/>
              </a:rPr>
              <a:t>help you to achieve your </a:t>
            </a:r>
            <a:r>
              <a:rPr lang="en-GB" altLang="en-US" sz="1400" dirty="0" smtClean="0">
                <a:ea typeface="ＭＳ Ｐゴシック" pitchFamily="34" charset="-128"/>
              </a:rPr>
              <a:t>UWE Bristol offer.</a:t>
            </a:r>
            <a:endParaRPr lang="en-GB" altLang="en-US" sz="1400" dirty="0">
              <a:ea typeface="ＭＳ Ｐゴシック" pitchFamily="34" charset="-128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892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</a:rPr>
              <a:t>Have a conversation with your tutor or adviser what will help you work out what  is the best ‘next step’ for you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Knowledge gaps</a:t>
            </a:r>
          </a:p>
          <a:p>
            <a:r>
              <a:rPr lang="en-GB" altLang="en-US" dirty="0">
                <a:ea typeface="ＭＳ Ｐゴシック" pitchFamily="34" charset="-128"/>
              </a:rPr>
              <a:t>Experience gaps</a:t>
            </a:r>
          </a:p>
          <a:p>
            <a:r>
              <a:rPr lang="en-GB" altLang="en-US" dirty="0">
                <a:ea typeface="ＭＳ Ｐゴシック" pitchFamily="34" charset="-128"/>
              </a:rPr>
              <a:t>Concerns or anxieties</a:t>
            </a:r>
          </a:p>
          <a:p>
            <a:r>
              <a:rPr lang="en-GB" altLang="en-US" dirty="0">
                <a:ea typeface="ＭＳ Ｐゴシック" pitchFamily="34" charset="-128"/>
              </a:rPr>
              <a:t>Support needs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Please remember that </a:t>
            </a:r>
            <a:r>
              <a:rPr lang="en-GB" altLang="en-US" dirty="0" smtClean="0">
                <a:ea typeface="ＭＳ Ｐゴシック" pitchFamily="34" charset="-128"/>
              </a:rPr>
              <a:t>a reflective ‘learning log’ is </a:t>
            </a:r>
            <a:r>
              <a:rPr lang="en-GB" altLang="en-US" dirty="0">
                <a:ea typeface="ＭＳ Ｐゴシック" pitchFamily="34" charset="-128"/>
              </a:rPr>
              <a:t>a must do part of Heading Higher Passport </a:t>
            </a:r>
            <a:r>
              <a:rPr lang="en-GB" altLang="en-US" dirty="0" smtClean="0">
                <a:ea typeface="ＭＳ Ｐゴシック" pitchFamily="34" charset="-128"/>
              </a:rPr>
              <a:t>Plus.  Without </a:t>
            </a:r>
            <a:r>
              <a:rPr lang="en-GB" altLang="en-US" dirty="0">
                <a:ea typeface="ＭＳ Ｐゴシック" pitchFamily="34" charset="-128"/>
              </a:rPr>
              <a:t>evidence </a:t>
            </a:r>
            <a:r>
              <a:rPr lang="en-GB" altLang="en-US" dirty="0" smtClean="0">
                <a:ea typeface="ＭＳ Ｐゴシック" pitchFamily="34" charset="-128"/>
              </a:rPr>
              <a:t>of your engagement in HHP Plus your college</a:t>
            </a:r>
            <a:r>
              <a:rPr lang="en-GB" altLang="en-US" dirty="0">
                <a:ea typeface="ＭＳ Ｐゴシック" pitchFamily="34" charset="-128"/>
              </a:rPr>
              <a:t>/ school cannot register you as a </a:t>
            </a:r>
            <a:r>
              <a:rPr lang="en-GB" altLang="en-US" dirty="0" smtClean="0">
                <a:ea typeface="ＭＳ Ｐゴシック" pitchFamily="34" charset="-128"/>
              </a:rPr>
              <a:t>HHP Plus </a:t>
            </a:r>
            <a:r>
              <a:rPr lang="en-GB" altLang="en-US" dirty="0">
                <a:ea typeface="ＭＳ Ｐゴシック" pitchFamily="34" charset="-128"/>
              </a:rPr>
              <a:t>applicant. 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 smtClean="0">
                <a:ea typeface="ＭＳ Ｐゴシック" pitchFamily="34" charset="-128"/>
              </a:rPr>
              <a:t>Engaging in the HHP Plus process will help you complete your UCAS application</a:t>
            </a:r>
            <a:endParaRPr lang="en-GB" altLang="en-US" dirty="0">
              <a:ea typeface="ＭＳ Ｐゴシック" pitchFamily="34" charset="-128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41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HHP Plus is really all about you!</a:t>
            </a:r>
          </a:p>
          <a:p>
            <a:endParaRPr lang="en-GB" dirty="0"/>
          </a:p>
          <a:p>
            <a:r>
              <a:rPr lang="en-GB" dirty="0" smtClean="0"/>
              <a:t>First</a:t>
            </a:r>
            <a:r>
              <a:rPr lang="en-GB" baseline="0" dirty="0" smtClean="0"/>
              <a:t> – what is affecting your decision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Second – what actions can you take to help yourself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Third  - reflect on the experience you had – how does how I feel now, what I know now, impact on my decision?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331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82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Supporting your progression into university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341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1400" dirty="0">
                <a:ea typeface="ＭＳ Ｐゴシック" pitchFamily="34" charset="-128"/>
              </a:rPr>
              <a:t>We are all on a journey – </a:t>
            </a:r>
          </a:p>
          <a:p>
            <a:endParaRPr lang="en-GB" altLang="en-US" sz="1400" dirty="0">
              <a:ea typeface="ＭＳ Ｐゴシック" pitchFamily="34" charset="-128"/>
            </a:endParaRPr>
          </a:p>
          <a:p>
            <a:r>
              <a:rPr lang="en-GB" altLang="en-US" sz="1400" b="1" dirty="0">
                <a:ea typeface="ＭＳ Ｐゴシック" pitchFamily="34" charset="-128"/>
              </a:rPr>
              <a:t>Progression</a:t>
            </a:r>
            <a:r>
              <a:rPr lang="en-GB" altLang="en-US" sz="1400" dirty="0">
                <a:ea typeface="ＭＳ Ｐゴシック" pitchFamily="34" charset="-128"/>
              </a:rPr>
              <a:t> – the art or act of moving onward, movement by successive stages</a:t>
            </a:r>
          </a:p>
          <a:p>
            <a:endParaRPr lang="en-GB" altLang="en-US" sz="1400" dirty="0" smtClean="0">
              <a:ea typeface="ＭＳ Ｐゴシック" pitchFamily="34" charset="-128"/>
            </a:endParaRPr>
          </a:p>
          <a:p>
            <a:endParaRPr lang="en-GB" altLang="en-US" sz="1400" dirty="0">
              <a:ea typeface="ＭＳ Ｐゴシック" pitchFamily="34" charset="-128"/>
            </a:endParaRPr>
          </a:p>
          <a:p>
            <a:r>
              <a:rPr lang="en-GB" altLang="en-US" sz="1400" dirty="0" smtClean="0">
                <a:ea typeface="ＭＳ Ｐゴシック" pitchFamily="34" charset="-128"/>
              </a:rPr>
              <a:t>Heading Higher Passport Plus is designed to help you have the </a:t>
            </a:r>
            <a:r>
              <a:rPr lang="en-GB" altLang="en-US" sz="1400" dirty="0">
                <a:ea typeface="ＭＳ Ｐゴシック" pitchFamily="34" charset="-128"/>
              </a:rPr>
              <a:t>experiences you </a:t>
            </a:r>
            <a:r>
              <a:rPr lang="en-GB" altLang="en-US" sz="1400" dirty="0" smtClean="0">
                <a:ea typeface="ＭＳ Ｐゴシック" pitchFamily="34" charset="-128"/>
              </a:rPr>
              <a:t>need to shape your progression journey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366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Each of us is ultimately </a:t>
            </a:r>
            <a:r>
              <a:rPr lang="en-GB" dirty="0"/>
              <a:t>responsible for shaping our own journey</a:t>
            </a:r>
            <a:r>
              <a:rPr lang="en-GB" dirty="0" smtClean="0"/>
              <a:t>.  Our journey and direction is influenced by </a:t>
            </a:r>
            <a:r>
              <a:rPr lang="en-GB" dirty="0"/>
              <a:t>how we respond to opportunities or </a:t>
            </a:r>
            <a:r>
              <a:rPr lang="en-GB" dirty="0" smtClean="0"/>
              <a:t>situations.  Sometimes we need to be pro-active </a:t>
            </a:r>
            <a:r>
              <a:rPr lang="en-GB" dirty="0"/>
              <a:t>and </a:t>
            </a:r>
            <a:r>
              <a:rPr lang="en-GB" dirty="0" smtClean="0"/>
              <a:t>make things </a:t>
            </a:r>
            <a:r>
              <a:rPr lang="en-GB" dirty="0"/>
              <a:t>happen.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Successful progression doesn’t happen by </a:t>
            </a:r>
            <a:r>
              <a:rPr lang="en-GB" dirty="0" smtClean="0"/>
              <a:t>accident, we </a:t>
            </a:r>
            <a:r>
              <a:rPr lang="en-GB" dirty="0"/>
              <a:t>all have to</a:t>
            </a:r>
          </a:p>
          <a:p>
            <a:pPr>
              <a:defRPr/>
            </a:pPr>
            <a:r>
              <a:rPr lang="en-GB" dirty="0"/>
              <a:t>Learn</a:t>
            </a:r>
          </a:p>
          <a:p>
            <a:pPr>
              <a:defRPr/>
            </a:pPr>
            <a:r>
              <a:rPr lang="en-GB" dirty="0"/>
              <a:t>Practice</a:t>
            </a:r>
          </a:p>
          <a:p>
            <a:pPr>
              <a:defRPr/>
            </a:pPr>
            <a:r>
              <a:rPr lang="en-GB" dirty="0"/>
              <a:t>Reflect</a:t>
            </a:r>
          </a:p>
          <a:p>
            <a:pPr>
              <a:defRPr/>
            </a:pPr>
            <a:r>
              <a:rPr lang="en-GB" dirty="0"/>
              <a:t>Act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Successful transitions are more likely when individuals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know what they want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are confident about what they have to offer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and how to make it happen</a:t>
            </a:r>
          </a:p>
          <a:p>
            <a:endParaRPr lang="en-GB" altLang="en-US" dirty="0"/>
          </a:p>
          <a:p>
            <a:r>
              <a:rPr lang="en-GB" altLang="en-US" dirty="0" smtClean="0"/>
              <a:t>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976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1400" dirty="0">
                <a:latin typeface="+mn-lt"/>
                <a:ea typeface="ＭＳ Ｐゴシック" pitchFamily="34" charset="-128"/>
              </a:rPr>
              <a:t>Thinking about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the transition(s) you’ve made and will make in future…</a:t>
            </a:r>
            <a:endParaRPr lang="en-GB" altLang="en-US" sz="1400" dirty="0">
              <a:latin typeface="+mn-lt"/>
              <a:ea typeface="ＭＳ Ｐゴシック" pitchFamily="34" charset="-128"/>
            </a:endParaRPr>
          </a:p>
          <a:p>
            <a:r>
              <a:rPr lang="en-GB" altLang="en-US" sz="1400" dirty="0">
                <a:latin typeface="+mn-lt"/>
                <a:ea typeface="ＭＳ Ｐゴシック" pitchFamily="34" charset="-128"/>
              </a:rPr>
              <a:t>Do (did)you have the qualifications, skills or qualities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needed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to get where you want(</a:t>
            </a:r>
            <a:r>
              <a:rPr lang="en-GB" altLang="en-US" sz="1400" dirty="0" err="1">
                <a:latin typeface="+mn-lt"/>
                <a:ea typeface="ＭＳ Ｐゴシック" pitchFamily="34" charset="-128"/>
              </a:rPr>
              <a:t>ed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) to go?</a:t>
            </a:r>
            <a:r>
              <a:rPr lang="en-GB" altLang="en-US" sz="1400" b="1" dirty="0">
                <a:latin typeface="+mn-lt"/>
                <a:ea typeface="ＭＳ Ｐゴシック" pitchFamily="34" charset="-128"/>
              </a:rPr>
              <a:t> </a:t>
            </a:r>
            <a:r>
              <a:rPr lang="en-GB" altLang="en-US" sz="1400" b="1" dirty="0" smtClean="0">
                <a:latin typeface="+mn-lt"/>
                <a:ea typeface="ＭＳ Ｐゴシック" pitchFamily="34" charset="-128"/>
              </a:rPr>
              <a:t>Succeed</a:t>
            </a:r>
            <a:endParaRPr lang="en-GB" altLang="en-US" sz="1400" dirty="0">
              <a:latin typeface="+mn-lt"/>
              <a:ea typeface="ＭＳ Ｐゴシック" pitchFamily="34" charset="-128"/>
            </a:endParaRPr>
          </a:p>
          <a:p>
            <a:endParaRPr lang="en-GB" altLang="en-US" sz="1400" dirty="0" smtClean="0">
              <a:latin typeface="+mn-lt"/>
              <a:ea typeface="ＭＳ Ｐゴシック" pitchFamily="34" charset="-128"/>
            </a:endParaRPr>
          </a:p>
          <a:p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Do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(did) you have the resilience to deal with set backs? 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Are you curious about  new or different opportunities?  Do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you have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a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belief that you could do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‘it’?  (whatever the ‘it’ is) </a:t>
            </a:r>
            <a:r>
              <a:rPr lang="en-GB" altLang="en-US" sz="1400" b="1" dirty="0" smtClean="0">
                <a:latin typeface="+mn-lt"/>
                <a:ea typeface="ＭＳ Ｐゴシック" pitchFamily="34" charset="-128"/>
              </a:rPr>
              <a:t>Believe</a:t>
            </a:r>
            <a:endParaRPr lang="en-GB" altLang="en-US" sz="1400" b="1" dirty="0">
              <a:latin typeface="+mn-lt"/>
              <a:ea typeface="ＭＳ Ｐゴシック" pitchFamily="34" charset="-128"/>
            </a:endParaRPr>
          </a:p>
          <a:p>
            <a:endParaRPr lang="en-GB" altLang="en-US" sz="1400" dirty="0" smtClean="0">
              <a:latin typeface="+mn-lt"/>
              <a:ea typeface="ＭＳ Ｐゴシック" pitchFamily="34" charset="-128"/>
            </a:endParaRPr>
          </a:p>
          <a:p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What is your ultimate destination?  Do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(did) you know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 about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all the different options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to get you to there?  Do you know how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to access them? 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Identity; who are you now, who do you want to become?  What do you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like, don’t like,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 what are you are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good at etc. </a:t>
            </a:r>
            <a:r>
              <a:rPr lang="en-GB" altLang="en-US" sz="1400" b="1" dirty="0" smtClean="0">
                <a:latin typeface="+mn-lt"/>
                <a:ea typeface="ＭＳ Ｐゴシック" pitchFamily="34" charset="-128"/>
              </a:rPr>
              <a:t>Discover</a:t>
            </a:r>
          </a:p>
          <a:p>
            <a:endParaRPr lang="en-GB" altLang="en-US" sz="1400" b="1" dirty="0">
              <a:latin typeface="+mn-lt"/>
              <a:ea typeface="ＭＳ Ｐゴシック" pitchFamily="34" charset="-128"/>
            </a:endParaRPr>
          </a:p>
          <a:p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Developing </a:t>
            </a:r>
            <a:r>
              <a:rPr lang="en-GB" altLang="en-US" sz="1400" dirty="0">
                <a:latin typeface="+mn-lt"/>
                <a:ea typeface="ＭＳ Ｐゴシック" pitchFamily="34" charset="-128"/>
              </a:rPr>
              <a:t>confidence across all of these themes can help you take charge of your </a:t>
            </a:r>
            <a:r>
              <a:rPr lang="en-GB" altLang="en-US" sz="1400" dirty="0" smtClean="0">
                <a:latin typeface="+mn-lt"/>
                <a:ea typeface="ＭＳ Ｐゴシック" pitchFamily="34" charset="-128"/>
              </a:rPr>
              <a:t>journey</a:t>
            </a:r>
            <a:endParaRPr lang="en-GB" altLang="en-US" sz="1400" dirty="0">
              <a:latin typeface="+mn-lt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710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GB" altLang="en-US" b="1" dirty="0">
                <a:ea typeface="ＭＳ Ｐゴシック" pitchFamily="34" charset="-128"/>
              </a:rPr>
              <a:t>Show of hands</a:t>
            </a:r>
          </a:p>
          <a:p>
            <a:r>
              <a:rPr lang="en-GB" altLang="en-US" dirty="0">
                <a:ea typeface="ＭＳ Ｐゴシック" pitchFamily="34" charset="-128"/>
              </a:rPr>
              <a:t>Left hand picture?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Right hand picture?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Because?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b="1" dirty="0">
                <a:ea typeface="ＭＳ Ｐゴシック" pitchFamily="34" charset="-128"/>
              </a:rPr>
              <a:t>More interesting </a:t>
            </a:r>
            <a:r>
              <a:rPr lang="en-GB" altLang="en-US" dirty="0">
                <a:ea typeface="ＭＳ Ｐゴシック" pitchFamily="34" charset="-128"/>
              </a:rPr>
              <a:t>– and for an academic community, the more diverse the student body, the more interesting the learning!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UWE Bristol wants </a:t>
            </a:r>
            <a:r>
              <a:rPr lang="en-GB" altLang="en-US" dirty="0">
                <a:ea typeface="ＭＳ Ｐゴシック" pitchFamily="34" charset="-128"/>
              </a:rPr>
              <a:t>to encourage applications from people from a diverse range of backgrounds.  Especially those </a:t>
            </a:r>
            <a:r>
              <a:rPr lang="en-GB" altLang="en-US" dirty="0" smtClean="0">
                <a:ea typeface="ＭＳ Ｐゴシック" pitchFamily="34" charset="-128"/>
              </a:rPr>
              <a:t>known to be </a:t>
            </a:r>
            <a:r>
              <a:rPr lang="en-GB" altLang="en-US" dirty="0">
                <a:ea typeface="ＭＳ Ｐゴシック" pitchFamily="34" charset="-128"/>
              </a:rPr>
              <a:t>currently under-represented in higher education.  </a:t>
            </a:r>
          </a:p>
          <a:p>
            <a:r>
              <a:rPr lang="en-GB" altLang="en-US" dirty="0">
                <a:ea typeface="ＭＳ Ｐゴシック" pitchFamily="34" charset="-128"/>
              </a:rPr>
              <a:t>Why?  Because </a:t>
            </a:r>
            <a:r>
              <a:rPr lang="en-GB" altLang="en-US" dirty="0" smtClean="0">
                <a:ea typeface="ＭＳ Ｐゴシック" pitchFamily="34" charset="-128"/>
              </a:rPr>
              <a:t>students with different perspectives enhance </a:t>
            </a:r>
            <a:r>
              <a:rPr lang="en-GB" altLang="en-US" dirty="0">
                <a:ea typeface="ＭＳ Ｐゴシック" pitchFamily="34" charset="-128"/>
              </a:rPr>
              <a:t>the learning experience of </a:t>
            </a:r>
            <a:r>
              <a:rPr lang="en-GB" altLang="en-US" dirty="0" smtClean="0">
                <a:ea typeface="ＭＳ Ｐゴシック" pitchFamily="34" charset="-128"/>
              </a:rPr>
              <a:t>everyone.  Including the academics!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6D6D3E-06F9-5045-8624-0E92C136BF6B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897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4601310"/>
            <a:ext cx="5335270" cy="4580830"/>
          </a:xfrm>
        </p:spPr>
        <p:txBody>
          <a:bodyPr/>
          <a:lstStyle/>
          <a:p>
            <a:r>
              <a:rPr lang="en-GB" altLang="en-US" dirty="0">
                <a:ea typeface="ＭＳ Ｐゴシック" pitchFamily="34" charset="-128"/>
              </a:rPr>
              <a:t>Heading Higher Passport Plus is a scheme designed by UWE </a:t>
            </a:r>
            <a:r>
              <a:rPr lang="en-GB" altLang="en-US" dirty="0" smtClean="0">
                <a:ea typeface="ＭＳ Ｐゴシック" pitchFamily="34" charset="-128"/>
              </a:rPr>
              <a:t>Bristol to </a:t>
            </a:r>
            <a:r>
              <a:rPr lang="en-GB" altLang="en-US" dirty="0">
                <a:ea typeface="ＭＳ Ｐゴシック" pitchFamily="34" charset="-128"/>
              </a:rPr>
              <a:t>help you to make confident </a:t>
            </a:r>
            <a:r>
              <a:rPr lang="en-GB" altLang="en-US" dirty="0" smtClean="0">
                <a:ea typeface="ＭＳ Ｐゴシック" pitchFamily="34" charset="-128"/>
              </a:rPr>
              <a:t>decisions </a:t>
            </a:r>
            <a:r>
              <a:rPr lang="en-GB" altLang="en-US" dirty="0">
                <a:ea typeface="ＭＳ Ｐゴシック" pitchFamily="34" charset="-128"/>
              </a:rPr>
              <a:t>about your </a:t>
            </a:r>
            <a:r>
              <a:rPr lang="en-GB" altLang="en-US" dirty="0" smtClean="0">
                <a:ea typeface="ＭＳ Ｐゴシック" pitchFamily="34" charset="-128"/>
              </a:rPr>
              <a:t>future.  Based on </a:t>
            </a:r>
            <a:r>
              <a:rPr lang="en-GB" altLang="en-US" dirty="0">
                <a:ea typeface="ＭＳ Ｐゴシック" pitchFamily="34" charset="-128"/>
              </a:rPr>
              <a:t>the themes Aspiration, Awareness and </a:t>
            </a:r>
            <a:r>
              <a:rPr lang="en-GB" altLang="en-US" dirty="0" smtClean="0">
                <a:ea typeface="ＭＳ Ｐゴシック" pitchFamily="34" charset="-128"/>
              </a:rPr>
              <a:t>Attainment.  Students who engage </a:t>
            </a:r>
            <a:r>
              <a:rPr lang="en-GB" altLang="en-US" dirty="0">
                <a:ea typeface="ＭＳ Ｐゴシック" pitchFamily="34" charset="-128"/>
              </a:rPr>
              <a:t>with </a:t>
            </a:r>
            <a:r>
              <a:rPr lang="en-GB" altLang="en-US" dirty="0" smtClean="0">
                <a:ea typeface="ＭＳ Ｐゴシック" pitchFamily="34" charset="-128"/>
              </a:rPr>
              <a:t>HHP Plus are well </a:t>
            </a:r>
            <a:r>
              <a:rPr lang="en-GB" altLang="en-US" dirty="0">
                <a:ea typeface="ＭＳ Ｐゴシック" pitchFamily="34" charset="-128"/>
              </a:rPr>
              <a:t>prepared to make strong applications to higher </a:t>
            </a:r>
            <a:r>
              <a:rPr lang="en-GB" altLang="en-US" dirty="0" smtClean="0">
                <a:ea typeface="ＭＳ Ｐゴシック" pitchFamily="34" charset="-128"/>
              </a:rPr>
              <a:t>education.</a:t>
            </a:r>
          </a:p>
          <a:p>
            <a:endParaRPr lang="en-GB" sz="1100" dirty="0" smtClean="0">
              <a:latin typeface="+mn-lt"/>
            </a:endParaRPr>
          </a:p>
          <a:p>
            <a:pPr>
              <a:defRPr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HHP Plus helps you plan, record and use the learning you do as part of your school/college enrichment programme;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complete 7 modules (experiences) in total, only 3 are ‘must 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do’ (mandatory)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modules;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We know that students who are unhappy in their surroundings tend to drop out –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you are expected to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visit an HE provider so you can experience what it’s like in person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 We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know that getting a good idea of what it is like to be a student helps too, and who better to ask than a current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student.</a:t>
            </a:r>
          </a:p>
          <a:p>
            <a:pPr>
              <a:defRPr/>
            </a:pP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Discover;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Reflecting on experiences is a skill you will need what ever you decide to do in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future.  What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did you personally learn from having a particular experience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  Positive?  Negative?  How does that affect your decision?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100" b="1" smtClean="0">
                <a:latin typeface="Arial" panose="020B0604020202020204" pitchFamily="34" charset="0"/>
                <a:cs typeface="Arial" panose="020B0604020202020204" pitchFamily="34" charset="0"/>
              </a:rPr>
              <a:t>Succeed</a:t>
            </a:r>
            <a:r>
              <a:rPr lang="en-GB" sz="110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Starting a new course with some tried and tested learning tactics will help you while you get used to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the demands of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higher education learning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b="1" dirty="0" smtClean="0"/>
              <a:t>Example links – </a:t>
            </a:r>
            <a:r>
              <a:rPr lang="en-GB" dirty="0" smtClean="0"/>
              <a:t>either cut and paste into browser, </a:t>
            </a:r>
            <a:r>
              <a:rPr lang="en-GB" b="1" dirty="0" smtClean="0"/>
              <a:t>or</a:t>
            </a:r>
            <a:r>
              <a:rPr lang="en-GB" dirty="0" smtClean="0"/>
              <a:t> (hover over, then right click, </a:t>
            </a:r>
            <a:r>
              <a:rPr lang="en-GB" dirty="0"/>
              <a:t>then ‘open hyperlink’)</a:t>
            </a:r>
          </a:p>
          <a:p>
            <a:pPr>
              <a:defRPr/>
            </a:pPr>
            <a:r>
              <a:rPr lang="en-GB" b="1" dirty="0" smtClean="0"/>
              <a:t>What to expect from academic study </a:t>
            </a:r>
          </a:p>
          <a:p>
            <a:r>
              <a:rPr lang="en-GB" sz="1000" dirty="0">
                <a:hlinkClick r:id="rId3"/>
              </a:rPr>
              <a:t>http://</a:t>
            </a:r>
            <a:r>
              <a:rPr lang="en-GB" sz="1000" dirty="0" smtClean="0">
                <a:hlinkClick r:id="rId3"/>
              </a:rPr>
              <a:t>www.skills4studycampus.com/taster/An_introduction.html</a:t>
            </a:r>
            <a:r>
              <a:rPr lang="en-GB" sz="1000" dirty="0" smtClean="0"/>
              <a:t> </a:t>
            </a:r>
          </a:p>
          <a:p>
            <a:r>
              <a:rPr lang="en-GB" dirty="0" smtClean="0"/>
              <a:t>(</a:t>
            </a:r>
            <a:r>
              <a:rPr lang="en-GB" b="1" dirty="0" smtClean="0"/>
              <a:t>Hints and Tips from UWE Bristol Students</a:t>
            </a:r>
          </a:p>
          <a:p>
            <a:r>
              <a:rPr lang="en-GB" sz="1000" dirty="0" smtClean="0">
                <a:hlinkClick r:id="rId4"/>
              </a:rPr>
              <a:t>http</a:t>
            </a:r>
            <a:r>
              <a:rPr lang="en-GB" sz="1000" dirty="0">
                <a:hlinkClick r:id="rId4"/>
              </a:rPr>
              <a:t>://</a:t>
            </a:r>
            <a:r>
              <a:rPr lang="en-GB" sz="1000" dirty="0" smtClean="0">
                <a:hlinkClick r:id="rId4"/>
              </a:rPr>
              <a:t>www.skills4studycampus.com/institution/UWEmore.html</a:t>
            </a:r>
            <a:r>
              <a:rPr lang="en-GB" sz="100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83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</a:t>
            </a:r>
            <a:r>
              <a:rPr lang="en-GB" baseline="0" dirty="0" smtClean="0"/>
              <a:t> what different optional activities to illustrate in practical terms…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060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</a:rPr>
              <a:t>We know that some people exclude university as an option because they believe that ...</a:t>
            </a:r>
          </a:p>
          <a:p>
            <a:r>
              <a:rPr lang="en-GB" altLang="en-US" dirty="0">
                <a:ea typeface="ＭＳ Ｐゴシック" pitchFamily="34" charset="-128"/>
              </a:rPr>
              <a:t>HE has nothing to offer them, </a:t>
            </a:r>
            <a:r>
              <a:rPr lang="en-GB" altLang="en-US" dirty="0" smtClean="0">
                <a:ea typeface="ＭＳ Ｐゴシック" pitchFamily="34" charset="-128"/>
              </a:rPr>
              <a:t>or perhaps they </a:t>
            </a:r>
            <a:r>
              <a:rPr lang="en-GB" altLang="en-US" dirty="0">
                <a:ea typeface="ＭＳ Ｐゴシック" pitchFamily="34" charset="-128"/>
              </a:rPr>
              <a:t>don’t really know what it has to offer them.  Concerns about future employment, or the cost of HE.  Sometimes people believe they won’t’ fit in’.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Universities want anyone with potential to gain from higher education to consider it, because higher education as an academic community thrives on having different people , from different backgrounds and experiences</a:t>
            </a:r>
          </a:p>
          <a:p>
            <a:endParaRPr lang="en-GB" altLang="en-US" dirty="0" smtClean="0">
              <a:ea typeface="ＭＳ Ｐゴシック" pitchFamily="34" charset="-128"/>
            </a:endParaRPr>
          </a:p>
          <a:p>
            <a:r>
              <a:rPr lang="en-GB" altLang="en-US" dirty="0" smtClean="0">
                <a:ea typeface="ＭＳ Ｐゴシック" pitchFamily="34" charset="-128"/>
              </a:rPr>
              <a:t>Remember entry to some jobs requires a degree level qualification.  </a:t>
            </a:r>
          </a:p>
          <a:p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 smtClean="0">
                <a:ea typeface="ＭＳ Ｐゴシック" pitchFamily="34" charset="-128"/>
              </a:rPr>
              <a:t>Higher education </a:t>
            </a:r>
            <a:r>
              <a:rPr lang="en-GB" altLang="en-US" dirty="0">
                <a:ea typeface="ＭＳ Ｐゴシック" pitchFamily="34" charset="-128"/>
              </a:rPr>
              <a:t>benefits people in other </a:t>
            </a:r>
            <a:r>
              <a:rPr lang="en-GB" altLang="en-US" dirty="0" smtClean="0">
                <a:ea typeface="ＭＳ Ｐゴシック" pitchFamily="34" charset="-128"/>
              </a:rPr>
              <a:t>ways;</a:t>
            </a:r>
            <a:endParaRPr lang="en-GB" altLang="en-US" dirty="0">
              <a:ea typeface="ＭＳ Ｐゴシック" pitchFamily="34" charset="-128"/>
            </a:endParaRPr>
          </a:p>
          <a:p>
            <a:r>
              <a:rPr lang="en-GB" altLang="en-US" dirty="0">
                <a:ea typeface="ＭＳ Ｐゴシック" pitchFamily="34" charset="-128"/>
              </a:rPr>
              <a:t>h</a:t>
            </a:r>
            <a:r>
              <a:rPr lang="en-GB" altLang="en-US" dirty="0" smtClean="0">
                <a:ea typeface="ＭＳ Ｐゴシック" pitchFamily="34" charset="-128"/>
              </a:rPr>
              <a:t>igher </a:t>
            </a:r>
            <a:r>
              <a:rPr lang="en-GB" altLang="en-US" dirty="0">
                <a:ea typeface="ＭＳ Ｐゴシック" pitchFamily="34" charset="-128"/>
              </a:rPr>
              <a:t>lifetime </a:t>
            </a:r>
            <a:r>
              <a:rPr lang="en-GB" altLang="en-US" dirty="0" smtClean="0">
                <a:ea typeface="ＭＳ Ｐゴシック" pitchFamily="34" charset="-128"/>
              </a:rPr>
              <a:t>earnings; </a:t>
            </a:r>
            <a:r>
              <a:rPr lang="en-GB" altLang="en-US" dirty="0">
                <a:ea typeface="ＭＳ Ｐゴシック" pitchFamily="34" charset="-128"/>
              </a:rPr>
              <a:t>better </a:t>
            </a:r>
            <a:r>
              <a:rPr lang="en-GB" altLang="en-US" dirty="0" smtClean="0">
                <a:ea typeface="ＭＳ Ｐゴシック" pitchFamily="34" charset="-128"/>
              </a:rPr>
              <a:t>health; </a:t>
            </a:r>
            <a:r>
              <a:rPr lang="en-GB" altLang="en-US" dirty="0">
                <a:ea typeface="ＭＳ Ｐゴシック" pitchFamily="34" charset="-128"/>
              </a:rPr>
              <a:t>access to the </a:t>
            </a:r>
            <a:r>
              <a:rPr lang="en-GB" altLang="en-US" dirty="0" smtClean="0">
                <a:ea typeface="ＭＳ Ｐゴシック" pitchFamily="34" charset="-128"/>
              </a:rPr>
              <a:t>professions; less risk of unemployment; </a:t>
            </a:r>
            <a:r>
              <a:rPr lang="en-GB" altLang="en-US" dirty="0">
                <a:ea typeface="ＭＳ Ｐゴシック" pitchFamily="34" charset="-128"/>
              </a:rPr>
              <a:t>better life chances for their children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18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1A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4982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611560" y="764704"/>
            <a:ext cx="7884740" cy="5112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 sz="2400" b="0" i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64047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7671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4074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16818D"/>
              </a:buCl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155836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16818D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54843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5811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666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Bullet Point</a:t>
            </a:r>
          </a:p>
          <a:p>
            <a:pPr lvl="2"/>
            <a:r>
              <a:rPr lang="en-GB" dirty="0" smtClean="0"/>
              <a:t>Third Bullet Point</a:t>
            </a:r>
          </a:p>
          <a:p>
            <a:pPr lvl="3"/>
            <a:endParaRPr lang="en-GB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737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Bullet Point</a:t>
            </a:r>
          </a:p>
          <a:p>
            <a:pPr lvl="2"/>
            <a:r>
              <a:rPr lang="en-US" dirty="0" smtClean="0"/>
              <a:t>Third Bullet Point</a:t>
            </a:r>
          </a:p>
          <a:p>
            <a:pPr lvl="3"/>
            <a:endParaRPr lang="en-US" dirty="0" smtClean="0"/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43457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4944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Number Position Number 2</a:t>
            </a:r>
          </a:p>
          <a:p>
            <a:pPr lvl="2"/>
            <a:r>
              <a:rPr lang="en-GB" dirty="0" smtClean="0"/>
              <a:t>Number Position Number 3</a:t>
            </a:r>
          </a:p>
          <a:p>
            <a:pPr lvl="3"/>
            <a:endParaRPr lang="en-GB" dirty="0" smtClean="0"/>
          </a:p>
          <a:p>
            <a:pPr lvl="3"/>
            <a:endParaRPr lang="en-GB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0015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Number Position Number 2</a:t>
            </a:r>
          </a:p>
          <a:p>
            <a:pPr lvl="2"/>
            <a:r>
              <a:rPr lang="en-GB" dirty="0" smtClean="0"/>
              <a:t>Number Position Number 3</a:t>
            </a:r>
          </a:p>
          <a:p>
            <a:pPr lvl="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1898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8279437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02559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nistats.ac.uk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e.ac.uk/hhp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recruitment.outreach@uwe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/>
              <a:t>Heading Higher </a:t>
            </a:r>
            <a:r>
              <a:rPr lang="en-GB" dirty="0" smtClean="0"/>
              <a:t>Passport Plus	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UWE Bristol Recruitment &amp; Outreach 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3316" name="Text Placeholder 4"/>
          <p:cNvSpPr>
            <a:spLocks noGrp="1"/>
          </p:cNvSpPr>
          <p:nvPr>
            <p:ph type="body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2019-20	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7560841" cy="651068"/>
          </a:xfrm>
        </p:spPr>
        <p:txBody>
          <a:bodyPr/>
          <a:lstStyle/>
          <a:p>
            <a:r>
              <a:rPr lang="en-GB" altLang="en-US" dirty="0" smtClean="0">
                <a:latin typeface="Georgia" panose="02040502050405020303" pitchFamily="18" charset="0"/>
                <a:ea typeface="ＭＳ Ｐゴシック" pitchFamily="34" charset="-128"/>
                <a:cs typeface="Arial" charset="0"/>
              </a:rPr>
              <a:t>HHP Plus benefits both the </a:t>
            </a:r>
            <a:r>
              <a:rPr lang="en-GB" altLang="en-US" dirty="0">
                <a:latin typeface="Georgia" panose="02040502050405020303" pitchFamily="18" charset="0"/>
                <a:ea typeface="ＭＳ Ｐゴシック" pitchFamily="34" charset="-128"/>
                <a:cs typeface="Arial" charset="0"/>
              </a:rPr>
              <a:t>learner and </a:t>
            </a:r>
            <a:r>
              <a:rPr lang="en-GB" altLang="en-US" dirty="0" smtClean="0">
                <a:latin typeface="Georgia" panose="02040502050405020303" pitchFamily="18" charset="0"/>
                <a:ea typeface="ＭＳ Ｐゴシック" pitchFamily="34" charset="-128"/>
                <a:cs typeface="Arial" charset="0"/>
              </a:rPr>
              <a:t>UWE Bristol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2060848"/>
            <a:ext cx="7128792" cy="396044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You make a realistic and confident</a:t>
            </a:r>
            <a:r>
              <a:rPr lang="en-GB" sz="2000" dirty="0"/>
              <a:t> HE </a:t>
            </a:r>
            <a:r>
              <a:rPr lang="en-GB" sz="2000" dirty="0" smtClean="0"/>
              <a:t>application.  This can result in an increased chance of being </a:t>
            </a:r>
            <a:r>
              <a:rPr lang="en-GB" sz="2000" dirty="0"/>
              <a:t>offered a </a:t>
            </a:r>
            <a:r>
              <a:rPr lang="en-GB" sz="2000" dirty="0" smtClean="0"/>
              <a:t>place.</a:t>
            </a:r>
          </a:p>
          <a:p>
            <a:pPr>
              <a:buFont typeface="Arial" pitchFamily="34" charset="0"/>
              <a:buChar char="•"/>
              <a:defRPr/>
            </a:pPr>
            <a:endParaRPr lang="en-GB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UWE Bristol gets the ‘right people’ on the ‘right course’</a:t>
            </a:r>
            <a:endParaRPr lang="en-GB" sz="2000" dirty="0"/>
          </a:p>
          <a:p>
            <a:pPr marL="0" indent="0">
              <a:buNone/>
              <a:defRPr/>
            </a:pPr>
            <a:endParaRPr lang="en-GB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We have evidence to show HHP Plus applicants are more likely to </a:t>
            </a:r>
            <a:r>
              <a:rPr lang="en-GB" sz="2000" dirty="0"/>
              <a:t>stay on </a:t>
            </a:r>
            <a:r>
              <a:rPr lang="en-GB" sz="2000" dirty="0" smtClean="0"/>
              <a:t>programme and engage </a:t>
            </a:r>
            <a:r>
              <a:rPr lang="en-GB" sz="2000" dirty="0"/>
              <a:t>in university life</a:t>
            </a:r>
          </a:p>
          <a:p>
            <a:pPr>
              <a:buFont typeface="Arial" pitchFamily="34" charset="0"/>
              <a:buChar char="•"/>
              <a:defRPr/>
            </a:pPr>
            <a:endParaRPr lang="en-GB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Realistic, confident decision-making is an indicator of academic success </a:t>
            </a:r>
            <a:r>
              <a:rPr lang="en-GB" sz="2000" dirty="0"/>
              <a:t>and </a:t>
            </a:r>
            <a:r>
              <a:rPr lang="en-GB" sz="2000" dirty="0" smtClean="0"/>
              <a:t>progression </a:t>
            </a:r>
            <a:r>
              <a:rPr lang="en-GB" sz="2000" dirty="0"/>
              <a:t>into </a:t>
            </a:r>
            <a:r>
              <a:rPr lang="en-GB" sz="2000" dirty="0" smtClean="0"/>
              <a:t>future employment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939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Eligibility criteria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GB" sz="2000" dirty="0"/>
              <a:t>Have </a:t>
            </a:r>
            <a:r>
              <a:rPr lang="en-GB" sz="2000" dirty="0" smtClean="0"/>
              <a:t>you the </a:t>
            </a:r>
            <a:r>
              <a:rPr lang="en-GB" sz="2000" dirty="0"/>
              <a:t>potential to succeed in higher education at Foundation Degree </a:t>
            </a:r>
            <a:r>
              <a:rPr lang="en-GB" sz="2000" b="1" dirty="0"/>
              <a:t>or</a:t>
            </a:r>
            <a:r>
              <a:rPr lang="en-GB" sz="2000" dirty="0"/>
              <a:t> Undergraduate Degree </a:t>
            </a:r>
            <a:r>
              <a:rPr lang="en-GB" sz="2000" dirty="0" smtClean="0"/>
              <a:t>level?</a:t>
            </a:r>
            <a:endParaRPr lang="en-GB" sz="2000" dirty="0"/>
          </a:p>
          <a:p>
            <a:pPr marL="0" indent="0">
              <a:buNone/>
              <a:defRPr/>
            </a:pPr>
            <a:endParaRPr lang="en-GB" sz="2000" b="1" dirty="0" smtClean="0"/>
          </a:p>
          <a:p>
            <a:pPr marL="0" indent="0">
              <a:buNone/>
              <a:defRPr/>
            </a:pPr>
            <a:r>
              <a:rPr lang="en-GB" sz="2000" b="1" dirty="0" smtClean="0"/>
              <a:t>and </a:t>
            </a:r>
            <a:endParaRPr lang="en-GB" sz="2000" b="1" dirty="0"/>
          </a:p>
          <a:p>
            <a:pPr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Do you attend </a:t>
            </a:r>
            <a:r>
              <a:rPr lang="en-GB" sz="2000" dirty="0"/>
              <a:t>a Heading Higher Passport Plus </a:t>
            </a:r>
            <a:r>
              <a:rPr lang="en-GB" sz="2000" dirty="0" smtClean="0"/>
              <a:t>Approved Partner school</a:t>
            </a:r>
            <a:r>
              <a:rPr lang="en-GB" sz="2000" dirty="0"/>
              <a:t>, Academy or </a:t>
            </a:r>
            <a:r>
              <a:rPr lang="en-GB" sz="2000" dirty="0" smtClean="0"/>
              <a:t>college?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0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dirty="0">
                <a:latin typeface="Georgia" panose="02040502050405020303" pitchFamily="18" charset="0"/>
                <a:ea typeface="ＭＳ Ｐゴシック" pitchFamily="34" charset="-128"/>
                <a:cs typeface="Arial" charset="0"/>
              </a:rPr>
              <a:t>Is this you?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268760"/>
            <a:ext cx="7416824" cy="47525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prstClr val="black"/>
                </a:solidFill>
              </a:rPr>
              <a:t>Are </a:t>
            </a:r>
            <a:r>
              <a:rPr lang="en-GB" sz="1400" dirty="0">
                <a:solidFill>
                  <a:prstClr val="black"/>
                </a:solidFill>
              </a:rPr>
              <a:t>in Care to a Local Authority or </a:t>
            </a:r>
            <a:r>
              <a:rPr lang="en-GB" sz="1400" dirty="0" smtClean="0">
                <a:solidFill>
                  <a:prstClr val="black"/>
                </a:solidFill>
              </a:rPr>
              <a:t>are a Care </a:t>
            </a:r>
            <a:r>
              <a:rPr lang="en-GB" sz="1400" dirty="0" smtClean="0">
                <a:solidFill>
                  <a:prstClr val="black"/>
                </a:solidFill>
              </a:rPr>
              <a:t>Leaver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prstClr val="black"/>
                </a:solidFill>
              </a:rPr>
              <a:t>Are disabled</a:t>
            </a:r>
            <a:r>
              <a:rPr lang="en-GB" sz="1400" dirty="0">
                <a:solidFill>
                  <a:prstClr val="black"/>
                </a:solidFill>
              </a:rPr>
              <a:t>, as defined under the Disabled Student Allowance (DSA) </a:t>
            </a:r>
            <a:r>
              <a:rPr lang="en-GB" sz="1400" dirty="0" smtClean="0">
                <a:solidFill>
                  <a:prstClr val="black"/>
                </a:solidFill>
              </a:rPr>
              <a:t>guidance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</a:rPr>
              <a:t>Identify yourself as belonging to a </a:t>
            </a:r>
            <a:r>
              <a:rPr lang="en-GB" sz="1400" dirty="0" smtClean="0">
                <a:solidFill>
                  <a:prstClr val="black"/>
                </a:solidFill>
              </a:rPr>
              <a:t>BAME </a:t>
            </a:r>
            <a:r>
              <a:rPr lang="en-GB" sz="1400" dirty="0" smtClean="0">
                <a:solidFill>
                  <a:prstClr val="black"/>
                </a:solidFill>
              </a:rPr>
              <a:t>group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</a:rPr>
              <a:t>First in family to access higher </a:t>
            </a:r>
            <a:r>
              <a:rPr lang="en-GB" sz="1400" dirty="0" smtClean="0">
                <a:solidFill>
                  <a:prstClr val="black"/>
                </a:solidFill>
              </a:rPr>
              <a:t>education*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/>
              <a:t>Low income; less than £25,000 household income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/>
              <a:t>Need </a:t>
            </a:r>
            <a:r>
              <a:rPr lang="en-GB" sz="1400" dirty="0"/>
              <a:t>to study locally for an identified health, social or cultural </a:t>
            </a:r>
            <a:r>
              <a:rPr lang="en-GB" sz="1400" dirty="0" smtClean="0"/>
              <a:t>reason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/>
              <a:t>Be resident at an address in a Low Participation Neighbourhood (</a:t>
            </a:r>
            <a:r>
              <a:rPr lang="en-GB" sz="1400" dirty="0" smtClean="0"/>
              <a:t>LPN1</a:t>
            </a:r>
            <a:r>
              <a:rPr lang="en-GB" sz="14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/>
              <a:t>Service Child; ‘A </a:t>
            </a:r>
            <a:r>
              <a:rPr lang="en-GB" sz="1400" dirty="0"/>
              <a:t>person whose parent, or carer, serves in the regular armed forces, or as a reservist, or has done at any point during the first 25 years of that person’s </a:t>
            </a:r>
            <a:r>
              <a:rPr lang="en-GB" sz="1400" dirty="0" smtClean="0"/>
              <a:t>life’.</a:t>
            </a: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062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7416825" cy="651068"/>
          </a:xfrm>
        </p:spPr>
        <p:txBody>
          <a:bodyPr/>
          <a:lstStyle/>
          <a:p>
            <a:r>
              <a:rPr lang="en-GB" dirty="0" smtClean="0"/>
              <a:t>As an HHP Plus applicant you…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2060848"/>
            <a:ext cx="7056784" cy="3960440"/>
          </a:xfrm>
        </p:spPr>
        <p:txBody>
          <a:bodyPr/>
          <a:lstStyle/>
          <a:p>
            <a:r>
              <a:rPr lang="en-GB" altLang="en-US" sz="2000" dirty="0" smtClean="0"/>
              <a:t>Complete </a:t>
            </a:r>
            <a:r>
              <a:rPr lang="en-GB" altLang="en-US" sz="2000" dirty="0"/>
              <a:t>all three mandatory modules and a minimum four optional </a:t>
            </a:r>
            <a:r>
              <a:rPr lang="en-GB" altLang="en-US" sz="2000" dirty="0" smtClean="0"/>
              <a:t>modules</a:t>
            </a:r>
          </a:p>
          <a:p>
            <a:pPr lvl="1"/>
            <a:r>
              <a:rPr lang="en-GB" altLang="en-US" dirty="0" smtClean="0"/>
              <a:t>You choose module experiences to help you understand what makes you ‘tick’, what it is that you want from higher education, to enhance your personal statement</a:t>
            </a:r>
            <a:endParaRPr lang="en-GB" altLang="en-US" dirty="0"/>
          </a:p>
          <a:p>
            <a:endParaRPr lang="en-GB" altLang="en-US" sz="2000" dirty="0"/>
          </a:p>
          <a:p>
            <a:r>
              <a:rPr lang="en-GB" altLang="en-US" sz="2000" dirty="0" smtClean="0"/>
              <a:t>Provide your </a:t>
            </a:r>
            <a:r>
              <a:rPr lang="en-GB" altLang="en-US" sz="2000" dirty="0"/>
              <a:t>school or college </a:t>
            </a:r>
            <a:r>
              <a:rPr lang="en-GB" altLang="en-US" sz="2000" dirty="0" smtClean="0"/>
              <a:t>with evidence </a:t>
            </a:r>
            <a:r>
              <a:rPr lang="en-GB" altLang="en-US" sz="2000" dirty="0"/>
              <a:t>of </a:t>
            </a:r>
            <a:r>
              <a:rPr lang="en-GB" altLang="en-US" sz="2000" dirty="0" smtClean="0"/>
              <a:t>the learning and self-awareness you have gained </a:t>
            </a:r>
            <a:r>
              <a:rPr lang="en-GB" altLang="en-US" sz="2000" dirty="0"/>
              <a:t>through </a:t>
            </a:r>
            <a:r>
              <a:rPr lang="en-GB" altLang="en-US" sz="2000" dirty="0" smtClean="0"/>
              <a:t>completing HHP Plus modules</a:t>
            </a:r>
          </a:p>
          <a:p>
            <a:pPr lvl="1"/>
            <a:r>
              <a:rPr lang="en-GB" altLang="en-US" dirty="0" smtClean="0"/>
              <a:t>HHP Plus Reflective Log, UCAS Personal Statement, discussion with tutor/ adviser, feedback gathered from others</a:t>
            </a: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348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Can UWE Bristol help?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Yes! we offer lots of different outreach experiences to help you meet the mandatory and optional modules.    </a:t>
            </a:r>
            <a:endParaRPr lang="en-GB" sz="2000" dirty="0"/>
          </a:p>
          <a:p>
            <a:endParaRPr lang="en-GB" dirty="0" smtClean="0"/>
          </a:p>
          <a:p>
            <a:pPr lvl="1"/>
            <a:r>
              <a:rPr lang="en-GB" dirty="0" smtClean="0"/>
              <a:t>Visit us on an Open Day or Offer Holder Day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Ask your college/school to book an outreach activity or Student Ambassador led Student Life talk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Join us for a subject related campus visit in Bristol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62921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sz="3600" dirty="0">
                <a:latin typeface="Georgia" panose="02040502050405020303" pitchFamily="18" charset="0"/>
                <a:ea typeface="ＭＳ Ｐゴシック" pitchFamily="34" charset="-128"/>
                <a:cs typeface="Arial" charset="0"/>
              </a:rPr>
              <a:t>Registered HHP Plus applicants to UWE Bristol earn…</a:t>
            </a:r>
            <a:endParaRPr lang="en-GB" sz="3600" dirty="0"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916832"/>
            <a:ext cx="6587628" cy="4104456"/>
          </a:xfrm>
        </p:spPr>
        <p:txBody>
          <a:bodyPr/>
          <a:lstStyle/>
          <a:p>
            <a:r>
              <a:rPr lang="en-GB" sz="2000" dirty="0" smtClean="0"/>
              <a:t>16 UCAS Tariff points </a:t>
            </a:r>
            <a:r>
              <a:rPr lang="en-GB" sz="2000" dirty="0" smtClean="0"/>
              <a:t>towards </a:t>
            </a:r>
            <a:r>
              <a:rPr lang="en-GB" sz="2000" dirty="0" smtClean="0"/>
              <a:t>their offer on a degree programme.  Equivalent to two A level grades.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8</a:t>
            </a:r>
            <a:r>
              <a:rPr lang="en-GB" sz="2000" dirty="0" smtClean="0"/>
              <a:t> UCAS tariff points </a:t>
            </a:r>
            <a:r>
              <a:rPr lang="en-GB" sz="2000" dirty="0" smtClean="0"/>
              <a:t>towards </a:t>
            </a:r>
            <a:r>
              <a:rPr lang="en-GB" sz="2000" dirty="0" smtClean="0"/>
              <a:t>their offer on a foundation year </a:t>
            </a:r>
            <a:r>
              <a:rPr lang="en-GB" sz="2000" b="1" dirty="0" smtClean="0"/>
              <a:t>or </a:t>
            </a:r>
            <a:r>
              <a:rPr lang="en-GB" sz="2000" dirty="0" smtClean="0"/>
              <a:t>foundation degree programme.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6188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What next? You decide…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altLang="en-US" dirty="0" smtClean="0"/>
              <a:t>Could </a:t>
            </a:r>
            <a:r>
              <a:rPr lang="en-GB" altLang="en-US" dirty="0"/>
              <a:t>the HHP Plus learning experiences help </a:t>
            </a:r>
            <a:r>
              <a:rPr lang="en-GB" altLang="en-US" dirty="0" smtClean="0"/>
              <a:t>you be a more confident university applicant?</a:t>
            </a:r>
          </a:p>
          <a:p>
            <a:pPr marL="0" indent="0">
              <a:buNone/>
            </a:pPr>
            <a:endParaRPr lang="en-GB" altLang="en-US" dirty="0"/>
          </a:p>
          <a:p>
            <a:r>
              <a:rPr lang="en-GB" altLang="en-US" dirty="0" smtClean="0"/>
              <a:t>What experiences will help you? </a:t>
            </a:r>
          </a:p>
          <a:p>
            <a:pPr lvl="1"/>
            <a:r>
              <a:rPr lang="en-GB" altLang="en-US" dirty="0" smtClean="0"/>
              <a:t>What is it that is getting in the way of your progression?</a:t>
            </a:r>
          </a:p>
          <a:p>
            <a:pPr lvl="1"/>
            <a:r>
              <a:rPr lang="en-GB" altLang="en-US" dirty="0" smtClean="0"/>
              <a:t>What do </a:t>
            </a:r>
            <a:r>
              <a:rPr lang="en-GB" altLang="en-US" dirty="0"/>
              <a:t>you want to tackle first</a:t>
            </a:r>
            <a:r>
              <a:rPr lang="en-GB" altLang="en-US" dirty="0" smtClean="0"/>
              <a:t>?</a:t>
            </a:r>
          </a:p>
          <a:p>
            <a:endParaRPr lang="en-GB" altLang="en-US" dirty="0"/>
          </a:p>
          <a:p>
            <a:r>
              <a:rPr lang="en-GB" altLang="en-US" dirty="0" smtClean="0"/>
              <a:t>Who in college/school can help you?  </a:t>
            </a:r>
          </a:p>
          <a:p>
            <a:endParaRPr lang="en-GB" altLang="en-US" dirty="0"/>
          </a:p>
          <a:p>
            <a:r>
              <a:rPr lang="en-GB" altLang="en-US" dirty="0"/>
              <a:t>Keep a record of your learning from the different things you </a:t>
            </a:r>
            <a:r>
              <a:rPr lang="en-GB" altLang="en-US" dirty="0" smtClean="0"/>
              <a:t>do.</a:t>
            </a:r>
          </a:p>
          <a:p>
            <a:pPr lvl="1"/>
            <a:r>
              <a:rPr lang="en-GB" altLang="en-US" dirty="0" smtClean="0"/>
              <a:t>It will help you decide on the best option for you;</a:t>
            </a:r>
          </a:p>
          <a:p>
            <a:pPr lvl="1"/>
            <a:r>
              <a:rPr lang="en-GB" altLang="en-US" dirty="0" smtClean="0"/>
              <a:t>Will give you a head start in writing a persuasive and unique Personal Statement</a:t>
            </a: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5855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smtClean="0"/>
              <a:t>Student questions;</a:t>
            </a:r>
          </a:p>
          <a:p>
            <a:endParaRPr lang="en-GB" dirty="0"/>
          </a:p>
          <a:p>
            <a:r>
              <a:rPr lang="en-GB" dirty="0" smtClean="0"/>
              <a:t>I’m worried about how much </a:t>
            </a:r>
            <a:r>
              <a:rPr lang="en-GB" dirty="0" err="1" smtClean="0"/>
              <a:t>uni</a:t>
            </a:r>
            <a:r>
              <a:rPr lang="en-GB" dirty="0" smtClean="0"/>
              <a:t> will cost. Can I afford it, is it worth it?</a:t>
            </a:r>
          </a:p>
          <a:p>
            <a:endParaRPr lang="en-GB" dirty="0"/>
          </a:p>
          <a:p>
            <a:r>
              <a:rPr lang="en-GB" dirty="0" smtClean="0"/>
              <a:t>Will I like the subject?</a:t>
            </a:r>
          </a:p>
          <a:p>
            <a:endParaRPr lang="en-GB" dirty="0"/>
          </a:p>
          <a:p>
            <a:r>
              <a:rPr lang="en-GB" dirty="0" smtClean="0"/>
              <a:t>How is the subject taught at different universities?</a:t>
            </a:r>
          </a:p>
          <a:p>
            <a:endParaRPr lang="en-GB" dirty="0"/>
          </a:p>
          <a:p>
            <a:r>
              <a:rPr lang="en-GB" dirty="0" smtClean="0"/>
              <a:t>Will I make friends?</a:t>
            </a:r>
          </a:p>
          <a:p>
            <a:endParaRPr lang="en-GB" dirty="0"/>
          </a:p>
          <a:p>
            <a:r>
              <a:rPr lang="en-GB" dirty="0" smtClean="0"/>
              <a:t>I’ve been told I need to show I have a good understanding of the profession I hope to get into, how do I do that?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HHP Plus example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599705" cy="4464025"/>
          </a:xfrm>
        </p:spPr>
        <p:txBody>
          <a:bodyPr/>
          <a:lstStyle/>
          <a:p>
            <a:r>
              <a:rPr lang="en-GB" b="1" dirty="0" smtClean="0"/>
              <a:t>HHP Plus experiences I could do;</a:t>
            </a:r>
          </a:p>
          <a:p>
            <a:endParaRPr lang="en-GB" b="1" dirty="0"/>
          </a:p>
          <a:p>
            <a:r>
              <a:rPr lang="en-GB" dirty="0" smtClean="0"/>
              <a:t>Go to an HE Finance talk in school</a:t>
            </a:r>
          </a:p>
          <a:p>
            <a:r>
              <a:rPr lang="en-GB" dirty="0" smtClean="0"/>
              <a:t>At an Open Day find out about accommodation costs, part-time work </a:t>
            </a:r>
          </a:p>
          <a:p>
            <a:r>
              <a:rPr lang="en-GB" dirty="0" smtClean="0"/>
              <a:t>Talk to a </a:t>
            </a:r>
            <a:r>
              <a:rPr lang="en-GB" dirty="0" err="1" smtClean="0"/>
              <a:t>uni</a:t>
            </a:r>
            <a:r>
              <a:rPr lang="en-GB" dirty="0" smtClean="0"/>
              <a:t> student similar to me about their experience</a:t>
            </a:r>
          </a:p>
          <a:p>
            <a:r>
              <a:rPr lang="en-GB" dirty="0" smtClean="0"/>
              <a:t>Go to a UWE Bristol Subject Taster Day</a:t>
            </a:r>
          </a:p>
          <a:p>
            <a:r>
              <a:rPr lang="en-GB" dirty="0" smtClean="0"/>
              <a:t>Research: compare courses on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unistats.ac.uk/</a:t>
            </a:r>
            <a:endParaRPr lang="en-GB" dirty="0"/>
          </a:p>
          <a:p>
            <a:r>
              <a:rPr lang="en-GB" dirty="0" smtClean="0"/>
              <a:t>Go to an Open Day independently, organise own travel</a:t>
            </a:r>
          </a:p>
          <a:p>
            <a:r>
              <a:rPr lang="en-GB" dirty="0" smtClean="0"/>
              <a:t>Arrange to talk with someone who is in the profession to find out more about the role</a:t>
            </a:r>
            <a:endParaRPr lang="en-GB" dirty="0"/>
          </a:p>
          <a:p>
            <a:r>
              <a:rPr lang="en-GB" dirty="0" smtClean="0"/>
              <a:t>Get some work experience – part-time job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476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sz="2000" dirty="0" smtClean="0"/>
              <a:t>For further </a:t>
            </a:r>
            <a:r>
              <a:rPr lang="en-GB" sz="2000" dirty="0"/>
              <a:t>information about Heading Higher Passport </a:t>
            </a:r>
            <a:r>
              <a:rPr lang="en-GB" sz="2000" dirty="0" smtClean="0"/>
              <a:t>Plus (HHP Plus)</a:t>
            </a:r>
            <a:endParaRPr lang="en-GB" sz="2000" dirty="0"/>
          </a:p>
          <a:p>
            <a:pPr>
              <a:buFont typeface="Arial" pitchFamily="34" charset="0"/>
              <a:buChar char="•"/>
              <a:defRPr/>
            </a:pPr>
            <a:endParaRPr lang="en-GB" sz="2000" dirty="0"/>
          </a:p>
          <a:p>
            <a:pPr marL="0" indent="0">
              <a:buNone/>
              <a:defRPr/>
            </a:pPr>
            <a:r>
              <a:rPr lang="en-GB" sz="2000" dirty="0">
                <a:hlinkClick r:id="rId3"/>
              </a:rPr>
              <a:t>www.uwe.ac.uk/hhpp</a:t>
            </a:r>
            <a:endParaRPr lang="en-GB" sz="2000" dirty="0"/>
          </a:p>
          <a:p>
            <a:pPr marL="0" indent="0">
              <a:buNone/>
              <a:defRPr/>
            </a:pPr>
            <a:r>
              <a:rPr lang="en-GB" sz="2000" dirty="0">
                <a:hlinkClick r:id="rId4"/>
              </a:rPr>
              <a:t>recruitment.outreach@uwe.ac.uk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230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1890713"/>
            <a:ext cx="7776865" cy="1366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Introducing Heading Higher Passport Plus (HHP Plus)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899592" y="4221163"/>
            <a:ext cx="7560840" cy="603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 smtClean="0">
                <a:ea typeface="ＭＳ Ｐゴシック" charset="-128"/>
              </a:rPr>
              <a:t>Together we can create a ticket to university and beyond</a:t>
            </a:r>
            <a:r>
              <a:rPr lang="en-US" altLang="en-US" dirty="0" smtClean="0">
                <a:ea typeface="ＭＳ Ｐゴシック" charset="-128"/>
              </a:rPr>
              <a:t>	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89700"/>
            <a:ext cx="7488833" cy="10111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charset="-128"/>
              </a:rPr>
              <a:t>Heading </a:t>
            </a:r>
            <a:r>
              <a:rPr lang="en-US" altLang="en-US" dirty="0" smtClean="0">
                <a:ea typeface="ＭＳ Ｐゴシック" charset="-128"/>
              </a:rPr>
              <a:t>Higher Passport Plus	</a:t>
            </a: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1600" y="1556792"/>
            <a:ext cx="6587628" cy="3960440"/>
          </a:xfrm>
        </p:spPr>
        <p:txBody>
          <a:bodyPr/>
          <a:lstStyle/>
          <a:p>
            <a:r>
              <a:rPr lang="en-GB" altLang="en-US" sz="2000" b="1" dirty="0" smtClean="0"/>
              <a:t>Progression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– what is </a:t>
            </a:r>
            <a:r>
              <a:rPr lang="en-GB" altLang="en-US" sz="2000" dirty="0" smtClean="0"/>
              <a:t>it?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What </a:t>
            </a:r>
            <a:r>
              <a:rPr lang="en-GB" altLang="en-US" sz="2000" dirty="0"/>
              <a:t>is </a:t>
            </a:r>
            <a:r>
              <a:rPr lang="en-GB" altLang="en-US" sz="2000" b="1" dirty="0"/>
              <a:t>my starting point </a:t>
            </a:r>
            <a:r>
              <a:rPr lang="en-GB" altLang="en-US" sz="2000" dirty="0"/>
              <a:t>for the next stage in my journey?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Heading </a:t>
            </a:r>
            <a:r>
              <a:rPr lang="en-GB" altLang="en-US" sz="2000" dirty="0"/>
              <a:t>Higher Passport Plus, </a:t>
            </a:r>
            <a:r>
              <a:rPr lang="en-GB" altLang="en-US" sz="2000" dirty="0" smtClean="0"/>
              <a:t>what it is and how it can help</a:t>
            </a:r>
            <a:endParaRPr lang="en-GB" altLang="en-US" sz="2000" dirty="0"/>
          </a:p>
          <a:p>
            <a:endParaRPr lang="en-GB" altLang="en-US" sz="2000" dirty="0"/>
          </a:p>
          <a:p>
            <a:r>
              <a:rPr lang="en-GB" altLang="en-US" sz="2000" dirty="0" smtClean="0"/>
              <a:t>Heading </a:t>
            </a:r>
            <a:r>
              <a:rPr lang="en-GB" altLang="en-US" sz="2000" dirty="0"/>
              <a:t>Higher Passport Plus </a:t>
            </a:r>
            <a:r>
              <a:rPr lang="en-GB" altLang="en-US" sz="2000" dirty="0" smtClean="0"/>
              <a:t>experiences, how to get involved</a:t>
            </a:r>
            <a:endParaRPr lang="en-GB" altLang="en-US" sz="2000" dirty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92696"/>
            <a:ext cx="7344817" cy="63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>
                <a:latin typeface="Georgia" panose="02040502050405020303" pitchFamily="18" charset="0"/>
                <a:ea typeface="ＭＳ Ｐゴシック" pitchFamily="34" charset="-128"/>
                <a:cs typeface="Arial" charset="0"/>
              </a:rPr>
              <a:t>A ‘</a:t>
            </a:r>
            <a:r>
              <a:rPr lang="en-GB" altLang="en-US" dirty="0">
                <a:latin typeface="Georgia" panose="02040502050405020303" pitchFamily="18" charset="0"/>
                <a:ea typeface="ＭＳ Ｐゴシック" pitchFamily="34" charset="-128"/>
                <a:cs typeface="Arial" charset="0"/>
              </a:rPr>
              <a:t>successful’ journey involves…</a:t>
            </a:r>
            <a:endParaRPr lang="en-US" altLang="en-US" dirty="0">
              <a:latin typeface="Georgia" panose="02040502050405020303" pitchFamily="18" charset="0"/>
              <a:ea typeface="ＭＳ Ｐゴシック" charset="-128"/>
            </a:endParaRPr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827584" y="1557214"/>
            <a:ext cx="7704856" cy="44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GB" altLang="en-US" sz="3200" dirty="0" smtClean="0"/>
              <a:t>Three Steps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I </a:t>
            </a:r>
            <a:r>
              <a:rPr lang="en-GB" altLang="en-US" sz="2000" dirty="0"/>
              <a:t>want to and </a:t>
            </a:r>
            <a:r>
              <a:rPr lang="en-GB" altLang="en-US" sz="2000" dirty="0" smtClean="0"/>
              <a:t>I </a:t>
            </a:r>
            <a:r>
              <a:rPr lang="en-GB" altLang="en-US" sz="2000" b="1" dirty="0" smtClean="0"/>
              <a:t>believe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I </a:t>
            </a:r>
            <a:r>
              <a:rPr lang="en-GB" altLang="en-US" sz="2000" dirty="0" smtClean="0"/>
              <a:t>can do ‘it’</a:t>
            </a:r>
            <a:endParaRPr lang="en-GB" altLang="en-US" sz="2000" dirty="0"/>
          </a:p>
          <a:p>
            <a:endParaRPr lang="en-GB" altLang="en-US" sz="2000" dirty="0" smtClean="0"/>
          </a:p>
          <a:p>
            <a:endParaRPr lang="en-GB" altLang="en-US" sz="2000" dirty="0"/>
          </a:p>
          <a:p>
            <a:r>
              <a:rPr lang="en-GB" altLang="en-US" sz="2000" dirty="0"/>
              <a:t>I know </a:t>
            </a:r>
            <a:r>
              <a:rPr lang="en-GB" altLang="en-US" sz="2000" dirty="0" smtClean="0"/>
              <a:t>myself, and can </a:t>
            </a:r>
            <a:r>
              <a:rPr lang="en-GB" altLang="en-US" sz="2000" b="1" dirty="0" smtClean="0"/>
              <a:t>discover</a:t>
            </a:r>
            <a:r>
              <a:rPr lang="en-GB" altLang="en-US" sz="2000" dirty="0" smtClean="0"/>
              <a:t> the </a:t>
            </a:r>
            <a:r>
              <a:rPr lang="en-GB" altLang="en-US" sz="2000" dirty="0"/>
              <a:t>potential </a:t>
            </a:r>
            <a:r>
              <a:rPr lang="en-GB" altLang="en-US" sz="2000" dirty="0" smtClean="0"/>
              <a:t>opportunities open to me</a:t>
            </a:r>
            <a:endParaRPr lang="en-GB" altLang="en-US" sz="2000" dirty="0"/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000" dirty="0"/>
              <a:t>I have the k</a:t>
            </a:r>
            <a:r>
              <a:rPr lang="en-GB" altLang="en-US" sz="2000" dirty="0" smtClean="0"/>
              <a:t>nowledge, skills, qualities, resilience and confidence to </a:t>
            </a:r>
            <a:r>
              <a:rPr lang="en-GB" altLang="en-US" sz="2000" b="1" dirty="0" smtClean="0"/>
              <a:t>succeed</a:t>
            </a:r>
            <a:endParaRPr lang="en-GB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50157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2" y="692696"/>
            <a:ext cx="6515621" cy="646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latin typeface="Georgia" panose="02040502050405020303" pitchFamily="18" charset="0"/>
                <a:ea typeface="ＭＳ Ｐゴシック" pitchFamily="34" charset="-128"/>
                <a:cs typeface="Arial" charset="0"/>
              </a:rPr>
              <a:t>Progression in learning</a:t>
            </a:r>
            <a:endParaRPr lang="en-US" altLang="en-US" dirty="0">
              <a:latin typeface="Georgia" panose="02040502050405020303" pitchFamily="18" charset="0"/>
              <a:ea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59832" y="1338736"/>
            <a:ext cx="2472288" cy="2450308"/>
            <a:chOff x="1783080" y="40004"/>
            <a:chExt cx="1920240" cy="1920240"/>
          </a:xfrm>
        </p:grpSpPr>
        <p:sp>
          <p:nvSpPr>
            <p:cNvPr id="12" name="Oval 11"/>
            <p:cNvSpPr/>
            <p:nvPr/>
          </p:nvSpPr>
          <p:spPr>
            <a:xfrm>
              <a:off x="1783080" y="40004"/>
              <a:ext cx="1920240" cy="19202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2039112" y="376046"/>
              <a:ext cx="1408176" cy="8641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Believe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07714" y="2992694"/>
            <a:ext cx="2571490" cy="2450308"/>
            <a:chOff x="2475966" y="1240155"/>
            <a:chExt cx="1920240" cy="1920240"/>
          </a:xfrm>
        </p:grpSpPr>
        <p:sp>
          <p:nvSpPr>
            <p:cNvPr id="10" name="Oval 9"/>
            <p:cNvSpPr/>
            <p:nvPr/>
          </p:nvSpPr>
          <p:spPr>
            <a:xfrm>
              <a:off x="2475966" y="1240155"/>
              <a:ext cx="1920240" cy="19202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alpha val="50000"/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Oval 6"/>
            <p:cNvSpPr txBox="1"/>
            <p:nvPr/>
          </p:nvSpPr>
          <p:spPr>
            <a:xfrm>
              <a:off x="3063240" y="1736217"/>
              <a:ext cx="1152144" cy="1056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/>
                <a:t>Succeed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33633" y="2992694"/>
            <a:ext cx="2571489" cy="2450308"/>
            <a:chOff x="1090193" y="1240155"/>
            <a:chExt cx="1920240" cy="1920240"/>
          </a:xfrm>
        </p:grpSpPr>
        <p:sp>
          <p:nvSpPr>
            <p:cNvPr id="8" name="Oval 7"/>
            <p:cNvSpPr/>
            <p:nvPr/>
          </p:nvSpPr>
          <p:spPr>
            <a:xfrm>
              <a:off x="1090193" y="1240155"/>
              <a:ext cx="1920240" cy="19202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alpha val="50000"/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Oval 8"/>
            <p:cNvSpPr txBox="1"/>
            <p:nvPr/>
          </p:nvSpPr>
          <p:spPr>
            <a:xfrm>
              <a:off x="1271015" y="1736217"/>
              <a:ext cx="1152144" cy="1056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/>
                <a:t>Discover	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4586346" y="2254770"/>
            <a:ext cx="1848188" cy="131708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410539" y="1833431"/>
            <a:ext cx="1481923" cy="7102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Progression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98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92696"/>
            <a:ext cx="7632849" cy="646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charset="-128"/>
              </a:rPr>
              <a:t>Which image is more interesting?</a:t>
            </a: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3" name="Chart Placeholder 2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151552813"/>
              </p:ext>
            </p:extLst>
          </p:nvPr>
        </p:nvGraphicFramePr>
        <p:xfrm>
          <a:off x="4572000" y="1630363"/>
          <a:ext cx="381635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605088"/>
            <a:ext cx="352901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272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7704857" cy="646040"/>
          </a:xfrm>
        </p:spPr>
        <p:txBody>
          <a:bodyPr/>
          <a:lstStyle/>
          <a:p>
            <a:r>
              <a:rPr lang="en-GB" dirty="0" smtClean="0"/>
              <a:t>HHP Plus mandatory experiences </a:t>
            </a:r>
            <a:endParaRPr lang="en-GB" dirty="0"/>
          </a:p>
        </p:txBody>
      </p:sp>
      <p:graphicFrame>
        <p:nvGraphicFramePr>
          <p:cNvPr id="76" name="Diagram 75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26904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7704857" cy="634666"/>
          </a:xfrm>
        </p:spPr>
        <p:txBody>
          <a:bodyPr/>
          <a:lstStyle/>
          <a:p>
            <a:r>
              <a:rPr lang="en-GB" dirty="0" smtClean="0"/>
              <a:t>HHP Plus optional experiences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will help you feel more confident about your next step?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will help you feel more confident to make the transition to independent living at university?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Add minimum four more optional experiences…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25057597"/>
              </p:ext>
            </p:extLst>
          </p:nvPr>
        </p:nvGraphicFramePr>
        <p:xfrm>
          <a:off x="1475656" y="3429000"/>
          <a:ext cx="489654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423040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HHP Plus supporting progression to university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844824"/>
            <a:ext cx="6587628" cy="4176464"/>
          </a:xfrm>
        </p:spPr>
        <p:txBody>
          <a:bodyPr/>
          <a:lstStyle/>
          <a:p>
            <a:r>
              <a:rPr lang="en-GB" sz="2000" dirty="0" smtClean="0"/>
              <a:t>Some groups in society are typically under-represented in higher education and the professions.</a:t>
            </a: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altLang="en-US" sz="2000" dirty="0" smtClean="0"/>
              <a:t>There is evidence that </a:t>
            </a:r>
            <a:r>
              <a:rPr lang="en-GB" altLang="en-US" sz="2000" dirty="0"/>
              <a:t>some people </a:t>
            </a:r>
            <a:r>
              <a:rPr lang="en-GB" altLang="en-US" sz="2000" dirty="0" smtClean="0"/>
              <a:t>believe </a:t>
            </a:r>
            <a:r>
              <a:rPr lang="en-GB" altLang="en-US" sz="2000" dirty="0"/>
              <a:t>that university is not for people ‘like them</a:t>
            </a:r>
            <a:r>
              <a:rPr lang="en-GB" altLang="en-US" sz="2000" dirty="0" smtClean="0"/>
              <a:t>’…</a:t>
            </a:r>
          </a:p>
          <a:p>
            <a:endParaRPr lang="en-GB" altLang="en-US" sz="2000" dirty="0" smtClean="0"/>
          </a:p>
          <a:p>
            <a:endParaRPr lang="en-GB" altLang="en-US" sz="2000" dirty="0"/>
          </a:p>
          <a:p>
            <a:r>
              <a:rPr lang="en-GB" altLang="en-US" sz="2000" dirty="0" smtClean="0"/>
              <a:t>… because they feel they won’t fit in, or are not ‘clever’ enough, can’t afford to go to university…</a:t>
            </a:r>
            <a:endParaRPr lang="en-GB" altLang="en-US" sz="20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706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E87131C6E01149B92C08BDE3DAD285" ma:contentTypeVersion="11" ma:contentTypeDescription="Create a new document." ma:contentTypeScope="" ma:versionID="c84d9f88f8be6f875d204e58d7d36cd6">
  <xsd:schema xmlns:xsd="http://www.w3.org/2001/XMLSchema" xmlns:xs="http://www.w3.org/2001/XMLSchema" xmlns:p="http://schemas.microsoft.com/office/2006/metadata/properties" xmlns:ns3="83464fbe-6045-496c-aadd-77a7be186b3d" xmlns:ns4="a6b74a24-0929-4331-b68d-6dc2f138fc9f" targetNamespace="http://schemas.microsoft.com/office/2006/metadata/properties" ma:root="true" ma:fieldsID="0942366646d51099638cd0208614fdb1" ns3:_="" ns4:_="">
    <xsd:import namespace="83464fbe-6045-496c-aadd-77a7be186b3d"/>
    <xsd:import namespace="a6b74a24-0929-4331-b68d-6dc2f138fc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64fbe-6045-496c-aadd-77a7be186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74a24-0929-4331-b68d-6dc2f138f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31AE4D-2639-487F-B2D5-88A52816BE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3F587E-ADED-4064-A0A8-2EAAE109F46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6b74a24-0929-4331-b68d-6dc2f138fc9f"/>
    <ds:schemaRef ds:uri="http://purl.org/dc/elements/1.1/"/>
    <ds:schemaRef ds:uri="83464fbe-6045-496c-aadd-77a7be186b3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F64A94-2431-4B47-85AA-3E5A539F91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464fbe-6045-496c-aadd-77a7be186b3d"/>
    <ds:schemaRef ds:uri="a6b74a24-0929-4331-b68d-6dc2f138f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642</TotalTime>
  <Words>2525</Words>
  <Application>Microsoft Office PowerPoint</Application>
  <PresentationFormat>On-screen Show (4:3)</PresentationFormat>
  <Paragraphs>296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Georgia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Joyce Birnie</cp:lastModifiedBy>
  <cp:revision>60</cp:revision>
  <cp:lastPrinted>2019-06-17T11:04:12Z</cp:lastPrinted>
  <dcterms:created xsi:type="dcterms:W3CDTF">2016-04-27T08:33:48Z</dcterms:created>
  <dcterms:modified xsi:type="dcterms:W3CDTF">2019-09-10T08:07:42Z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0x01010036E87131C6E01149B92C08BDE3DAD285</vt:lpwstr>
  </property>
</Properties>
</file>