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3" r:id="rId12"/>
    <p:sldId id="264" r:id="rId13"/>
    <p:sldId id="266" r:id="rId14"/>
  </p:sldIdLst>
  <p:sldSz cx="12192000" cy="6858000"/>
  <p:notesSz cx="9144000" cy="6858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57"/>
            <p14:sldId id="258"/>
            <p14:sldId id="259"/>
            <p14:sldId id="260"/>
            <p14:sldId id="261"/>
            <p14:sldId id="262"/>
            <p14:sldId id="263"/>
            <p14:sldId id="264"/>
            <p14:sldId id="266"/>
          </p14:sldIdLst>
        </p14:section>
      </p14:sectionLst>
    </p:ext>
    <p:ext uri="{EFAFB233-063F-42B5-8137-9DF3F51BA10A}">
      <p15:sldGuideLst xmlns:p15="http://schemas.microsoft.com/office/powerpoint/2012/main">
        <p15:guide id="4" orient="horz" pos="3838" userDrawn="1">
          <p15:clr>
            <a:srgbClr val="A4A3A4"/>
          </p15:clr>
        </p15:guide>
        <p15:guide id="5" pos="3840" userDrawn="1">
          <p15:clr>
            <a:srgbClr val="A4A3A4"/>
          </p15:clr>
        </p15:guide>
        <p15:guide id="7" pos="6804" userDrawn="1">
          <p15:clr>
            <a:srgbClr val="A4A3A4"/>
          </p15:clr>
        </p15:guide>
        <p15:guide id="12" pos="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A9DAC"/>
    <a:srgbClr val="199DAC"/>
    <a:srgbClr val="16818D"/>
    <a:srgbClr val="1C9DAC"/>
    <a:srgbClr val="598752"/>
    <a:srgbClr val="6DA463"/>
    <a:srgbClr val="A65C45"/>
    <a:srgbClr val="CC7054"/>
    <a:srgbClr val="FFFFFF"/>
    <a:srgbClr val="D6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6410"/>
  </p:normalViewPr>
  <p:slideViewPr>
    <p:cSldViewPr showGuides="1">
      <p:cViewPr varScale="1">
        <p:scale>
          <a:sx n="68" d="100"/>
          <a:sy n="68" d="100"/>
        </p:scale>
        <p:origin x="424" y="48"/>
      </p:cViewPr>
      <p:guideLst>
        <p:guide orient="horz" pos="3838"/>
        <p:guide pos="3840"/>
        <p:guide pos="6804"/>
        <p:guide pos="8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06" d="100"/>
          <a:sy n="106" d="100"/>
        </p:scale>
        <p:origin x="19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90488" y="746125"/>
            <a:ext cx="6616700" cy="3721100"/>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CB74164-25DC-401F-8792-549B7F090DCC}" type="slidenum">
              <a:rPr lang="en-US" altLang="en-US" smtClean="0"/>
              <a:pPr eaLnBrk="1" hangingPunct="1">
                <a:spcBef>
                  <a:spcPct val="0"/>
                </a:spcBef>
              </a:pPr>
              <a:t>10</a:t>
            </a:fld>
            <a:endParaRPr lang="en-US" altLang="en-US" dirty="0"/>
          </a:p>
        </p:txBody>
      </p:sp>
    </p:spTree>
    <p:extLst>
      <p:ext uri="{BB962C8B-B14F-4D97-AF65-F5344CB8AC3E}">
        <p14:creationId xmlns:p14="http://schemas.microsoft.com/office/powerpoint/2010/main" val="3939134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87488"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2"/>
            <a:ext cx="7586032"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nSpc>
                <a:spcPct val="100000"/>
              </a:lnSpc>
              <a:spcBef>
                <a:spcPts val="0"/>
              </a:spcBef>
              <a:buFontTx/>
              <a:buNone/>
              <a:defRPr sz="18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98007" y="2542095"/>
            <a:ext cx="1625519" cy="664749"/>
          </a:xfrm>
          <a:prstGeom prst="rect">
            <a:avLst/>
          </a:prstGeom>
        </p:spPr>
        <p:txBody>
          <a:bodyPr lIns="0" tIns="0" rIns="0" bIns="0"/>
          <a:lstStyle>
            <a:lvl1pPr marL="0" indent="0">
              <a:lnSpc>
                <a:spcPct val="100000"/>
              </a:lnSpc>
              <a:spcBef>
                <a:spcPts val="0"/>
              </a:spcBef>
              <a:buFontTx/>
              <a:buNone/>
              <a:defRPr sz="20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800728" y="3323831"/>
            <a:ext cx="1625519" cy="609225"/>
          </a:xfrm>
          <a:prstGeom prst="rect">
            <a:avLst/>
          </a:prstGeom>
        </p:spPr>
        <p:txBody>
          <a:bodyPr lIns="0" tIns="0" rIns="0" bIns="0"/>
          <a:lstStyle>
            <a:lvl1pPr marL="0" indent="0">
              <a:lnSpc>
                <a:spcPct val="100000"/>
              </a:lnSpc>
              <a:spcBef>
                <a:spcPts val="0"/>
              </a:spcBef>
              <a:buFontTx/>
              <a:buNone/>
              <a:defRPr sz="200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nSpc>
                <a:spcPct val="100000"/>
              </a:lnSpc>
              <a:spcBef>
                <a:spcPts val="0"/>
              </a:spcBef>
              <a:buFontTx/>
              <a:buNone/>
              <a:defRPr sz="18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mod="1">
    <p:ext uri="{DCECCB84-F9BA-43D5-87BE-67443E8EF086}">
      <p15:sldGuideLst xmlns:p15="http://schemas.microsoft.com/office/powerpoint/2012/main">
        <p15:guide id="1" orient="horz" pos="1207" userDrawn="1">
          <p15:clr>
            <a:srgbClr val="FBAE40"/>
          </p15:clr>
        </p15:guide>
        <p15:guide id="2" pos="17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9"/>
            <a:ext cx="10515600" cy="648069"/>
          </a:xfrm>
        </p:spPr>
        <p:txBody>
          <a:body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4953" y="1412776"/>
            <a:ext cx="12192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1" y="692699"/>
            <a:ext cx="9938841" cy="768353"/>
          </a:xfrm>
        </p:spPr>
        <p:txBody>
          <a:bodyPr/>
          <a:lstStyle/>
          <a:p>
            <a:r>
              <a:rPr lang="en-US"/>
              <a:t>Click to edit Master title style</a:t>
            </a:r>
            <a:endParaRPr lang="en-US" dirty="0"/>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1" y="1461052"/>
            <a:ext cx="4032251"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4078817" y="1461053"/>
            <a:ext cx="4027088" cy="2650572"/>
          </a:xfrm>
          <a:prstGeom prst="rect">
            <a:avLst/>
          </a:prstGeom>
        </p:spPr>
        <p:txBody>
          <a:bodyPr/>
          <a:lstStyle/>
          <a:p>
            <a:r>
              <a:rPr lang="en-US"/>
              <a:t>Click icon to add picture</a:t>
            </a:r>
            <a:endParaRPr lang="en-US" dirty="0"/>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4078817" y="4149728"/>
            <a:ext cx="4027088"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8157635" y="1461052"/>
            <a:ext cx="4034367"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mod="1">
    <p:ext uri="{DCECCB84-F9BA-43D5-87BE-67443E8EF086}">
      <p15:sldGuideLst xmlns:p15="http://schemas.microsoft.com/office/powerpoint/2012/main">
        <p15:guide id="1" orient="horz" pos="332" userDrawn="1">
          <p15:clr>
            <a:srgbClr val="FBAE40"/>
          </p15:clr>
        </p15:guide>
        <p15:guide id="2" pos="3840" userDrawn="1">
          <p15:clr>
            <a:srgbClr val="FBAE40"/>
          </p15:clr>
        </p15:guide>
        <p15:guide id="4" pos="5111" userDrawn="1">
          <p15:clr>
            <a:srgbClr val="FBAE40"/>
          </p15:clr>
        </p15:guide>
        <p15:guide id="5" orient="horz" pos="2614" userDrawn="1">
          <p15:clr>
            <a:srgbClr val="FBAE40"/>
          </p15:clr>
        </p15:guide>
        <p15:guide id="6" pos="756" userDrawn="1">
          <p15:clr>
            <a:srgbClr val="FBAE40"/>
          </p15:clr>
        </p15:guide>
        <p15:guide id="8" pos="2569" userDrawn="1">
          <p15:clr>
            <a:srgbClr val="FBAE40"/>
          </p15:clr>
        </p15:guide>
        <p15:guide id="9" pos="5139"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700"/>
            <a:ext cx="10515600" cy="733428"/>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610755" y="1461052"/>
            <a:ext cx="339609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6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4055533" y="1461052"/>
            <a:ext cx="4057651"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8161867" y="1461053"/>
            <a:ext cx="4030132"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8161868" y="4146550"/>
            <a:ext cx="4030133"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141" userDrawn="1">
          <p15:clr>
            <a:srgbClr val="FBAE40"/>
          </p15:clr>
        </p15:guide>
        <p15:guide id="4" pos="5111"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419B-FC38-4656-9F77-C3E7F5DE4FC2}"/>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A3280AE-A27A-4C21-8018-4CDF514359A5}"/>
              </a:ext>
            </a:extLst>
          </p:cNvPr>
          <p:cNvSpPr>
            <a:spLocks noGrp="1"/>
          </p:cNvSpPr>
          <p:nvPr>
            <p:ph type="body" sz="quarter" idx="10"/>
          </p:nvPr>
        </p:nvSpPr>
        <p:spPr>
          <a:xfrm>
            <a:off x="1416050" y="1700213"/>
            <a:ext cx="9217025" cy="3960812"/>
          </a:xfrm>
          <a:prstGeom prst="rect">
            <a:avLst/>
          </a:prstGeom>
        </p:spPr>
        <p:txBody>
          <a:bodyPr/>
          <a:lstStyle>
            <a:lvl1pPr marL="0" indent="0">
              <a:buNone/>
              <a:defRPr sz="2000">
                <a:solidFill>
                  <a:srgbClr val="1A9DAC"/>
                </a:solidFill>
              </a:defRPr>
            </a:lvl1pPr>
            <a:lvl2pPr marL="609600" indent="0">
              <a:buNone/>
              <a:defRPr sz="2000">
                <a:solidFill>
                  <a:srgbClr val="1A9DAC"/>
                </a:solidFill>
              </a:defRPr>
            </a:lvl2pPr>
            <a:lvl3pPr marL="1219200" indent="0">
              <a:buNone/>
              <a:defRPr sz="2000">
                <a:solidFill>
                  <a:srgbClr val="1A9DAC"/>
                </a:solidFill>
              </a:defRPr>
            </a:lvl3pPr>
            <a:lvl4pPr marL="1828800" indent="0">
              <a:buNone/>
              <a:defRPr sz="2000">
                <a:solidFill>
                  <a:srgbClr val="1A9DAC"/>
                </a:solidFill>
              </a:defRPr>
            </a:lvl4pPr>
            <a:lvl5pPr marL="2438400" indent="0">
              <a:buNone/>
              <a:defRPr sz="2000">
                <a:solidFill>
                  <a:srgbClr val="1A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A5660BAE-66FC-42F6-BD3C-5B58157AAAB0}"/>
              </a:ext>
            </a:extLst>
          </p:cNvPr>
          <p:cNvSpPr>
            <a:spLocks noGrp="1"/>
          </p:cNvSpPr>
          <p:nvPr>
            <p:ph type="body" sz="quarter" idx="11"/>
          </p:nvPr>
        </p:nvSpPr>
        <p:spPr>
          <a:xfrm>
            <a:off x="1416050" y="5661025"/>
            <a:ext cx="9217025" cy="1081088"/>
          </a:xfrm>
          <a:prstGeom prst="rect">
            <a:avLst/>
          </a:prstGeom>
        </p:spPr>
        <p:txBody>
          <a:bodyPr/>
          <a:lstStyle>
            <a:lvl1pPr marL="0" indent="0" algn="r">
              <a:buNone/>
              <a:defRPr sz="1800">
                <a:solidFill>
                  <a:schemeClr val="tx1"/>
                </a:solidFill>
              </a:defRPr>
            </a:lvl1pPr>
            <a:lvl2pPr marL="609600" indent="0" algn="r">
              <a:buNone/>
              <a:defRPr sz="1800">
                <a:solidFill>
                  <a:schemeClr val="tx1"/>
                </a:solidFill>
              </a:defRPr>
            </a:lvl2pPr>
            <a:lvl3pPr marL="1219200" indent="0" algn="r">
              <a:buNone/>
              <a:defRPr sz="1800">
                <a:solidFill>
                  <a:schemeClr val="tx1"/>
                </a:solidFill>
              </a:defRPr>
            </a:lvl3pPr>
            <a:lvl4pPr marL="1828800" indent="0" algn="r">
              <a:buNone/>
              <a:defRPr sz="1800">
                <a:solidFill>
                  <a:schemeClr val="tx1"/>
                </a:solidFill>
              </a:defRPr>
            </a:lvl4pPr>
            <a:lvl5pPr marL="2438400" indent="0" algn="r">
              <a:buNone/>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70416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07-22BD-4911-A932-8F2D6698F1F7}"/>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8842487-5D92-4193-8C12-E3811303EAF5}"/>
              </a:ext>
            </a:extLst>
          </p:cNvPr>
          <p:cNvSpPr>
            <a:spLocks noGrp="1"/>
          </p:cNvSpPr>
          <p:nvPr>
            <p:ph type="body" sz="quarter" idx="10" hasCustomPrompt="1"/>
          </p:nvPr>
        </p:nvSpPr>
        <p:spPr>
          <a:xfrm>
            <a:off x="623392" y="2348880"/>
            <a:ext cx="4176464" cy="2995612"/>
          </a:xfrm>
          <a:prstGeom prst="rect">
            <a:avLst/>
          </a:prstGeom>
        </p:spPr>
        <p:txBody>
          <a:bodyPr/>
          <a:lstStyle>
            <a:lvl1pPr marL="0" indent="0">
              <a:buNone/>
              <a:defRPr sz="13000">
                <a:solidFill>
                  <a:srgbClr val="1A9DAC"/>
                </a:solidFill>
              </a:defRPr>
            </a:lvl1pPr>
          </a:lstStyle>
          <a:p>
            <a:pPr lvl="0"/>
            <a:r>
              <a:rPr lang="en-GB" dirty="0"/>
              <a:t>100%</a:t>
            </a:r>
          </a:p>
        </p:txBody>
      </p:sp>
      <p:sp>
        <p:nvSpPr>
          <p:cNvPr id="6" name="Text Placeholder 5">
            <a:extLst>
              <a:ext uri="{FF2B5EF4-FFF2-40B4-BE49-F238E27FC236}">
                <a16:creationId xmlns:a16="http://schemas.microsoft.com/office/drawing/2014/main" id="{0CF246C3-55F5-41A0-A73E-5368C3F43B53}"/>
              </a:ext>
            </a:extLst>
          </p:cNvPr>
          <p:cNvSpPr>
            <a:spLocks noGrp="1"/>
          </p:cNvSpPr>
          <p:nvPr>
            <p:ph type="body" sz="quarter" idx="11"/>
          </p:nvPr>
        </p:nvSpPr>
        <p:spPr>
          <a:xfrm>
            <a:off x="4943872" y="2348880"/>
            <a:ext cx="6481366" cy="2995612"/>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62E5FF59-326E-4B4E-9D7D-CFDB81AC6C9E}"/>
              </a:ext>
            </a:extLst>
          </p:cNvPr>
          <p:cNvSpPr>
            <a:spLocks noGrp="1"/>
          </p:cNvSpPr>
          <p:nvPr>
            <p:ph type="body" sz="quarter" idx="12"/>
          </p:nvPr>
        </p:nvSpPr>
        <p:spPr>
          <a:xfrm>
            <a:off x="1558925" y="5344492"/>
            <a:ext cx="9650413" cy="1108696"/>
          </a:xfrm>
          <a:prstGeom prst="rect">
            <a:avLst/>
          </a:prstGeom>
        </p:spPr>
        <p:txBody>
          <a:bodyPr/>
          <a:lstStyle>
            <a:lvl1pPr marL="0" indent="0" algn="r">
              <a:buFont typeface="Arial" panose="020B0604020202020204" pitchFamily="34" charset="0"/>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952614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103445" y="689700"/>
            <a:ext cx="8783505" cy="651068"/>
          </a:xfrm>
          <a:prstGeom prst="rect">
            <a:avLst/>
          </a:prstGeom>
        </p:spPr>
        <p:txBody>
          <a:bodyPr lIns="0" tIns="0" rIns="0" bIns="0"/>
          <a:lstStyle>
            <a:lvl1pPr marL="0" indent="0">
              <a:lnSpc>
                <a:spcPts val="4200"/>
              </a:lnSpc>
              <a:buFontTx/>
              <a:buNone/>
              <a:defRPr sz="4400" b="0" i="0" baseline="0">
                <a:solidFill>
                  <a:srgbClr val="1C5FAA"/>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1103445" y="1557214"/>
            <a:ext cx="8783504"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a:stretch>
            <a:fillRect/>
          </a:stretch>
        </p:blipFill>
        <p:spPr>
          <a:xfrm>
            <a:off x="1103445" y="6237572"/>
            <a:ext cx="1438781" cy="530398"/>
          </a:xfrm>
          <a:prstGeom prst="rect">
            <a:avLst/>
          </a:prstGeom>
        </p:spPr>
      </p:pic>
    </p:spTree>
    <p:extLst>
      <p:ext uri="{BB962C8B-B14F-4D97-AF65-F5344CB8AC3E}">
        <p14:creationId xmlns:p14="http://schemas.microsoft.com/office/powerpoint/2010/main" val="281261731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03CDE-CFF3-4F86-8E07-D0F23D1940A0}" type="datetimeFigureOut">
              <a:rPr lang="en-GB" smtClean="0">
                <a:solidFill>
                  <a:prstClr val="black">
                    <a:tint val="75000"/>
                  </a:prstClr>
                </a:solidFill>
              </a:rPr>
              <a:pPr/>
              <a:t>19/02/2021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02C95B-F8D4-4AAA-8554-FCE4C572111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0706241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8"/>
            <a:ext cx="8687493" cy="1325563"/>
          </a:xfrm>
          <a:prstGeom prst="rect">
            <a:avLst/>
          </a:prstGeom>
        </p:spPr>
        <p:txBody>
          <a:bodyPr/>
          <a:lstStyle>
            <a:lvl1pPr>
              <a:defRPr>
                <a:solidFill>
                  <a:srgbClr val="1A9DAC"/>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20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1A9DAC"/>
              </a:buClr>
              <a:tabLst/>
              <a:defRPr sz="20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mod="1">
    <p:ext uri="{DCECCB84-F9BA-43D5-87BE-67443E8EF086}">
      <p15:sldGuideLst xmlns:p15="http://schemas.microsoft.com/office/powerpoint/2012/main">
        <p15:guide id="1" orient="horz" pos="436" userDrawn="1">
          <p15:clr>
            <a:srgbClr val="FBAE40"/>
          </p15:clr>
        </p15:guide>
        <p15:guide id="2" pos="7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7"/>
            <a:ext cx="9936408" cy="1012599"/>
          </a:xfrm>
        </p:spPr>
        <p:txBody>
          <a:bodyPr/>
          <a:lstStyle/>
          <a:p>
            <a:r>
              <a:rPr lang="en-US"/>
              <a:t>Click to edit Master title style</a:t>
            </a:r>
            <a:endParaRPr lang="en-US" dirty="0"/>
          </a:p>
        </p:txBody>
      </p:sp>
      <p:sp>
        <p:nvSpPr>
          <p:cNvPr id="3" name="Text Placeholder 2"/>
          <p:cNvSpPr>
            <a:spLocks noGrp="1"/>
          </p:cNvSpPr>
          <p:nvPr>
            <p:ph type="body" sz="quarter" idx="11" hasCustomPrompt="1"/>
          </p:nvPr>
        </p:nvSpPr>
        <p:spPr>
          <a:xfrm>
            <a:off x="1200152" y="1700216"/>
            <a:ext cx="9936408" cy="4465637"/>
          </a:xfrm>
          <a:prstGeom prst="rect">
            <a:avLst/>
          </a:prstGeom>
        </p:spPr>
        <p:txBody>
          <a:bodyPr lIns="0" tIns="0" rIns="0" bIns="0"/>
          <a:lstStyle>
            <a:lvl1pPr marL="266700" indent="-266700">
              <a:buClr>
                <a:srgbClr val="1A9DAC"/>
              </a:buClr>
              <a:buFont typeface="+mj-lt"/>
              <a:buAutoNum type="arabicPeriod"/>
              <a:defRPr sz="2000">
                <a:latin typeface="+mn-lt"/>
                <a:ea typeface="Tahoma" panose="020B0604030504040204" pitchFamily="34" charset="0"/>
                <a:cs typeface="Tahoma" panose="020B0604030504040204" pitchFamily="34" charset="0"/>
              </a:defRPr>
            </a:lvl1pPr>
            <a:lvl2pPr marL="541338" indent="-274638">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9"/>
            <a:ext cx="9912077"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7"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7" name="Text Placeholder 5"/>
          <p:cNvSpPr>
            <a:spLocks noGrp="1"/>
          </p:cNvSpPr>
          <p:nvPr>
            <p:ph type="body" sz="quarter" idx="12"/>
          </p:nvPr>
        </p:nvSpPr>
        <p:spPr>
          <a:xfrm>
            <a:off x="6240016"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6240016" y="1628800"/>
            <a:ext cx="4752528"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20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624001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2000" b="0" i="0" baseline="0">
                <a:solidFill>
                  <a:schemeClr val="tx1"/>
                </a:solidFill>
                <a:latin typeface="+mn-lt"/>
                <a:ea typeface="Tahoma"/>
                <a:cs typeface="Tahoma"/>
              </a:defRPr>
            </a:lvl1pPr>
            <a:lvl2pPr marL="541338" indent="-274638">
              <a:buClr>
                <a:srgbClr val="1A9DAC"/>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20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700"/>
            <a:ext cx="10515600" cy="862064"/>
          </a:xfrm>
        </p:spPr>
        <p:txBody>
          <a:bodyPr/>
          <a:lstStyle/>
          <a:p>
            <a:r>
              <a:rPr lang="en-US"/>
              <a:t>Click to edit Master title style</a:t>
            </a:r>
            <a:endParaRPr lang="en-US" dirty="0"/>
          </a:p>
        </p:txBody>
      </p:sp>
      <p:sp>
        <p:nvSpPr>
          <p:cNvPr id="3" name="Chart Placeholder 2"/>
          <p:cNvSpPr>
            <a:spLocks noGrp="1"/>
          </p:cNvSpPr>
          <p:nvPr>
            <p:ph type="chart" sz="quarter" idx="11"/>
          </p:nvPr>
        </p:nvSpPr>
        <p:spPr>
          <a:xfrm>
            <a:off x="1199456" y="1554763"/>
            <a:ext cx="9865096"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9"/>
            <a:ext cx="10515600"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8" y="1628800"/>
            <a:ext cx="446449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5712885" y="1628802"/>
            <a:ext cx="5351667"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92085"/>
          </a:xfrm>
          <a:prstGeom prst="rect">
            <a:avLst/>
          </a:prstGeom>
        </p:spPr>
        <p:txBody>
          <a:bodyPr vert="horz" lIns="0" tIns="0" rIns="0" bIns="0" rtlCol="0" anchor="t" anchorCtr="0">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7" r:id="rId13"/>
    <p:sldLayoutId id="2147483976" r:id="rId14"/>
    <p:sldLayoutId id="2147483978" r:id="rId15"/>
    <p:sldLayoutId id="2147483979" r:id="rId16"/>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ames.Longhurst@uwe.ac.uk"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people.uwe.ac.uk/Pages/person.aspx?accountname=CAMPUS\j-longhurs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uwe.ac.uk/about/values-vision-strategy/strategy-2030" TargetMode="External"/><Relationship Id="rId2" Type="http://schemas.openxmlformats.org/officeDocument/2006/relationships/hyperlink" Target="https://www2.uwe.ac.uk/services/Marketing/about-us/pdf/Policies/UWE-Bristol-Board-of-Governors-Declaration-of-Climate-and-Ecological-Emergency-v3.pdf" TargetMode="Externa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hyperlink" Target="https://www.uwe.ac.uk/about/values-vision-strategy/strategy-2030"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ustainabledevelopment.un.org/?menu=1300"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4552-A394-47FD-B5D3-E27D6E011D49}"/>
              </a:ext>
            </a:extLst>
          </p:cNvPr>
          <p:cNvSpPr>
            <a:spLocks noGrp="1"/>
          </p:cNvSpPr>
          <p:nvPr>
            <p:ph type="title"/>
          </p:nvPr>
        </p:nvSpPr>
        <p:spPr/>
        <p:txBody>
          <a:bodyPr/>
          <a:lstStyle/>
          <a:p>
            <a:r>
              <a:rPr lang="en-GB" dirty="0"/>
              <a:t>Sustainability at UWE Bristol</a:t>
            </a:r>
            <a:br>
              <a:rPr lang="en-GB" dirty="0"/>
            </a:br>
            <a:br>
              <a:rPr lang="en-GB" dirty="0"/>
            </a:br>
            <a:r>
              <a:rPr lang="en-GB" dirty="0"/>
              <a:t>A 26 Year Journey</a:t>
            </a:r>
          </a:p>
        </p:txBody>
      </p:sp>
      <p:sp>
        <p:nvSpPr>
          <p:cNvPr id="3" name="Text Placeholder 2">
            <a:extLst>
              <a:ext uri="{FF2B5EF4-FFF2-40B4-BE49-F238E27FC236}">
                <a16:creationId xmlns:a16="http://schemas.microsoft.com/office/drawing/2014/main" id="{59C4B234-4509-4826-92E0-19EA19429E47}"/>
              </a:ext>
            </a:extLst>
          </p:cNvPr>
          <p:cNvSpPr>
            <a:spLocks noGrp="1"/>
          </p:cNvSpPr>
          <p:nvPr>
            <p:ph type="body" sz="quarter" idx="15"/>
          </p:nvPr>
        </p:nvSpPr>
        <p:spPr/>
        <p:txBody>
          <a:bodyPr/>
          <a:lstStyle/>
          <a:p>
            <a:r>
              <a:rPr lang="en-GB" dirty="0"/>
              <a:t>Presented by</a:t>
            </a:r>
          </a:p>
        </p:txBody>
      </p:sp>
      <p:sp>
        <p:nvSpPr>
          <p:cNvPr id="4" name="Text Placeholder 3">
            <a:extLst>
              <a:ext uri="{FF2B5EF4-FFF2-40B4-BE49-F238E27FC236}">
                <a16:creationId xmlns:a16="http://schemas.microsoft.com/office/drawing/2014/main" id="{5F4083E6-1CBD-40A9-94CD-388B5D3A3BB9}"/>
              </a:ext>
            </a:extLst>
          </p:cNvPr>
          <p:cNvSpPr>
            <a:spLocks noGrp="1"/>
          </p:cNvSpPr>
          <p:nvPr>
            <p:ph type="body" sz="quarter" idx="16"/>
          </p:nvPr>
        </p:nvSpPr>
        <p:spPr>
          <a:xfrm>
            <a:off x="798007" y="2542095"/>
            <a:ext cx="1625519" cy="1751001"/>
          </a:xfrm>
        </p:spPr>
        <p:txBody>
          <a:bodyPr/>
          <a:lstStyle/>
          <a:p>
            <a:r>
              <a:rPr lang="en-GB" dirty="0"/>
              <a:t>Prof Jim Longhurst</a:t>
            </a:r>
          </a:p>
          <a:p>
            <a:endParaRPr lang="en-GB" dirty="0"/>
          </a:p>
          <a:p>
            <a:r>
              <a:rPr lang="en-GB" dirty="0"/>
              <a:t>AVC Environment and Sustainability</a:t>
            </a:r>
          </a:p>
          <a:p>
            <a:endParaRPr lang="en-GB" dirty="0"/>
          </a:p>
          <a:p>
            <a:endParaRPr lang="en-GB" dirty="0"/>
          </a:p>
        </p:txBody>
      </p:sp>
      <p:sp>
        <p:nvSpPr>
          <p:cNvPr id="6" name="Text Placeholder 5">
            <a:extLst>
              <a:ext uri="{FF2B5EF4-FFF2-40B4-BE49-F238E27FC236}">
                <a16:creationId xmlns:a16="http://schemas.microsoft.com/office/drawing/2014/main" id="{29549C05-A8A3-4657-9DAF-FC8AE49372C8}"/>
              </a:ext>
            </a:extLst>
          </p:cNvPr>
          <p:cNvSpPr>
            <a:spLocks noGrp="1"/>
          </p:cNvSpPr>
          <p:nvPr>
            <p:ph type="body" sz="quarter" idx="18"/>
          </p:nvPr>
        </p:nvSpPr>
        <p:spPr/>
        <p:txBody>
          <a:bodyPr/>
          <a:lstStyle/>
          <a:p>
            <a:r>
              <a:rPr lang="en-GB" dirty="0"/>
              <a:t>Date 15/09/20</a:t>
            </a:r>
          </a:p>
        </p:txBody>
      </p:sp>
    </p:spTree>
    <p:extLst>
      <p:ext uri="{BB962C8B-B14F-4D97-AF65-F5344CB8AC3E}">
        <p14:creationId xmlns:p14="http://schemas.microsoft.com/office/powerpoint/2010/main" val="284718809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631951" y="620714"/>
            <a:ext cx="482441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de-DE" sz="2000" b="1" dirty="0">
              <a:solidFill>
                <a:srgbClr val="FF0000"/>
              </a:solidFill>
            </a:endParaRP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Professor James Longhurst  </a:t>
            </a:r>
          </a:p>
          <a:p>
            <a:pPr eaLnBrk="1" hangingPunct="1">
              <a:spcBef>
                <a:spcPct val="0"/>
              </a:spcBef>
              <a:buFontTx/>
              <a:buNone/>
            </a:pP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University of the West of England, </a:t>
            </a: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Frenchay Campus,</a:t>
            </a: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Bristol,  </a:t>
            </a: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BS16 1QY </a:t>
            </a: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UK</a:t>
            </a:r>
          </a:p>
          <a:p>
            <a:pPr eaLnBrk="1" hangingPunct="1">
              <a:spcBef>
                <a:spcPct val="0"/>
              </a:spcBef>
              <a:buFontTx/>
              <a:buNone/>
            </a:pP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Email </a:t>
            </a: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hlinkClick r:id="rId3"/>
              </a:rPr>
              <a:t>James.Longhurst@uwe.ac.uk</a:t>
            </a:r>
            <a:r>
              <a:rPr lang="en-US"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r>
              <a:rPr lang="de-DE" altLang="de-DE" sz="2000" b="1" dirty="0">
                <a:solidFill>
                  <a:schemeClr val="tx2"/>
                </a:solidFill>
                <a:latin typeface="Tahoma" panose="020B0604030504040204" pitchFamily="34" charset="0"/>
                <a:ea typeface="Tahoma" panose="020B0604030504040204" pitchFamily="34" charset="0"/>
                <a:cs typeface="Tahoma" panose="020B0604030504040204" pitchFamily="34" charset="0"/>
              </a:rPr>
              <a:t>Public profile </a:t>
            </a:r>
            <a:r>
              <a:rPr lang="de-DE" altLang="de-DE" sz="1600" dirty="0">
                <a:latin typeface="Tahoma" panose="020B0604030504040204" pitchFamily="34" charset="0"/>
                <a:ea typeface="Tahoma" panose="020B0604030504040204" pitchFamily="34" charset="0"/>
                <a:cs typeface="Tahoma" panose="020B0604030504040204" pitchFamily="34" charset="0"/>
                <a:hlinkClick r:id="rId4"/>
              </a:rPr>
              <a:t>http://people.uwe.ac.uk/Pages/person.aspx?accountname=CAMPUS\j-longhurst</a:t>
            </a:r>
            <a:r>
              <a:rPr lang="de-DE" altLang="de-DE" sz="1600" dirty="0">
                <a:latin typeface="Tahoma" panose="020B0604030504040204" pitchFamily="34" charset="0"/>
                <a:ea typeface="Tahoma" panose="020B0604030504040204" pitchFamily="34" charset="0"/>
                <a:cs typeface="Tahoma" panose="020B0604030504040204" pitchFamily="34" charset="0"/>
              </a:rPr>
              <a:t> </a:t>
            </a:r>
          </a:p>
          <a:p>
            <a:pPr eaLnBrk="1" hangingPunct="1">
              <a:spcBef>
                <a:spcPct val="0"/>
              </a:spcBef>
              <a:buFontTx/>
              <a:buNone/>
            </a:pPr>
            <a:endParaRPr lang="de-DE" altLang="de-DE"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Tx/>
              <a:buNone/>
            </a:pPr>
            <a:endParaRPr lang="de-DE" altLang="de-DE" sz="2000" b="1" dirty="0"/>
          </a:p>
        </p:txBody>
      </p:sp>
      <p:sp>
        <p:nvSpPr>
          <p:cNvPr id="57347" name="Rechteck 1"/>
          <p:cNvSpPr>
            <a:spLocks noChangeArrowheads="1"/>
          </p:cNvSpPr>
          <p:nvPr/>
        </p:nvSpPr>
        <p:spPr bwMode="auto">
          <a:xfrm>
            <a:off x="8183563" y="5640388"/>
            <a:ext cx="2233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de-DE" altLang="de-DE" sz="2400"/>
          </a:p>
        </p:txBody>
      </p:sp>
      <p:pic>
        <p:nvPicPr>
          <p:cNvPr id="5734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128" y="1628801"/>
            <a:ext cx="2768600"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78165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5440" y="476672"/>
            <a:ext cx="8783505" cy="651068"/>
          </a:xfrm>
        </p:spPr>
        <p:txBody>
          <a:bodyPr/>
          <a:lstStyle/>
          <a:p>
            <a:r>
              <a:rPr lang="en-GB" dirty="0"/>
              <a:t>Sustainability at UWE Bristol</a:t>
            </a:r>
          </a:p>
        </p:txBody>
      </p:sp>
      <p:sp>
        <p:nvSpPr>
          <p:cNvPr id="5" name="Text Placeholder 4"/>
          <p:cNvSpPr>
            <a:spLocks noGrp="1"/>
          </p:cNvSpPr>
          <p:nvPr>
            <p:ph type="body" sz="quarter" idx="11"/>
          </p:nvPr>
        </p:nvSpPr>
        <p:spPr>
          <a:xfrm>
            <a:off x="1084230" y="1182977"/>
            <a:ext cx="8784977" cy="4464074"/>
          </a:xfrm>
        </p:spPr>
        <p:txBody>
          <a:bodyPr/>
          <a:lstStyle/>
          <a:p>
            <a:r>
              <a:rPr lang="en-GB" sz="2400" dirty="0"/>
              <a:t>Our approach has been four fold. Embedding sustainability in </a:t>
            </a:r>
          </a:p>
          <a:p>
            <a:pPr lvl="2"/>
            <a:r>
              <a:rPr lang="en-GB" sz="2400" dirty="0"/>
              <a:t>Curriculum</a:t>
            </a:r>
          </a:p>
          <a:p>
            <a:pPr lvl="2"/>
            <a:r>
              <a:rPr lang="en-GB" sz="2400" dirty="0"/>
              <a:t>Research </a:t>
            </a:r>
          </a:p>
          <a:p>
            <a:pPr lvl="2"/>
            <a:r>
              <a:rPr lang="en-GB" sz="2400" dirty="0"/>
              <a:t>Campus Management </a:t>
            </a:r>
          </a:p>
          <a:p>
            <a:pPr lvl="2"/>
            <a:r>
              <a:rPr lang="en-GB" sz="2400" dirty="0"/>
              <a:t>Community Engagement</a:t>
            </a:r>
          </a:p>
          <a:p>
            <a:r>
              <a:rPr lang="en-GB" sz="2400" dirty="0"/>
              <a:t>Creating a culture supportive of a sustainable university.</a:t>
            </a:r>
          </a:p>
          <a:p>
            <a:r>
              <a:rPr lang="en-GB" sz="2400" dirty="0"/>
              <a:t>All in partnership with the Students' Union.</a:t>
            </a:r>
          </a:p>
        </p:txBody>
      </p:sp>
      <p:pic>
        <p:nvPicPr>
          <p:cNvPr id="2" name="Picture 1"/>
          <p:cNvPicPr>
            <a:picLocks noChangeAspect="1"/>
          </p:cNvPicPr>
          <p:nvPr/>
        </p:nvPicPr>
        <p:blipFill>
          <a:blip r:embed="rId2"/>
          <a:stretch>
            <a:fillRect/>
          </a:stretch>
        </p:blipFill>
        <p:spPr>
          <a:xfrm>
            <a:off x="4799856" y="4419389"/>
            <a:ext cx="7260965" cy="2438611"/>
          </a:xfrm>
          <a:prstGeom prst="rect">
            <a:avLst/>
          </a:prstGeom>
        </p:spPr>
      </p:pic>
    </p:spTree>
    <p:extLst>
      <p:ext uri="{BB962C8B-B14F-4D97-AF65-F5344CB8AC3E}">
        <p14:creationId xmlns:p14="http://schemas.microsoft.com/office/powerpoint/2010/main" val="11680259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6" y="525345"/>
            <a:ext cx="10369152" cy="651068"/>
          </a:xfrm>
        </p:spPr>
        <p:txBody>
          <a:bodyPr/>
          <a:lstStyle/>
          <a:p>
            <a:r>
              <a:rPr lang="en-GB" dirty="0"/>
              <a:t>Sustainability at UWE – a 26 year journey</a:t>
            </a:r>
          </a:p>
          <a:p>
            <a:endParaRPr lang="en-GB" dirty="0"/>
          </a:p>
        </p:txBody>
      </p:sp>
      <p:sp>
        <p:nvSpPr>
          <p:cNvPr id="3" name="Text Placeholder 2"/>
          <p:cNvSpPr>
            <a:spLocks noGrp="1"/>
          </p:cNvSpPr>
          <p:nvPr>
            <p:ph type="body" sz="quarter" idx="11"/>
          </p:nvPr>
        </p:nvSpPr>
        <p:spPr>
          <a:xfrm>
            <a:off x="1401416" y="1196752"/>
            <a:ext cx="9289031" cy="4680520"/>
          </a:xfrm>
        </p:spPr>
        <p:txBody>
          <a:bodyPr/>
          <a:lstStyle/>
          <a:p>
            <a:r>
              <a:rPr lang="en-GB" sz="1800" dirty="0"/>
              <a:t>1994 UWE’s first Environmental Policy periodically revised thereafter </a:t>
            </a:r>
          </a:p>
          <a:p>
            <a:r>
              <a:rPr lang="en-GB" sz="1800" dirty="0">
                <a:solidFill>
                  <a:schemeClr val="tx2"/>
                </a:solidFill>
              </a:rPr>
              <a:t>2004 Sustainability Board established</a:t>
            </a:r>
          </a:p>
          <a:p>
            <a:r>
              <a:rPr lang="en-GB" sz="1800" dirty="0"/>
              <a:t>2005 First Sustainability Action Plan</a:t>
            </a:r>
          </a:p>
          <a:p>
            <a:r>
              <a:rPr lang="en-GB" sz="1800" dirty="0">
                <a:solidFill>
                  <a:schemeClr val="tx2"/>
                </a:solidFill>
              </a:rPr>
              <a:t>2007 First Sustainability Strategy</a:t>
            </a:r>
          </a:p>
          <a:p>
            <a:r>
              <a:rPr lang="en-GB" sz="1800" dirty="0"/>
              <a:t>2008 Knowledge Exchange for Sustainability Education (KESE) established </a:t>
            </a:r>
          </a:p>
          <a:p>
            <a:r>
              <a:rPr lang="en-GB" sz="1800" dirty="0">
                <a:solidFill>
                  <a:schemeClr val="tx2"/>
                </a:solidFill>
              </a:rPr>
              <a:t>2010 Strategy 2020</a:t>
            </a:r>
          </a:p>
          <a:p>
            <a:r>
              <a:rPr lang="en-GB" sz="1800" dirty="0"/>
              <a:t>2012 Sustainability Plan</a:t>
            </a:r>
          </a:p>
          <a:p>
            <a:r>
              <a:rPr lang="en-GB" sz="1800" dirty="0">
                <a:solidFill>
                  <a:schemeClr val="tx2"/>
                </a:solidFill>
              </a:rPr>
              <a:t>2014 Certification to ISO 14001:2004 EMS</a:t>
            </a:r>
          </a:p>
          <a:p>
            <a:r>
              <a:rPr lang="en-GB" sz="1800" dirty="0"/>
              <a:t>2015 Confirmed sustainability in all taught provision</a:t>
            </a:r>
          </a:p>
          <a:p>
            <a:r>
              <a:rPr lang="en-GB" sz="1800" dirty="0">
                <a:solidFill>
                  <a:schemeClr val="tx2"/>
                </a:solidFill>
              </a:rPr>
              <a:t>2016 Responsible Futures accreditation</a:t>
            </a:r>
          </a:p>
          <a:p>
            <a:r>
              <a:rPr lang="en-GB" sz="1800" dirty="0"/>
              <a:t>2017 Refreshed Sustainability Plan</a:t>
            </a:r>
          </a:p>
          <a:p>
            <a:r>
              <a:rPr lang="en-GB" sz="1800" dirty="0">
                <a:solidFill>
                  <a:schemeClr val="tx2"/>
                </a:solidFill>
              </a:rPr>
              <a:t>2017 Transition to ISO 14001:2015 EMS </a:t>
            </a:r>
          </a:p>
          <a:p>
            <a:r>
              <a:rPr lang="en-GB" sz="1800" dirty="0"/>
              <a:t>2017 New Environmental Sustainability Policy</a:t>
            </a:r>
          </a:p>
          <a:p>
            <a:r>
              <a:rPr lang="en-GB" sz="1800" dirty="0">
                <a:solidFill>
                  <a:schemeClr val="tx2"/>
                </a:solidFill>
              </a:rPr>
              <a:t>2020 Launch of Strategy 2030  </a:t>
            </a:r>
          </a:p>
          <a:p>
            <a:r>
              <a:rPr lang="en-GB" sz="1800" dirty="0"/>
              <a:t>2020 Climate Action and Sustainability Strategy</a:t>
            </a:r>
          </a:p>
        </p:txBody>
      </p:sp>
    </p:spTree>
    <p:extLst>
      <p:ext uri="{BB962C8B-B14F-4D97-AF65-F5344CB8AC3E}">
        <p14:creationId xmlns:p14="http://schemas.microsoft.com/office/powerpoint/2010/main" val="282189367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3432" y="410976"/>
            <a:ext cx="8999529" cy="651068"/>
          </a:xfrm>
        </p:spPr>
        <p:txBody>
          <a:bodyPr/>
          <a:lstStyle/>
          <a:p>
            <a:r>
              <a:rPr lang="en-GB" dirty="0"/>
              <a:t>Key Success Factors</a:t>
            </a:r>
          </a:p>
        </p:txBody>
      </p:sp>
      <p:sp>
        <p:nvSpPr>
          <p:cNvPr id="3" name="Text Placeholder 2"/>
          <p:cNvSpPr>
            <a:spLocks noGrp="1"/>
          </p:cNvSpPr>
          <p:nvPr>
            <p:ph type="body" sz="quarter" idx="11"/>
          </p:nvPr>
        </p:nvSpPr>
        <p:spPr>
          <a:xfrm>
            <a:off x="983432" y="1358951"/>
            <a:ext cx="9601067" cy="4464074"/>
          </a:xfrm>
        </p:spPr>
        <p:txBody>
          <a:bodyPr/>
          <a:lstStyle/>
          <a:p>
            <a:r>
              <a:rPr lang="en-GB" sz="2800" dirty="0"/>
              <a:t>Student expectation and demand  </a:t>
            </a:r>
          </a:p>
          <a:p>
            <a:r>
              <a:rPr lang="en-GB" sz="2800" dirty="0"/>
              <a:t>Staff engagement </a:t>
            </a:r>
          </a:p>
          <a:p>
            <a:r>
              <a:rPr lang="en-GB" sz="2800" dirty="0"/>
              <a:t>Senior staff leadership</a:t>
            </a:r>
          </a:p>
          <a:p>
            <a:r>
              <a:rPr lang="en-GB" sz="2800" dirty="0"/>
              <a:t>Strategy and clear direction of travel </a:t>
            </a:r>
          </a:p>
          <a:p>
            <a:r>
              <a:rPr lang="en-GB" sz="2800" dirty="0"/>
              <a:t>Willingness to embrace change </a:t>
            </a:r>
          </a:p>
          <a:p>
            <a:r>
              <a:rPr lang="en-GB" sz="2800" dirty="0"/>
              <a:t>Learning from failure</a:t>
            </a:r>
          </a:p>
          <a:p>
            <a:r>
              <a:rPr lang="en-GB" sz="2800" dirty="0"/>
              <a:t>External certification</a:t>
            </a:r>
          </a:p>
          <a:p>
            <a:r>
              <a:rPr lang="en-GB" sz="2800" dirty="0"/>
              <a:t>Partnership with the Students’ Union</a:t>
            </a:r>
          </a:p>
          <a:p>
            <a:r>
              <a:rPr lang="en-GB" sz="2800" dirty="0"/>
              <a:t>Bristol – A European Green Capital </a:t>
            </a:r>
          </a:p>
        </p:txBody>
      </p:sp>
      <p:pic>
        <p:nvPicPr>
          <p:cNvPr id="4" name="Picture 3"/>
          <p:cNvPicPr>
            <a:picLocks noChangeAspect="1"/>
          </p:cNvPicPr>
          <p:nvPr/>
        </p:nvPicPr>
        <p:blipFill>
          <a:blip r:embed="rId2"/>
          <a:stretch>
            <a:fillRect/>
          </a:stretch>
        </p:blipFill>
        <p:spPr>
          <a:xfrm>
            <a:off x="10848528" y="673828"/>
            <a:ext cx="957155" cy="682811"/>
          </a:xfrm>
          <a:prstGeom prst="rect">
            <a:avLst/>
          </a:prstGeom>
        </p:spPr>
      </p:pic>
    </p:spTree>
    <p:extLst>
      <p:ext uri="{BB962C8B-B14F-4D97-AF65-F5344CB8AC3E}">
        <p14:creationId xmlns:p14="http://schemas.microsoft.com/office/powerpoint/2010/main" val="30037730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7488" y="689700"/>
            <a:ext cx="8856985" cy="651068"/>
          </a:xfrm>
        </p:spPr>
        <p:txBody>
          <a:bodyPr/>
          <a:lstStyle/>
          <a:p>
            <a:r>
              <a:rPr lang="en-GB" sz="3200" dirty="0"/>
              <a:t>Sustainability Ambitions in Strategy 2030</a:t>
            </a:r>
          </a:p>
        </p:txBody>
      </p:sp>
      <p:sp>
        <p:nvSpPr>
          <p:cNvPr id="3" name="Text Placeholder 2"/>
          <p:cNvSpPr>
            <a:spLocks noGrp="1"/>
          </p:cNvSpPr>
          <p:nvPr>
            <p:ph type="body" sz="quarter" idx="11"/>
          </p:nvPr>
        </p:nvSpPr>
        <p:spPr>
          <a:xfrm>
            <a:off x="1462947" y="1484784"/>
            <a:ext cx="9457589" cy="4464074"/>
          </a:xfrm>
        </p:spPr>
        <p:txBody>
          <a:bodyPr/>
          <a:lstStyle/>
          <a:p>
            <a:r>
              <a:rPr lang="en-GB" sz="2400" i="1" dirty="0"/>
              <a:t>Through our 2030 Strategy we will work to address the urgency of the climate and ecological emergency and strive to fulfil our role in the achievement of the United Nations’ Sustainable Development Goals.   </a:t>
            </a:r>
          </a:p>
          <a:p>
            <a:pPr marL="0" indent="0">
              <a:buNone/>
            </a:pPr>
            <a:endParaRPr lang="en-GB" sz="2400" i="1" dirty="0"/>
          </a:p>
          <a:p>
            <a:r>
              <a:rPr lang="en-GB" sz="2400" i="1" dirty="0"/>
              <a:t>UWE Bristol Declaration of a Climate and Ecological Emergency </a:t>
            </a:r>
            <a:r>
              <a:rPr lang="en-GB" sz="2400" i="1" dirty="0">
                <a:hlinkClick r:id="rId2"/>
              </a:rPr>
              <a:t>here</a:t>
            </a:r>
            <a:endParaRPr lang="en-GB" sz="2400" i="1" dirty="0"/>
          </a:p>
          <a:p>
            <a:endParaRPr lang="en-GB" sz="2400" i="1" dirty="0"/>
          </a:p>
          <a:p>
            <a:r>
              <a:rPr lang="en-GB" sz="2400" i="1" dirty="0"/>
              <a:t>Seven ambitious commitments in Strategy 2030.</a:t>
            </a:r>
          </a:p>
          <a:p>
            <a:r>
              <a:rPr lang="en-GB" sz="2000" dirty="0">
                <a:hlinkClick r:id="rId3"/>
              </a:rPr>
              <a:t>https://www.uwe.ac.uk/about/values-vision-strategy/strategy-2030</a:t>
            </a:r>
            <a:r>
              <a:rPr lang="en-GB" sz="2000" dirty="0"/>
              <a:t> </a:t>
            </a:r>
          </a:p>
        </p:txBody>
      </p:sp>
      <p:pic>
        <p:nvPicPr>
          <p:cNvPr id="4" name="Picture 3"/>
          <p:cNvPicPr>
            <a:picLocks noChangeAspect="1"/>
          </p:cNvPicPr>
          <p:nvPr/>
        </p:nvPicPr>
        <p:blipFill>
          <a:blip r:embed="rId4"/>
          <a:stretch>
            <a:fillRect/>
          </a:stretch>
        </p:blipFill>
        <p:spPr>
          <a:xfrm>
            <a:off x="10327380" y="4365104"/>
            <a:ext cx="1548518" cy="2206943"/>
          </a:xfrm>
          <a:prstGeom prst="rect">
            <a:avLst/>
          </a:prstGeom>
        </p:spPr>
      </p:pic>
    </p:spTree>
    <p:extLst>
      <p:ext uri="{BB962C8B-B14F-4D97-AF65-F5344CB8AC3E}">
        <p14:creationId xmlns:p14="http://schemas.microsoft.com/office/powerpoint/2010/main" val="25346925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6" y="260648"/>
            <a:ext cx="10225136" cy="651068"/>
          </a:xfrm>
        </p:spPr>
        <p:txBody>
          <a:bodyPr/>
          <a:lstStyle/>
          <a:p>
            <a:r>
              <a:rPr lang="en-GB" sz="3200" dirty="0"/>
              <a:t>Sustainability Ambitions in Strategy 2030 (abridged)</a:t>
            </a:r>
          </a:p>
          <a:p>
            <a:endParaRPr lang="en-GB" dirty="0"/>
          </a:p>
        </p:txBody>
      </p:sp>
      <p:sp>
        <p:nvSpPr>
          <p:cNvPr id="3" name="Text Placeholder 2"/>
          <p:cNvSpPr>
            <a:spLocks noGrp="1"/>
          </p:cNvSpPr>
          <p:nvPr>
            <p:ph type="body" sz="quarter" idx="11"/>
          </p:nvPr>
        </p:nvSpPr>
        <p:spPr>
          <a:xfrm>
            <a:off x="911424" y="1052736"/>
            <a:ext cx="11089232" cy="5947298"/>
          </a:xfrm>
        </p:spPr>
        <p:txBody>
          <a:bodyPr/>
          <a:lstStyle/>
          <a:p>
            <a:pPr marL="342900" indent="-342900">
              <a:buFont typeface="+mj-lt"/>
              <a:buAutoNum type="arabicPeriod"/>
            </a:pPr>
            <a:r>
              <a:rPr lang="en-GB" sz="2400" dirty="0"/>
              <a:t>Net-zero emissions of greenhouse gases by 2030. </a:t>
            </a:r>
          </a:p>
          <a:p>
            <a:pPr marL="342900" indent="-342900">
              <a:buFont typeface="+mj-lt"/>
              <a:buAutoNum type="arabicPeriod"/>
            </a:pPr>
            <a:r>
              <a:rPr lang="en-GB" sz="2400" dirty="0">
                <a:solidFill>
                  <a:schemeClr val="tx2"/>
                </a:solidFill>
              </a:rPr>
              <a:t>Clear targets and plans to reduce water and energy use, cut waste generation including food waste, and support biodiversity. Towards a circular economy. </a:t>
            </a:r>
          </a:p>
          <a:p>
            <a:pPr marL="342900" indent="-342900">
              <a:buFont typeface="+mj-lt"/>
              <a:buAutoNum type="arabicPeriod"/>
            </a:pPr>
            <a:r>
              <a:rPr lang="en-GB" sz="2400" dirty="0"/>
              <a:t>Eliminate all but essential single-use plastic by 2025.</a:t>
            </a:r>
          </a:p>
          <a:p>
            <a:pPr marL="342900" indent="-342900">
              <a:buFont typeface="+mj-lt"/>
              <a:buAutoNum type="arabicPeriod"/>
            </a:pPr>
            <a:r>
              <a:rPr lang="en-GB" sz="2400" dirty="0">
                <a:solidFill>
                  <a:schemeClr val="tx2"/>
                </a:solidFill>
              </a:rPr>
              <a:t>Establish all our campuses as clean air and smoke-free zones. </a:t>
            </a:r>
          </a:p>
          <a:p>
            <a:pPr marL="342900" indent="-342900">
              <a:buFont typeface="+mj-lt"/>
              <a:buAutoNum type="arabicPeriod"/>
            </a:pPr>
            <a:r>
              <a:rPr lang="en-GB" sz="2400" dirty="0"/>
              <a:t>Secure year-on-year improvement in sustainable travel. </a:t>
            </a:r>
          </a:p>
          <a:p>
            <a:pPr marL="342900" indent="-342900">
              <a:buFont typeface="+mj-lt"/>
              <a:buAutoNum type="arabicPeriod"/>
            </a:pPr>
            <a:r>
              <a:rPr lang="en-GB" sz="2400" dirty="0">
                <a:solidFill>
                  <a:schemeClr val="tx2"/>
                </a:solidFill>
              </a:rPr>
              <a:t>Work with our students to explicitly address climate change and environmental challenges in the curriculum.</a:t>
            </a:r>
            <a:r>
              <a:rPr lang="en-GB" sz="2400" dirty="0"/>
              <a:t> </a:t>
            </a:r>
          </a:p>
          <a:p>
            <a:pPr marL="342900" indent="-342900">
              <a:buFont typeface="+mj-lt"/>
              <a:buAutoNum type="arabicPeriod"/>
            </a:pPr>
            <a:r>
              <a:rPr lang="en-GB" sz="2400" dirty="0"/>
              <a:t>Support research that addresses climate change, environmental challenges and biodiversity.</a:t>
            </a:r>
          </a:p>
          <a:p>
            <a:pPr marL="0" indent="0">
              <a:buNone/>
            </a:pPr>
            <a:endParaRPr lang="en-GB" dirty="0"/>
          </a:p>
          <a:p>
            <a:pPr marL="0" indent="0">
              <a:buNone/>
            </a:pPr>
            <a:r>
              <a:rPr lang="en-GB" dirty="0"/>
              <a:t>                               </a:t>
            </a:r>
          </a:p>
          <a:p>
            <a:pPr marL="0" indent="0">
              <a:buNone/>
            </a:pPr>
            <a:r>
              <a:rPr lang="en-GB" dirty="0"/>
              <a:t>                                    </a:t>
            </a:r>
            <a:r>
              <a:rPr lang="en-GB" dirty="0">
                <a:hlinkClick r:id="rId2"/>
              </a:rPr>
              <a:t>https://www.uwe.ac.uk/about/values-vision-strategy/strategy-2030</a:t>
            </a:r>
            <a:r>
              <a:rPr lang="en-GB" dirty="0"/>
              <a:t>  </a:t>
            </a:r>
          </a:p>
          <a:p>
            <a:pPr marL="0" indent="0">
              <a:buNone/>
            </a:pPr>
            <a:endParaRPr lang="en-GB" dirty="0"/>
          </a:p>
        </p:txBody>
      </p:sp>
    </p:spTree>
    <p:extLst>
      <p:ext uri="{BB962C8B-B14F-4D97-AF65-F5344CB8AC3E}">
        <p14:creationId xmlns:p14="http://schemas.microsoft.com/office/powerpoint/2010/main" val="147690285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7488" y="689700"/>
            <a:ext cx="9433048" cy="651068"/>
          </a:xfrm>
        </p:spPr>
        <p:txBody>
          <a:bodyPr/>
          <a:lstStyle/>
          <a:p>
            <a:r>
              <a:rPr lang="en-GB" sz="2800" dirty="0"/>
              <a:t>Climate Action and Sustainability Strategy (CASS ) 2030</a:t>
            </a:r>
          </a:p>
        </p:txBody>
      </p:sp>
      <p:sp>
        <p:nvSpPr>
          <p:cNvPr id="3" name="Text Placeholder 2"/>
          <p:cNvSpPr>
            <a:spLocks noGrp="1"/>
          </p:cNvSpPr>
          <p:nvPr>
            <p:ph type="body" sz="quarter" idx="11"/>
          </p:nvPr>
        </p:nvSpPr>
        <p:spPr>
          <a:xfrm>
            <a:off x="1199456" y="1268760"/>
            <a:ext cx="9577064" cy="4464074"/>
          </a:xfrm>
        </p:spPr>
        <p:txBody>
          <a:bodyPr/>
          <a:lstStyle/>
          <a:p>
            <a:pPr marL="266700" lvl="1" indent="0">
              <a:buNone/>
            </a:pPr>
            <a:r>
              <a:rPr lang="en-GB" sz="2000" dirty="0"/>
              <a:t>The Climate Action and Sustainability Strategy develops the key ambitions of Strategy 2030, explicitly linking the sustainability and climate actions with the purpose, the people and the place of the university.</a:t>
            </a:r>
          </a:p>
          <a:p>
            <a:pPr marL="266700" lvl="1" indent="0">
              <a:buNone/>
            </a:pPr>
            <a:r>
              <a:rPr lang="en-GB" sz="2000" dirty="0"/>
              <a:t> </a:t>
            </a:r>
          </a:p>
          <a:p>
            <a:pPr marL="266700" lvl="1" indent="0">
              <a:buNone/>
            </a:pPr>
            <a:r>
              <a:rPr lang="en-GB" dirty="0"/>
              <a:t>							  	</a:t>
            </a:r>
          </a:p>
          <a:p>
            <a:pPr marL="0" indent="0">
              <a:buNone/>
            </a:pPr>
            <a:r>
              <a:rPr lang="en-GB" dirty="0"/>
              <a:t>					 </a:t>
            </a:r>
          </a:p>
          <a:p>
            <a:pPr marL="0" indent="0">
              <a:buNone/>
            </a:pPr>
            <a:r>
              <a:rPr lang="en-GB" dirty="0"/>
              <a:t>	</a:t>
            </a:r>
          </a:p>
        </p:txBody>
      </p:sp>
      <p:pic>
        <p:nvPicPr>
          <p:cNvPr id="4" name="Picture 3"/>
          <p:cNvPicPr>
            <a:picLocks noChangeAspect="1"/>
          </p:cNvPicPr>
          <p:nvPr/>
        </p:nvPicPr>
        <p:blipFill>
          <a:blip r:embed="rId2"/>
          <a:stretch>
            <a:fillRect/>
          </a:stretch>
        </p:blipFill>
        <p:spPr>
          <a:xfrm>
            <a:off x="3287688" y="3531305"/>
            <a:ext cx="5904656" cy="1983595"/>
          </a:xfrm>
          <a:prstGeom prst="rect">
            <a:avLst/>
          </a:prstGeom>
        </p:spPr>
      </p:pic>
    </p:spTree>
    <p:extLst>
      <p:ext uri="{BB962C8B-B14F-4D97-AF65-F5344CB8AC3E}">
        <p14:creationId xmlns:p14="http://schemas.microsoft.com/office/powerpoint/2010/main" val="261239334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99455" y="689700"/>
            <a:ext cx="9361041" cy="651068"/>
          </a:xfrm>
        </p:spPr>
        <p:txBody>
          <a:bodyPr/>
          <a:lstStyle/>
          <a:p>
            <a:r>
              <a:rPr lang="en-GB" sz="2800" dirty="0"/>
              <a:t>Climate Action and Sustainability Strategy (CASS )2030</a:t>
            </a:r>
          </a:p>
        </p:txBody>
      </p:sp>
      <p:sp>
        <p:nvSpPr>
          <p:cNvPr id="3" name="Text Placeholder 2"/>
          <p:cNvSpPr>
            <a:spLocks noGrp="1"/>
          </p:cNvSpPr>
          <p:nvPr>
            <p:ph type="body" sz="quarter" idx="11"/>
          </p:nvPr>
        </p:nvSpPr>
        <p:spPr>
          <a:xfrm>
            <a:off x="1343472" y="1628800"/>
            <a:ext cx="8208913" cy="4464074"/>
          </a:xfrm>
        </p:spPr>
        <p:txBody>
          <a:bodyPr/>
          <a:lstStyle/>
          <a:p>
            <a:r>
              <a:rPr lang="en-GB" sz="2800" dirty="0"/>
              <a:t>Our Commitment to Sustainability</a:t>
            </a:r>
          </a:p>
          <a:p>
            <a:r>
              <a:rPr lang="en-GB" sz="2800" dirty="0"/>
              <a:t>How We Will Manage and Report on Our Actions</a:t>
            </a:r>
          </a:p>
          <a:p>
            <a:r>
              <a:rPr lang="en-GB" sz="2800" dirty="0"/>
              <a:t>Practising Sustainability</a:t>
            </a:r>
          </a:p>
          <a:p>
            <a:r>
              <a:rPr lang="en-GB" sz="2800" dirty="0"/>
              <a:t>Understanding Sustainability </a:t>
            </a:r>
          </a:p>
          <a:p>
            <a:r>
              <a:rPr lang="en-GB" sz="2800" dirty="0"/>
              <a:t>Influencing Sustainability and cross cutting each element  Adapting to a Changing World </a:t>
            </a:r>
          </a:p>
          <a:p>
            <a:endParaRPr lang="en-GB" sz="2800" dirty="0"/>
          </a:p>
          <a:p>
            <a:endParaRPr lang="en-GB" sz="2800" dirty="0"/>
          </a:p>
        </p:txBody>
      </p:sp>
    </p:spTree>
    <p:extLst>
      <p:ext uri="{BB962C8B-B14F-4D97-AF65-F5344CB8AC3E}">
        <p14:creationId xmlns:p14="http://schemas.microsoft.com/office/powerpoint/2010/main" val="372072495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SDGs and UWE Curricula</a:t>
            </a:r>
          </a:p>
        </p:txBody>
      </p:sp>
      <p:sp>
        <p:nvSpPr>
          <p:cNvPr id="3" name="Text Placeholder 2"/>
          <p:cNvSpPr>
            <a:spLocks noGrp="1"/>
          </p:cNvSpPr>
          <p:nvPr>
            <p:ph type="body" sz="quarter" idx="11"/>
          </p:nvPr>
        </p:nvSpPr>
        <p:spPr>
          <a:xfrm>
            <a:off x="694663" y="1313304"/>
            <a:ext cx="9601067" cy="4464074"/>
          </a:xfrm>
        </p:spPr>
        <p:txBody>
          <a:bodyPr/>
          <a:lstStyle/>
          <a:p>
            <a:endParaRPr lang="en-GB" sz="2400" dirty="0"/>
          </a:p>
          <a:p>
            <a:r>
              <a:rPr lang="en-GB" sz="2400" dirty="0"/>
              <a:t>Making sustainability explicit.</a:t>
            </a:r>
          </a:p>
          <a:p>
            <a:r>
              <a:rPr lang="en-GB" sz="2400" dirty="0"/>
              <a:t>A unique voluntary mapping exercise undertaken by staff teams.</a:t>
            </a:r>
          </a:p>
          <a:p>
            <a:r>
              <a:rPr lang="en-GB" sz="2400" dirty="0"/>
              <a:t>This autumn a suite of maps will be published covering  some 80 UG and PGT programmes from across the 14 academic departments.</a:t>
            </a:r>
          </a:p>
        </p:txBody>
      </p:sp>
      <p:pic>
        <p:nvPicPr>
          <p:cNvPr id="6" name="Content Placeholder 3" descr="https://upload.wikimedia.org/wikipedia/en/f/fc/Chart_of_UN_Sustainable_Development_Goals.png">
            <a:hlinkClick r:id="rId2"/>
            <a:extLst>
              <a:ext uri="{FF2B5EF4-FFF2-40B4-BE49-F238E27FC236}">
                <a16:creationId xmlns:a16="http://schemas.microsoft.com/office/drawing/2014/main" id="{79989B38-6410-4BD2-91BD-616687E7A3AB}"/>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3935840"/>
            <a:ext cx="4968552" cy="2922160"/>
          </a:xfrm>
          <a:prstGeom prst="rect">
            <a:avLst/>
          </a:prstGeom>
          <a:noFill/>
          <a:extLst/>
        </p:spPr>
      </p:pic>
    </p:spTree>
    <p:extLst>
      <p:ext uri="{BB962C8B-B14F-4D97-AF65-F5344CB8AC3E}">
        <p14:creationId xmlns:p14="http://schemas.microsoft.com/office/powerpoint/2010/main" val="562464767"/>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KY with UWE logo top WIDESCREEN" id="{0ED145F9-EFAB-481F-80EE-DCE551447353}" vid="{99C972B8-CADA-475B-AAB0-163B1B4B36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E87131C6E01149B92C08BDE3DAD285" ma:contentTypeVersion="13" ma:contentTypeDescription="Create a new document." ma:contentTypeScope="" ma:versionID="c1c151a7205ca3e1030596c8a5b9d671">
  <xsd:schema xmlns:xsd="http://www.w3.org/2001/XMLSchema" xmlns:xs="http://www.w3.org/2001/XMLSchema" xmlns:p="http://schemas.microsoft.com/office/2006/metadata/properties" xmlns:ns3="83464fbe-6045-496c-aadd-77a7be186b3d" xmlns:ns4="a6b74a24-0929-4331-b68d-6dc2f138fc9f" targetNamespace="http://schemas.microsoft.com/office/2006/metadata/properties" ma:root="true" ma:fieldsID="5091d3a91fb251d04d7607ce52c2a75c" ns3:_="" ns4:_="">
    <xsd:import namespace="83464fbe-6045-496c-aadd-77a7be186b3d"/>
    <xsd:import namespace="a6b74a24-0929-4331-b68d-6dc2f138fc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64fbe-6045-496c-aadd-77a7be186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74a24-0929-4331-b68d-6dc2f138fc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7BB7B5-274C-4E94-9498-5C5B0E448458}">
  <ds:schemaRefs>
    <ds:schemaRef ds:uri="a6b74a24-0929-4331-b68d-6dc2f138fc9f"/>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83464fbe-6045-496c-aadd-77a7be186b3d"/>
    <ds:schemaRef ds:uri="http://www.w3.org/XML/1998/namespace"/>
  </ds:schemaRefs>
</ds:datastoreItem>
</file>

<file path=customXml/itemProps2.xml><?xml version="1.0" encoding="utf-8"?>
<ds:datastoreItem xmlns:ds="http://schemas.openxmlformats.org/officeDocument/2006/customXml" ds:itemID="{B389102B-94DD-4360-A2A0-1A8F0D7F84BE}">
  <ds:schemaRefs>
    <ds:schemaRef ds:uri="http://schemas.microsoft.com/sharepoint/v3/contenttype/forms"/>
  </ds:schemaRefs>
</ds:datastoreItem>
</file>

<file path=customXml/itemProps3.xml><?xml version="1.0" encoding="utf-8"?>
<ds:datastoreItem xmlns:ds="http://schemas.openxmlformats.org/officeDocument/2006/customXml" ds:itemID="{BD896179-56DC-44DE-9CB0-827E48EA7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64fbe-6045-496c-aadd-77a7be186b3d"/>
    <ds:schemaRef ds:uri="a6b74a24-0929-4331-b68d-6dc2f138f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UWE Sky widescreen</Template>
  <TotalTime>5</TotalTime>
  <Words>564</Words>
  <Application>Microsoft Office PowerPoint</Application>
  <PresentationFormat>Widescreen</PresentationFormat>
  <Paragraphs>90</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Courier New</vt:lpstr>
      <vt:lpstr>Georgia</vt:lpstr>
      <vt:lpstr>Tahoma</vt:lpstr>
      <vt:lpstr>Custom Design</vt:lpstr>
      <vt:lpstr>Sustainability at UWE Bristol  A 26 Year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West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at UWE Bristol</dc:title>
  <dc:creator>James Longhurst</dc:creator>
  <cp:lastModifiedBy>Eleanor Reid</cp:lastModifiedBy>
  <cp:revision>2</cp:revision>
  <cp:lastPrinted>2016-09-22T10:08:48Z</cp:lastPrinted>
  <dcterms:created xsi:type="dcterms:W3CDTF">2020-09-07T14:35:01Z</dcterms:created>
  <dcterms:modified xsi:type="dcterms:W3CDTF">2021-02-19T12:00:00Z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0x01010036E87131C6E01149B92C08BDE3DAD285</vt:lpwstr>
  </property>
</Properties>
</file>