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37"/>
  </p:notesMasterIdLst>
  <p:handoutMasterIdLst>
    <p:handoutMasterId r:id="rId38"/>
  </p:handoutMasterIdLst>
  <p:sldIdLst>
    <p:sldId id="256" r:id="rId5"/>
    <p:sldId id="915" r:id="rId6"/>
    <p:sldId id="378" r:id="rId7"/>
    <p:sldId id="410" r:id="rId8"/>
    <p:sldId id="384" r:id="rId9"/>
    <p:sldId id="390" r:id="rId10"/>
    <p:sldId id="385" r:id="rId11"/>
    <p:sldId id="405" r:id="rId12"/>
    <p:sldId id="406" r:id="rId13"/>
    <p:sldId id="400" r:id="rId14"/>
    <p:sldId id="402" r:id="rId15"/>
    <p:sldId id="882" r:id="rId16"/>
    <p:sldId id="883" r:id="rId17"/>
    <p:sldId id="403" r:id="rId18"/>
    <p:sldId id="895" r:id="rId19"/>
    <p:sldId id="912" r:id="rId20"/>
    <p:sldId id="407" r:id="rId21"/>
    <p:sldId id="886" r:id="rId22"/>
    <p:sldId id="889" r:id="rId23"/>
    <p:sldId id="898" r:id="rId24"/>
    <p:sldId id="887" r:id="rId25"/>
    <p:sldId id="916" r:id="rId26"/>
    <p:sldId id="902" r:id="rId27"/>
    <p:sldId id="398" r:id="rId28"/>
    <p:sldId id="401" r:id="rId29"/>
    <p:sldId id="404" r:id="rId30"/>
    <p:sldId id="409" r:id="rId31"/>
    <p:sldId id="411" r:id="rId32"/>
    <p:sldId id="917" r:id="rId33"/>
    <p:sldId id="899" r:id="rId34"/>
    <p:sldId id="897" r:id="rId35"/>
    <p:sldId id="900" r:id="rId36"/>
  </p:sldIdLst>
  <p:sldSz cx="12192000" cy="6858000"/>
  <p:notesSz cx="10017125" cy="6886575"/>
  <p:custDataLst>
    <p:tags r:id="rId39"/>
  </p:custDataLst>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00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72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Title page" id="{4284EADD-FE41-494D-A42C-2B60CCFC2DE6}">
          <p14:sldIdLst>
            <p14:sldId id="256"/>
            <p14:sldId id="915"/>
            <p14:sldId id="378"/>
            <p14:sldId id="410"/>
            <p14:sldId id="384"/>
            <p14:sldId id="390"/>
            <p14:sldId id="385"/>
            <p14:sldId id="405"/>
            <p14:sldId id="406"/>
            <p14:sldId id="400"/>
            <p14:sldId id="402"/>
            <p14:sldId id="882"/>
            <p14:sldId id="883"/>
            <p14:sldId id="403"/>
            <p14:sldId id="895"/>
            <p14:sldId id="912"/>
            <p14:sldId id="407"/>
            <p14:sldId id="886"/>
            <p14:sldId id="889"/>
            <p14:sldId id="898"/>
            <p14:sldId id="887"/>
            <p14:sldId id="916"/>
            <p14:sldId id="902"/>
            <p14:sldId id="398"/>
            <p14:sldId id="401"/>
            <p14:sldId id="404"/>
            <p14:sldId id="409"/>
            <p14:sldId id="411"/>
            <p14:sldId id="917"/>
            <p14:sldId id="899"/>
            <p14:sldId id="897"/>
            <p14:sldId id="900"/>
          </p14:sldIdLst>
        </p14:section>
      </p14:sectionLst>
    </p:ext>
    <p:ext uri="{EFAFB233-063F-42B5-8137-9DF3F51BA10A}">
      <p15:sldGuideLst xmlns:p15="http://schemas.microsoft.com/office/powerpoint/2012/main">
        <p15:guide id="4" orient="horz" pos="3838" userDrawn="1">
          <p15:clr>
            <a:srgbClr val="A4A3A4"/>
          </p15:clr>
        </p15:guide>
        <p15:guide id="5" pos="3840" userDrawn="1">
          <p15:clr>
            <a:srgbClr val="A4A3A4"/>
          </p15:clr>
        </p15:guide>
        <p15:guide id="7" pos="6804" userDrawn="1">
          <p15:clr>
            <a:srgbClr val="A4A3A4"/>
          </p15:clr>
        </p15:guide>
        <p15:guide id="12" pos="8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CF9069-7FD0-B8E2-21B2-95942F786FCD}" name="Maya Motamedi" initials="MM" userId="S::Maya.Motamedi@uwe.ac.uk::ae177715-ba8d-4792-80c8-50d484607efc" providerId="AD"/>
  <p188:author id="{81F7DAED-DD72-ADAB-48DF-4DA5AF34D76D}" name="Antony Hill" initials="AH" userId="S::Antony.Hill@uwe.ac.uk::9375c046-9f8a-4ffc-96a8-9fbf1f33b0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DF2F9"/>
    <a:srgbClr val="FEF4EC"/>
    <a:srgbClr val="F2EFF5"/>
    <a:srgbClr val="FFEFF4"/>
    <a:srgbClr val="EBF6F9"/>
    <a:srgbClr val="E0F4E0"/>
    <a:srgbClr val="2C802C"/>
    <a:srgbClr val="C1EAC1"/>
    <a:srgbClr val="FFE2B3"/>
    <a:srgbClr val="A4E0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62F113-547F-78C5-F700-455C9CA7B725}" v="67" dt="2026-05-13T10:50:23.5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3" autoAdjust="0"/>
    <p:restoredTop sz="96247" autoAdjust="0"/>
  </p:normalViewPr>
  <p:slideViewPr>
    <p:cSldViewPr showGuides="1">
      <p:cViewPr varScale="1">
        <p:scale>
          <a:sx n="111" d="100"/>
          <a:sy n="111" d="100"/>
        </p:scale>
        <p:origin x="588" y="96"/>
      </p:cViewPr>
      <p:guideLst>
        <p:guide orient="horz" pos="3838"/>
        <p:guide pos="3840"/>
        <p:guide pos="6804"/>
        <p:guide pos="876"/>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90" d="100"/>
        <a:sy n="90" d="100"/>
      </p:scale>
      <p:origin x="0" y="-4356"/>
    </p:cViewPr>
  </p:sorterViewPr>
  <p:notesViewPr>
    <p:cSldViewPr>
      <p:cViewPr varScale="1">
        <p:scale>
          <a:sx n="159" d="100"/>
          <a:sy n="159" d="100"/>
        </p:scale>
        <p:origin x="3000" y="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C1FC94-6C0A-41EF-B774-203F008773FC}" type="doc">
      <dgm:prSet loTypeId="urn:microsoft.com/office/officeart/2005/8/layout/cycle4" loCatId="cycle" qsTypeId="urn:microsoft.com/office/officeart/2005/8/quickstyle/simple1" qsCatId="simple" csTypeId="urn:microsoft.com/office/officeart/2005/8/colors/colorful5" csCatId="colorful" phldr="1"/>
      <dgm:spPr/>
      <dgm:t>
        <a:bodyPr/>
        <a:lstStyle/>
        <a:p>
          <a:endParaRPr lang="en-GB"/>
        </a:p>
      </dgm:t>
    </dgm:pt>
    <dgm:pt modelId="{F2BC2777-CFCE-4A59-ADA9-3BA7A1F3197D}">
      <dgm:prSet phldrT="[Text]"/>
      <dgm:spPr>
        <a:solidFill>
          <a:schemeClr val="accent4">
            <a:lumMod val="60000"/>
            <a:lumOff val="40000"/>
          </a:schemeClr>
        </a:solidFill>
      </dgm:spPr>
      <dgm:t>
        <a:bodyPr/>
        <a:lstStyle/>
        <a:p>
          <a:r>
            <a:rPr lang="en-GB" b="1" dirty="0">
              <a:solidFill>
                <a:schemeClr val="tx2">
                  <a:lumMod val="50000"/>
                </a:schemeClr>
              </a:solidFill>
            </a:rPr>
            <a:t>Induction</a:t>
          </a:r>
        </a:p>
      </dgm:t>
    </dgm:pt>
    <dgm:pt modelId="{A1C2C2F6-408F-4EB8-8FF1-B77E4E0FF5C8}" type="parTrans" cxnId="{0A9F4F62-E548-4C8C-A519-54C0782E21FD}">
      <dgm:prSet/>
      <dgm:spPr/>
      <dgm:t>
        <a:bodyPr/>
        <a:lstStyle/>
        <a:p>
          <a:endParaRPr lang="en-GB"/>
        </a:p>
      </dgm:t>
    </dgm:pt>
    <dgm:pt modelId="{5F308144-D9C5-4ECE-BB00-5DFC914D3113}" type="sibTrans" cxnId="{0A9F4F62-E548-4C8C-A519-54C0782E21FD}">
      <dgm:prSet/>
      <dgm:spPr/>
      <dgm:t>
        <a:bodyPr/>
        <a:lstStyle/>
        <a:p>
          <a:endParaRPr lang="en-GB"/>
        </a:p>
      </dgm:t>
    </dgm:pt>
    <dgm:pt modelId="{0D091CC1-3F4A-458F-9A88-B54D185BB46F}">
      <dgm:prSet phldrT="[Text]"/>
      <dgm:spPr>
        <a:solidFill>
          <a:schemeClr val="accent5">
            <a:lumMod val="60000"/>
            <a:lumOff val="40000"/>
          </a:schemeClr>
        </a:solidFill>
      </dgm:spPr>
      <dgm:t>
        <a:bodyPr/>
        <a:lstStyle/>
        <a:p>
          <a:r>
            <a:rPr lang="en-GB" b="1" dirty="0">
              <a:solidFill>
                <a:schemeClr val="tx2">
                  <a:lumMod val="50000"/>
                </a:schemeClr>
              </a:solidFill>
            </a:rPr>
            <a:t>During placement</a:t>
          </a:r>
        </a:p>
      </dgm:t>
    </dgm:pt>
    <dgm:pt modelId="{73F19055-DC46-4567-BC13-55C3FF2B11C3}" type="parTrans" cxnId="{A8611BE7-7D23-4FB9-A3BD-EAB63245F495}">
      <dgm:prSet/>
      <dgm:spPr/>
      <dgm:t>
        <a:bodyPr/>
        <a:lstStyle/>
        <a:p>
          <a:endParaRPr lang="en-GB"/>
        </a:p>
      </dgm:t>
    </dgm:pt>
    <dgm:pt modelId="{C685CDAA-01F9-4800-8982-708ABAE1E243}" type="sibTrans" cxnId="{A8611BE7-7D23-4FB9-A3BD-EAB63245F495}">
      <dgm:prSet/>
      <dgm:spPr/>
      <dgm:t>
        <a:bodyPr/>
        <a:lstStyle/>
        <a:p>
          <a:endParaRPr lang="en-GB"/>
        </a:p>
      </dgm:t>
    </dgm:pt>
    <dgm:pt modelId="{435BEC05-4582-45BC-BBDC-746C13ECC86B}">
      <dgm:prSet phldrT="[Text]"/>
      <dgm:spPr>
        <a:solidFill>
          <a:schemeClr val="accent6">
            <a:lumMod val="60000"/>
            <a:lumOff val="40000"/>
          </a:schemeClr>
        </a:solidFill>
      </dgm:spPr>
      <dgm:t>
        <a:bodyPr/>
        <a:lstStyle/>
        <a:p>
          <a:r>
            <a:rPr lang="en-GB" b="1" dirty="0">
              <a:solidFill>
                <a:schemeClr val="tx2">
                  <a:lumMod val="50000"/>
                </a:schemeClr>
              </a:solidFill>
            </a:rPr>
            <a:t>Towards end of placement</a:t>
          </a:r>
        </a:p>
      </dgm:t>
    </dgm:pt>
    <dgm:pt modelId="{71EF8F1B-BB2C-439E-9D7D-F6F649307A9A}" type="parTrans" cxnId="{43DE35BD-3619-4DA2-9BC4-D61177876C5E}">
      <dgm:prSet/>
      <dgm:spPr/>
      <dgm:t>
        <a:bodyPr/>
        <a:lstStyle/>
        <a:p>
          <a:endParaRPr lang="en-GB"/>
        </a:p>
      </dgm:t>
    </dgm:pt>
    <dgm:pt modelId="{DA5B6629-1B38-4B87-B9D4-1A8D4011AC7C}" type="sibTrans" cxnId="{43DE35BD-3619-4DA2-9BC4-D61177876C5E}">
      <dgm:prSet/>
      <dgm:spPr/>
      <dgm:t>
        <a:bodyPr/>
        <a:lstStyle/>
        <a:p>
          <a:endParaRPr lang="en-GB"/>
        </a:p>
      </dgm:t>
    </dgm:pt>
    <dgm:pt modelId="{E9F608FC-99EB-454E-833C-FBF2ED2E3FE2}">
      <dgm:prSet phldrT="[Text]"/>
      <dgm:spPr>
        <a:solidFill>
          <a:schemeClr val="accent1">
            <a:lumMod val="60000"/>
            <a:lumOff val="40000"/>
          </a:schemeClr>
        </a:solidFill>
      </dgm:spPr>
      <dgm:t>
        <a:bodyPr/>
        <a:lstStyle/>
        <a:p>
          <a:r>
            <a:rPr lang="en-GB" b="1" dirty="0">
              <a:solidFill>
                <a:schemeClr val="tx2">
                  <a:lumMod val="50000"/>
                </a:schemeClr>
              </a:solidFill>
            </a:rPr>
            <a:t>Reflect</a:t>
          </a:r>
        </a:p>
      </dgm:t>
    </dgm:pt>
    <dgm:pt modelId="{C438433F-1096-45B4-AB9E-DC754C453331}" type="parTrans" cxnId="{0DA95930-7034-4502-B74E-13AEF5E12970}">
      <dgm:prSet/>
      <dgm:spPr/>
      <dgm:t>
        <a:bodyPr/>
        <a:lstStyle/>
        <a:p>
          <a:endParaRPr lang="en-GB"/>
        </a:p>
      </dgm:t>
    </dgm:pt>
    <dgm:pt modelId="{2A920E8C-14D0-429B-9E81-5924D848EF03}" type="sibTrans" cxnId="{0DA95930-7034-4502-B74E-13AEF5E12970}">
      <dgm:prSet/>
      <dgm:spPr/>
      <dgm:t>
        <a:bodyPr/>
        <a:lstStyle/>
        <a:p>
          <a:endParaRPr lang="en-GB"/>
        </a:p>
      </dgm:t>
    </dgm:pt>
    <dgm:pt modelId="{203A4C82-16F7-4F26-8DF8-D2DFBCE3D5CB}" type="pres">
      <dgm:prSet presAssocID="{78C1FC94-6C0A-41EF-B774-203F008773FC}" presName="cycleMatrixDiagram" presStyleCnt="0">
        <dgm:presLayoutVars>
          <dgm:chMax val="1"/>
          <dgm:dir/>
          <dgm:animLvl val="lvl"/>
          <dgm:resizeHandles val="exact"/>
        </dgm:presLayoutVars>
      </dgm:prSet>
      <dgm:spPr/>
    </dgm:pt>
    <dgm:pt modelId="{301F220B-5BD1-4023-98B5-1AF2B2F9F1D2}" type="pres">
      <dgm:prSet presAssocID="{78C1FC94-6C0A-41EF-B774-203F008773FC}" presName="children" presStyleCnt="0"/>
      <dgm:spPr/>
    </dgm:pt>
    <dgm:pt modelId="{0341AFD2-A5CB-42EE-AA9F-1E971BB5F495}" type="pres">
      <dgm:prSet presAssocID="{78C1FC94-6C0A-41EF-B774-203F008773FC}" presName="childPlaceholder" presStyleCnt="0"/>
      <dgm:spPr/>
    </dgm:pt>
    <dgm:pt modelId="{5855007D-8DA2-4423-A0EE-A4AE3D8FB602}" type="pres">
      <dgm:prSet presAssocID="{78C1FC94-6C0A-41EF-B774-203F008773FC}" presName="circle" presStyleCnt="0"/>
      <dgm:spPr/>
    </dgm:pt>
    <dgm:pt modelId="{79D5A96E-25B6-4DA9-B2DB-A2BDCE64D647}" type="pres">
      <dgm:prSet presAssocID="{78C1FC94-6C0A-41EF-B774-203F008773FC}" presName="quadrant1" presStyleLbl="node1" presStyleIdx="0" presStyleCnt="4">
        <dgm:presLayoutVars>
          <dgm:chMax val="1"/>
          <dgm:bulletEnabled val="1"/>
        </dgm:presLayoutVars>
      </dgm:prSet>
      <dgm:spPr/>
    </dgm:pt>
    <dgm:pt modelId="{90F60B0E-A153-46D2-90B2-EFAD9D803720}" type="pres">
      <dgm:prSet presAssocID="{78C1FC94-6C0A-41EF-B774-203F008773FC}" presName="quadrant2" presStyleLbl="node1" presStyleIdx="1" presStyleCnt="4">
        <dgm:presLayoutVars>
          <dgm:chMax val="1"/>
          <dgm:bulletEnabled val="1"/>
        </dgm:presLayoutVars>
      </dgm:prSet>
      <dgm:spPr/>
    </dgm:pt>
    <dgm:pt modelId="{09BE15E9-1AC1-4220-8B11-DDFB57A8E045}" type="pres">
      <dgm:prSet presAssocID="{78C1FC94-6C0A-41EF-B774-203F008773FC}" presName="quadrant3" presStyleLbl="node1" presStyleIdx="2" presStyleCnt="4">
        <dgm:presLayoutVars>
          <dgm:chMax val="1"/>
          <dgm:bulletEnabled val="1"/>
        </dgm:presLayoutVars>
      </dgm:prSet>
      <dgm:spPr/>
    </dgm:pt>
    <dgm:pt modelId="{43B2B108-D0E6-4CC2-9585-BED0440A99D7}" type="pres">
      <dgm:prSet presAssocID="{78C1FC94-6C0A-41EF-B774-203F008773FC}" presName="quadrant4" presStyleLbl="node1" presStyleIdx="3" presStyleCnt="4">
        <dgm:presLayoutVars>
          <dgm:chMax val="1"/>
          <dgm:bulletEnabled val="1"/>
        </dgm:presLayoutVars>
      </dgm:prSet>
      <dgm:spPr/>
    </dgm:pt>
    <dgm:pt modelId="{7CE699E4-8126-4491-BE89-2A601B8B3148}" type="pres">
      <dgm:prSet presAssocID="{78C1FC94-6C0A-41EF-B774-203F008773FC}" presName="quadrantPlaceholder" presStyleCnt="0"/>
      <dgm:spPr/>
    </dgm:pt>
    <dgm:pt modelId="{771DE334-1BE6-49F7-AF4F-090A9A726085}" type="pres">
      <dgm:prSet presAssocID="{78C1FC94-6C0A-41EF-B774-203F008773FC}" presName="center1" presStyleLbl="fgShp" presStyleIdx="0" presStyleCnt="2"/>
      <dgm:spPr>
        <a:solidFill>
          <a:srgbClr val="BAE8BA"/>
        </a:solidFill>
        <a:ln>
          <a:solidFill>
            <a:srgbClr val="2C802C"/>
          </a:solidFill>
        </a:ln>
      </dgm:spPr>
    </dgm:pt>
    <dgm:pt modelId="{ADA542CE-4EBD-44E4-AC01-90CEE440AAC1}" type="pres">
      <dgm:prSet presAssocID="{78C1FC94-6C0A-41EF-B774-203F008773FC}" presName="center2" presStyleLbl="fgShp" presStyleIdx="1" presStyleCnt="2"/>
      <dgm:spPr>
        <a:solidFill>
          <a:srgbClr val="BAE8BA"/>
        </a:solidFill>
        <a:ln>
          <a:solidFill>
            <a:srgbClr val="2C802C"/>
          </a:solidFill>
        </a:ln>
      </dgm:spPr>
    </dgm:pt>
  </dgm:ptLst>
  <dgm:cxnLst>
    <dgm:cxn modelId="{5986461E-B77A-468F-83AB-C74AD414C650}" type="presOf" srcId="{435BEC05-4582-45BC-BBDC-746C13ECC86B}" destId="{09BE15E9-1AC1-4220-8B11-DDFB57A8E045}" srcOrd="0" destOrd="0" presId="urn:microsoft.com/office/officeart/2005/8/layout/cycle4"/>
    <dgm:cxn modelId="{0DA95930-7034-4502-B74E-13AEF5E12970}" srcId="{78C1FC94-6C0A-41EF-B774-203F008773FC}" destId="{E9F608FC-99EB-454E-833C-FBF2ED2E3FE2}" srcOrd="3" destOrd="0" parTransId="{C438433F-1096-45B4-AB9E-DC754C453331}" sibTransId="{2A920E8C-14D0-429B-9E81-5924D848EF03}"/>
    <dgm:cxn modelId="{C9993132-4718-47DC-859E-63B9F8B68CC4}" type="presOf" srcId="{E9F608FC-99EB-454E-833C-FBF2ED2E3FE2}" destId="{43B2B108-D0E6-4CC2-9585-BED0440A99D7}" srcOrd="0" destOrd="0" presId="urn:microsoft.com/office/officeart/2005/8/layout/cycle4"/>
    <dgm:cxn modelId="{0A9F4F62-E548-4C8C-A519-54C0782E21FD}" srcId="{78C1FC94-6C0A-41EF-B774-203F008773FC}" destId="{F2BC2777-CFCE-4A59-ADA9-3BA7A1F3197D}" srcOrd="0" destOrd="0" parTransId="{A1C2C2F6-408F-4EB8-8FF1-B77E4E0FF5C8}" sibTransId="{5F308144-D9C5-4ECE-BB00-5DFC914D3113}"/>
    <dgm:cxn modelId="{3E8ECE71-3325-49DC-98FF-55576E42D078}" type="presOf" srcId="{78C1FC94-6C0A-41EF-B774-203F008773FC}" destId="{203A4C82-16F7-4F26-8DF8-D2DFBCE3D5CB}" srcOrd="0" destOrd="0" presId="urn:microsoft.com/office/officeart/2005/8/layout/cycle4"/>
    <dgm:cxn modelId="{CE7C1B59-25FC-4608-B060-27683659E2BA}" type="presOf" srcId="{0D091CC1-3F4A-458F-9A88-B54D185BB46F}" destId="{90F60B0E-A153-46D2-90B2-EFAD9D803720}" srcOrd="0" destOrd="0" presId="urn:microsoft.com/office/officeart/2005/8/layout/cycle4"/>
    <dgm:cxn modelId="{43DE35BD-3619-4DA2-9BC4-D61177876C5E}" srcId="{78C1FC94-6C0A-41EF-B774-203F008773FC}" destId="{435BEC05-4582-45BC-BBDC-746C13ECC86B}" srcOrd="2" destOrd="0" parTransId="{71EF8F1B-BB2C-439E-9D7D-F6F649307A9A}" sibTransId="{DA5B6629-1B38-4B87-B9D4-1A8D4011AC7C}"/>
    <dgm:cxn modelId="{A8611BE7-7D23-4FB9-A3BD-EAB63245F495}" srcId="{78C1FC94-6C0A-41EF-B774-203F008773FC}" destId="{0D091CC1-3F4A-458F-9A88-B54D185BB46F}" srcOrd="1" destOrd="0" parTransId="{73F19055-DC46-4567-BC13-55C3FF2B11C3}" sibTransId="{C685CDAA-01F9-4800-8982-708ABAE1E243}"/>
    <dgm:cxn modelId="{52FF21FD-4DF8-4139-B444-892ADA470BC5}" type="presOf" srcId="{F2BC2777-CFCE-4A59-ADA9-3BA7A1F3197D}" destId="{79D5A96E-25B6-4DA9-B2DB-A2BDCE64D647}" srcOrd="0" destOrd="0" presId="urn:microsoft.com/office/officeart/2005/8/layout/cycle4"/>
    <dgm:cxn modelId="{CC89B112-0F87-4743-A036-BE3EE59F903A}" type="presParOf" srcId="{203A4C82-16F7-4F26-8DF8-D2DFBCE3D5CB}" destId="{301F220B-5BD1-4023-98B5-1AF2B2F9F1D2}" srcOrd="0" destOrd="0" presId="urn:microsoft.com/office/officeart/2005/8/layout/cycle4"/>
    <dgm:cxn modelId="{E1109265-4834-4F69-A935-56446B631AA2}" type="presParOf" srcId="{301F220B-5BD1-4023-98B5-1AF2B2F9F1D2}" destId="{0341AFD2-A5CB-42EE-AA9F-1E971BB5F495}" srcOrd="0" destOrd="0" presId="urn:microsoft.com/office/officeart/2005/8/layout/cycle4"/>
    <dgm:cxn modelId="{528A2A4F-9C6E-494F-85ED-484DDDC513C6}" type="presParOf" srcId="{203A4C82-16F7-4F26-8DF8-D2DFBCE3D5CB}" destId="{5855007D-8DA2-4423-A0EE-A4AE3D8FB602}" srcOrd="1" destOrd="0" presId="urn:microsoft.com/office/officeart/2005/8/layout/cycle4"/>
    <dgm:cxn modelId="{147482C4-B359-4660-85E8-A18C3BA78698}" type="presParOf" srcId="{5855007D-8DA2-4423-A0EE-A4AE3D8FB602}" destId="{79D5A96E-25B6-4DA9-B2DB-A2BDCE64D647}" srcOrd="0" destOrd="0" presId="urn:microsoft.com/office/officeart/2005/8/layout/cycle4"/>
    <dgm:cxn modelId="{9DAFA31B-19AB-41B9-9C02-71F641C053BC}" type="presParOf" srcId="{5855007D-8DA2-4423-A0EE-A4AE3D8FB602}" destId="{90F60B0E-A153-46D2-90B2-EFAD9D803720}" srcOrd="1" destOrd="0" presId="urn:microsoft.com/office/officeart/2005/8/layout/cycle4"/>
    <dgm:cxn modelId="{87F1AD81-3F08-45A6-99D3-E6E389AD9DFC}" type="presParOf" srcId="{5855007D-8DA2-4423-A0EE-A4AE3D8FB602}" destId="{09BE15E9-1AC1-4220-8B11-DDFB57A8E045}" srcOrd="2" destOrd="0" presId="urn:microsoft.com/office/officeart/2005/8/layout/cycle4"/>
    <dgm:cxn modelId="{4DF352D3-8E11-46CD-8FBF-3A1EC2797FA3}" type="presParOf" srcId="{5855007D-8DA2-4423-A0EE-A4AE3D8FB602}" destId="{43B2B108-D0E6-4CC2-9585-BED0440A99D7}" srcOrd="3" destOrd="0" presId="urn:microsoft.com/office/officeart/2005/8/layout/cycle4"/>
    <dgm:cxn modelId="{20AF8CF9-651D-468D-8EC8-613436A6C9AA}" type="presParOf" srcId="{5855007D-8DA2-4423-A0EE-A4AE3D8FB602}" destId="{7CE699E4-8126-4491-BE89-2A601B8B3148}" srcOrd="4" destOrd="0" presId="urn:microsoft.com/office/officeart/2005/8/layout/cycle4"/>
    <dgm:cxn modelId="{0599F58B-EE9A-48B6-BD2D-978C2D691FF6}" type="presParOf" srcId="{203A4C82-16F7-4F26-8DF8-D2DFBCE3D5CB}" destId="{771DE334-1BE6-49F7-AF4F-090A9A726085}" srcOrd="2" destOrd="0" presId="urn:microsoft.com/office/officeart/2005/8/layout/cycle4"/>
    <dgm:cxn modelId="{304E1838-1CA2-44BF-8813-75F8B51B5A7C}" type="presParOf" srcId="{203A4C82-16F7-4F26-8DF8-D2DFBCE3D5CB}" destId="{ADA542CE-4EBD-44E4-AC01-90CEE440AAC1}"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B72C43-C304-4C0A-ACD3-D1C3138B8DA1}" type="doc">
      <dgm:prSet loTypeId="urn:microsoft.com/office/officeart/2005/8/layout/cycle7" loCatId="cycle" qsTypeId="urn:microsoft.com/office/officeart/2005/8/quickstyle/simple1" qsCatId="simple" csTypeId="urn:microsoft.com/office/officeart/2005/8/colors/accent5_1" csCatId="accent5" phldr="1"/>
      <dgm:spPr/>
      <dgm:t>
        <a:bodyPr/>
        <a:lstStyle/>
        <a:p>
          <a:endParaRPr lang="en-GB"/>
        </a:p>
      </dgm:t>
    </dgm:pt>
    <dgm:pt modelId="{082B527E-5631-455C-863B-7AB57AB12188}">
      <dgm:prSet phldrT="[Text]"/>
      <dgm:spPr>
        <a:solidFill>
          <a:srgbClr val="EBF6F9"/>
        </a:solidFill>
      </dgm:spPr>
      <dgm:t>
        <a:bodyPr/>
        <a:lstStyle/>
        <a:p>
          <a:r>
            <a:rPr lang="en-GB" b="1" dirty="0">
              <a:solidFill>
                <a:schemeClr val="tx2">
                  <a:lumMod val="50000"/>
                </a:schemeClr>
              </a:solidFill>
            </a:rPr>
            <a:t>Knowledge </a:t>
          </a:r>
        </a:p>
      </dgm:t>
    </dgm:pt>
    <dgm:pt modelId="{C4265FBB-0E4B-4334-8300-35DC048EA29C}" type="parTrans" cxnId="{7A77BD32-5DDA-42AE-A959-A3DD04312B2E}">
      <dgm:prSet/>
      <dgm:spPr/>
      <dgm:t>
        <a:bodyPr/>
        <a:lstStyle/>
        <a:p>
          <a:endParaRPr lang="en-GB" b="1"/>
        </a:p>
      </dgm:t>
    </dgm:pt>
    <dgm:pt modelId="{7F1D3866-4C66-4A49-905F-CD94D7996BB7}" type="sibTrans" cxnId="{7A77BD32-5DDA-42AE-A959-A3DD04312B2E}">
      <dgm:prSet/>
      <dgm:spPr>
        <a:solidFill>
          <a:schemeClr val="tx2">
            <a:lumMod val="50000"/>
          </a:schemeClr>
        </a:solidFill>
        <a:ln>
          <a:solidFill>
            <a:schemeClr val="tx2">
              <a:lumMod val="50000"/>
            </a:schemeClr>
          </a:solidFill>
        </a:ln>
      </dgm:spPr>
      <dgm:t>
        <a:bodyPr/>
        <a:lstStyle/>
        <a:p>
          <a:endParaRPr lang="en-GB" b="1"/>
        </a:p>
      </dgm:t>
    </dgm:pt>
    <dgm:pt modelId="{BD5E2853-D8D4-4E1D-99E1-A58DA7AFD8BB}">
      <dgm:prSet phldrT="[Text]"/>
      <dgm:spPr>
        <a:solidFill>
          <a:srgbClr val="EBF6F9"/>
        </a:solidFill>
      </dgm:spPr>
      <dgm:t>
        <a:bodyPr/>
        <a:lstStyle/>
        <a:p>
          <a:r>
            <a:rPr lang="en-GB" b="1" dirty="0">
              <a:solidFill>
                <a:schemeClr val="tx2">
                  <a:lumMod val="50000"/>
                </a:schemeClr>
              </a:solidFill>
            </a:rPr>
            <a:t>Attitude </a:t>
          </a:r>
        </a:p>
      </dgm:t>
    </dgm:pt>
    <dgm:pt modelId="{301397B9-5523-4D92-B427-17E704CFCD26}" type="parTrans" cxnId="{8C742D82-093F-4D26-BF9F-49D84D29FCA9}">
      <dgm:prSet/>
      <dgm:spPr/>
      <dgm:t>
        <a:bodyPr/>
        <a:lstStyle/>
        <a:p>
          <a:endParaRPr lang="en-GB" b="1"/>
        </a:p>
      </dgm:t>
    </dgm:pt>
    <dgm:pt modelId="{5C3BB62D-D7F7-4636-8942-C2F37E376F9E}" type="sibTrans" cxnId="{8C742D82-093F-4D26-BF9F-49D84D29FCA9}">
      <dgm:prSet/>
      <dgm:spPr>
        <a:solidFill>
          <a:schemeClr val="tx2">
            <a:lumMod val="50000"/>
          </a:schemeClr>
        </a:solidFill>
        <a:ln>
          <a:solidFill>
            <a:schemeClr val="tx2">
              <a:lumMod val="50000"/>
            </a:schemeClr>
          </a:solidFill>
        </a:ln>
      </dgm:spPr>
      <dgm:t>
        <a:bodyPr/>
        <a:lstStyle/>
        <a:p>
          <a:endParaRPr lang="en-GB" b="1"/>
        </a:p>
      </dgm:t>
    </dgm:pt>
    <dgm:pt modelId="{11D3B264-FEE9-4718-AC2E-2CAAFCD71B84}">
      <dgm:prSet phldrT="[Text]"/>
      <dgm:spPr>
        <a:solidFill>
          <a:srgbClr val="EBF6F9"/>
        </a:solidFill>
      </dgm:spPr>
      <dgm:t>
        <a:bodyPr/>
        <a:lstStyle/>
        <a:p>
          <a:r>
            <a:rPr lang="en-GB" b="1" dirty="0">
              <a:solidFill>
                <a:schemeClr val="tx2">
                  <a:lumMod val="50000"/>
                </a:schemeClr>
              </a:solidFill>
            </a:rPr>
            <a:t>Skills </a:t>
          </a:r>
        </a:p>
      </dgm:t>
    </dgm:pt>
    <dgm:pt modelId="{2087CED1-0E33-4C79-AC36-28A16AE7638F}" type="parTrans" cxnId="{A80E0CE9-B985-4FBB-8957-6863E63C587F}">
      <dgm:prSet/>
      <dgm:spPr/>
      <dgm:t>
        <a:bodyPr/>
        <a:lstStyle/>
        <a:p>
          <a:endParaRPr lang="en-GB" b="1"/>
        </a:p>
      </dgm:t>
    </dgm:pt>
    <dgm:pt modelId="{F5862EDC-320B-4192-B40F-B1865B185540}" type="sibTrans" cxnId="{A80E0CE9-B985-4FBB-8957-6863E63C587F}">
      <dgm:prSet/>
      <dgm:spPr>
        <a:solidFill>
          <a:schemeClr val="tx2">
            <a:lumMod val="50000"/>
          </a:schemeClr>
        </a:solidFill>
        <a:ln>
          <a:solidFill>
            <a:schemeClr val="tx2">
              <a:lumMod val="50000"/>
            </a:schemeClr>
          </a:solidFill>
        </a:ln>
      </dgm:spPr>
      <dgm:t>
        <a:bodyPr/>
        <a:lstStyle/>
        <a:p>
          <a:endParaRPr lang="en-GB" b="1">
            <a:solidFill>
              <a:schemeClr val="tx2">
                <a:lumMod val="50000"/>
              </a:schemeClr>
            </a:solidFill>
          </a:endParaRPr>
        </a:p>
      </dgm:t>
    </dgm:pt>
    <dgm:pt modelId="{03E59EDC-772E-48EA-B76C-86A0C4A1152F}" type="pres">
      <dgm:prSet presAssocID="{64B72C43-C304-4C0A-ACD3-D1C3138B8DA1}" presName="Name0" presStyleCnt="0">
        <dgm:presLayoutVars>
          <dgm:dir/>
          <dgm:resizeHandles val="exact"/>
        </dgm:presLayoutVars>
      </dgm:prSet>
      <dgm:spPr/>
    </dgm:pt>
    <dgm:pt modelId="{22B2A17F-68B0-45FD-B474-EB2C3584C3A6}" type="pres">
      <dgm:prSet presAssocID="{082B527E-5631-455C-863B-7AB57AB12188}" presName="node" presStyleLbl="node1" presStyleIdx="0" presStyleCnt="3">
        <dgm:presLayoutVars>
          <dgm:bulletEnabled val="1"/>
        </dgm:presLayoutVars>
      </dgm:prSet>
      <dgm:spPr/>
    </dgm:pt>
    <dgm:pt modelId="{1AB94E96-217E-4C6C-B8C8-AA7DFAD1FE53}" type="pres">
      <dgm:prSet presAssocID="{7F1D3866-4C66-4A49-905F-CD94D7996BB7}" presName="sibTrans" presStyleLbl="sibTrans2D1" presStyleIdx="0" presStyleCnt="3"/>
      <dgm:spPr/>
    </dgm:pt>
    <dgm:pt modelId="{399F85A0-8EA5-428B-8EAB-0A184BEDE0BC}" type="pres">
      <dgm:prSet presAssocID="{7F1D3866-4C66-4A49-905F-CD94D7996BB7}" presName="connectorText" presStyleLbl="sibTrans2D1" presStyleIdx="0" presStyleCnt="3"/>
      <dgm:spPr/>
    </dgm:pt>
    <dgm:pt modelId="{C225DDD4-C6A5-45EC-946F-27786B645C3E}" type="pres">
      <dgm:prSet presAssocID="{BD5E2853-D8D4-4E1D-99E1-A58DA7AFD8BB}" presName="node" presStyleLbl="node1" presStyleIdx="1" presStyleCnt="3">
        <dgm:presLayoutVars>
          <dgm:bulletEnabled val="1"/>
        </dgm:presLayoutVars>
      </dgm:prSet>
      <dgm:spPr/>
    </dgm:pt>
    <dgm:pt modelId="{15AC93A4-0190-473A-801C-5456D5B661B0}" type="pres">
      <dgm:prSet presAssocID="{5C3BB62D-D7F7-4636-8942-C2F37E376F9E}" presName="sibTrans" presStyleLbl="sibTrans2D1" presStyleIdx="1" presStyleCnt="3"/>
      <dgm:spPr/>
    </dgm:pt>
    <dgm:pt modelId="{CEBEAD98-3B94-4B6D-AF37-CFE57EB0F1E4}" type="pres">
      <dgm:prSet presAssocID="{5C3BB62D-D7F7-4636-8942-C2F37E376F9E}" presName="connectorText" presStyleLbl="sibTrans2D1" presStyleIdx="1" presStyleCnt="3"/>
      <dgm:spPr/>
    </dgm:pt>
    <dgm:pt modelId="{C9E992C3-3DAA-4667-ADFF-FDBE6AEBCC8E}" type="pres">
      <dgm:prSet presAssocID="{11D3B264-FEE9-4718-AC2E-2CAAFCD71B84}" presName="node" presStyleLbl="node1" presStyleIdx="2" presStyleCnt="3">
        <dgm:presLayoutVars>
          <dgm:bulletEnabled val="1"/>
        </dgm:presLayoutVars>
      </dgm:prSet>
      <dgm:spPr/>
    </dgm:pt>
    <dgm:pt modelId="{A504A682-E668-409A-AABB-4600A7E8BAAF}" type="pres">
      <dgm:prSet presAssocID="{F5862EDC-320B-4192-B40F-B1865B185540}" presName="sibTrans" presStyleLbl="sibTrans2D1" presStyleIdx="2" presStyleCnt="3"/>
      <dgm:spPr/>
    </dgm:pt>
    <dgm:pt modelId="{B5797ADB-3D57-4EF2-914D-11021390AC03}" type="pres">
      <dgm:prSet presAssocID="{F5862EDC-320B-4192-B40F-B1865B185540}" presName="connectorText" presStyleLbl="sibTrans2D1" presStyleIdx="2" presStyleCnt="3"/>
      <dgm:spPr/>
    </dgm:pt>
  </dgm:ptLst>
  <dgm:cxnLst>
    <dgm:cxn modelId="{E8488207-1B59-4EED-BCF4-BEA605AC01C4}" type="presOf" srcId="{64B72C43-C304-4C0A-ACD3-D1C3138B8DA1}" destId="{03E59EDC-772E-48EA-B76C-86A0C4A1152F}" srcOrd="0" destOrd="0" presId="urn:microsoft.com/office/officeart/2005/8/layout/cycle7"/>
    <dgm:cxn modelId="{7C736016-0B4E-48C3-AE03-406E1C4B9CE8}" type="presOf" srcId="{F5862EDC-320B-4192-B40F-B1865B185540}" destId="{B5797ADB-3D57-4EF2-914D-11021390AC03}" srcOrd="1" destOrd="0" presId="urn:microsoft.com/office/officeart/2005/8/layout/cycle7"/>
    <dgm:cxn modelId="{ACF03525-5336-4117-99A5-D8E9388F9941}" type="presOf" srcId="{082B527E-5631-455C-863B-7AB57AB12188}" destId="{22B2A17F-68B0-45FD-B474-EB2C3584C3A6}" srcOrd="0" destOrd="0" presId="urn:microsoft.com/office/officeart/2005/8/layout/cycle7"/>
    <dgm:cxn modelId="{DA970529-9C18-468F-8A53-2C1EE79D99E2}" type="presOf" srcId="{F5862EDC-320B-4192-B40F-B1865B185540}" destId="{A504A682-E668-409A-AABB-4600A7E8BAAF}" srcOrd="0" destOrd="0" presId="urn:microsoft.com/office/officeart/2005/8/layout/cycle7"/>
    <dgm:cxn modelId="{4144FC2B-20CE-47A4-92D4-DE897B493274}" type="presOf" srcId="{5C3BB62D-D7F7-4636-8942-C2F37E376F9E}" destId="{CEBEAD98-3B94-4B6D-AF37-CFE57EB0F1E4}" srcOrd="1" destOrd="0" presId="urn:microsoft.com/office/officeart/2005/8/layout/cycle7"/>
    <dgm:cxn modelId="{7A77BD32-5DDA-42AE-A959-A3DD04312B2E}" srcId="{64B72C43-C304-4C0A-ACD3-D1C3138B8DA1}" destId="{082B527E-5631-455C-863B-7AB57AB12188}" srcOrd="0" destOrd="0" parTransId="{C4265FBB-0E4B-4334-8300-35DC048EA29C}" sibTransId="{7F1D3866-4C66-4A49-905F-CD94D7996BB7}"/>
    <dgm:cxn modelId="{9D362044-4B26-439A-97E0-055473D37621}" type="presOf" srcId="{7F1D3866-4C66-4A49-905F-CD94D7996BB7}" destId="{399F85A0-8EA5-428B-8EAB-0A184BEDE0BC}" srcOrd="1" destOrd="0" presId="urn:microsoft.com/office/officeart/2005/8/layout/cycle7"/>
    <dgm:cxn modelId="{41C13C6D-CD26-4CD2-BA35-D77CD1498DEE}" type="presOf" srcId="{11D3B264-FEE9-4718-AC2E-2CAAFCD71B84}" destId="{C9E992C3-3DAA-4667-ADFF-FDBE6AEBCC8E}" srcOrd="0" destOrd="0" presId="urn:microsoft.com/office/officeart/2005/8/layout/cycle7"/>
    <dgm:cxn modelId="{8C742D82-093F-4D26-BF9F-49D84D29FCA9}" srcId="{64B72C43-C304-4C0A-ACD3-D1C3138B8DA1}" destId="{BD5E2853-D8D4-4E1D-99E1-A58DA7AFD8BB}" srcOrd="1" destOrd="0" parTransId="{301397B9-5523-4D92-B427-17E704CFCD26}" sibTransId="{5C3BB62D-D7F7-4636-8942-C2F37E376F9E}"/>
    <dgm:cxn modelId="{3026518B-6D59-4E19-8E6A-AF1A22D65371}" type="presOf" srcId="{BD5E2853-D8D4-4E1D-99E1-A58DA7AFD8BB}" destId="{C225DDD4-C6A5-45EC-946F-27786B645C3E}" srcOrd="0" destOrd="0" presId="urn:microsoft.com/office/officeart/2005/8/layout/cycle7"/>
    <dgm:cxn modelId="{A80E0CE9-B985-4FBB-8957-6863E63C587F}" srcId="{64B72C43-C304-4C0A-ACD3-D1C3138B8DA1}" destId="{11D3B264-FEE9-4718-AC2E-2CAAFCD71B84}" srcOrd="2" destOrd="0" parTransId="{2087CED1-0E33-4C79-AC36-28A16AE7638F}" sibTransId="{F5862EDC-320B-4192-B40F-B1865B185540}"/>
    <dgm:cxn modelId="{CAE128F4-02E9-4924-BAFB-E4215D804E21}" type="presOf" srcId="{7F1D3866-4C66-4A49-905F-CD94D7996BB7}" destId="{1AB94E96-217E-4C6C-B8C8-AA7DFAD1FE53}" srcOrd="0" destOrd="0" presId="urn:microsoft.com/office/officeart/2005/8/layout/cycle7"/>
    <dgm:cxn modelId="{3B247BF5-F825-4724-8D73-D6087622A85E}" type="presOf" srcId="{5C3BB62D-D7F7-4636-8942-C2F37E376F9E}" destId="{15AC93A4-0190-473A-801C-5456D5B661B0}" srcOrd="0" destOrd="0" presId="urn:microsoft.com/office/officeart/2005/8/layout/cycle7"/>
    <dgm:cxn modelId="{6225F3AB-A086-4D1D-9B05-490C30257987}" type="presParOf" srcId="{03E59EDC-772E-48EA-B76C-86A0C4A1152F}" destId="{22B2A17F-68B0-45FD-B474-EB2C3584C3A6}" srcOrd="0" destOrd="0" presId="urn:microsoft.com/office/officeart/2005/8/layout/cycle7"/>
    <dgm:cxn modelId="{9ECE49C3-BDD4-4713-8E7B-856C5EEEBF6A}" type="presParOf" srcId="{03E59EDC-772E-48EA-B76C-86A0C4A1152F}" destId="{1AB94E96-217E-4C6C-B8C8-AA7DFAD1FE53}" srcOrd="1" destOrd="0" presId="urn:microsoft.com/office/officeart/2005/8/layout/cycle7"/>
    <dgm:cxn modelId="{577CB803-EEFA-4884-81F9-96B2926DF084}" type="presParOf" srcId="{1AB94E96-217E-4C6C-B8C8-AA7DFAD1FE53}" destId="{399F85A0-8EA5-428B-8EAB-0A184BEDE0BC}" srcOrd="0" destOrd="0" presId="urn:microsoft.com/office/officeart/2005/8/layout/cycle7"/>
    <dgm:cxn modelId="{C9A30CAB-A131-4A04-974B-EE6771369F28}" type="presParOf" srcId="{03E59EDC-772E-48EA-B76C-86A0C4A1152F}" destId="{C225DDD4-C6A5-45EC-946F-27786B645C3E}" srcOrd="2" destOrd="0" presId="urn:microsoft.com/office/officeart/2005/8/layout/cycle7"/>
    <dgm:cxn modelId="{DD58ADCB-0CA6-4190-B236-D92BA868EC63}" type="presParOf" srcId="{03E59EDC-772E-48EA-B76C-86A0C4A1152F}" destId="{15AC93A4-0190-473A-801C-5456D5B661B0}" srcOrd="3" destOrd="0" presId="urn:microsoft.com/office/officeart/2005/8/layout/cycle7"/>
    <dgm:cxn modelId="{19B2D79E-89B4-4AF3-B9EC-81D6797CFCC4}" type="presParOf" srcId="{15AC93A4-0190-473A-801C-5456D5B661B0}" destId="{CEBEAD98-3B94-4B6D-AF37-CFE57EB0F1E4}" srcOrd="0" destOrd="0" presId="urn:microsoft.com/office/officeart/2005/8/layout/cycle7"/>
    <dgm:cxn modelId="{E4E0320C-88D4-42B2-B8A5-AA9C4973820E}" type="presParOf" srcId="{03E59EDC-772E-48EA-B76C-86A0C4A1152F}" destId="{C9E992C3-3DAA-4667-ADFF-FDBE6AEBCC8E}" srcOrd="4" destOrd="0" presId="urn:microsoft.com/office/officeart/2005/8/layout/cycle7"/>
    <dgm:cxn modelId="{E8E14635-2236-478F-B4EA-F4ABB888B71C}" type="presParOf" srcId="{03E59EDC-772E-48EA-B76C-86A0C4A1152F}" destId="{A504A682-E668-409A-AABB-4600A7E8BAAF}" srcOrd="5" destOrd="0" presId="urn:microsoft.com/office/officeart/2005/8/layout/cycle7"/>
    <dgm:cxn modelId="{A4EE86CF-C286-41CB-B739-171B3EED4A24}" type="presParOf" srcId="{A504A682-E668-409A-AABB-4600A7E8BAAF}" destId="{B5797ADB-3D57-4EF2-914D-11021390AC03}"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5A96E-25B6-4DA9-B2DB-A2BDCE64D647}">
      <dsp:nvSpPr>
        <dsp:cNvPr id="0" name=""/>
        <dsp:cNvSpPr/>
      </dsp:nvSpPr>
      <dsp:spPr>
        <a:xfrm>
          <a:off x="1283110" y="274998"/>
          <a:ext cx="2089024" cy="2089024"/>
        </a:xfrm>
        <a:prstGeom prst="pieWedge">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tx2">
                  <a:lumMod val="50000"/>
                </a:schemeClr>
              </a:solidFill>
            </a:rPr>
            <a:t>Induction</a:t>
          </a:r>
        </a:p>
      </dsp:txBody>
      <dsp:txXfrm>
        <a:off x="1894971" y="886859"/>
        <a:ext cx="1477163" cy="1477163"/>
      </dsp:txXfrm>
    </dsp:sp>
    <dsp:sp modelId="{90F60B0E-A153-46D2-90B2-EFAD9D803720}">
      <dsp:nvSpPr>
        <dsp:cNvPr id="0" name=""/>
        <dsp:cNvSpPr/>
      </dsp:nvSpPr>
      <dsp:spPr>
        <a:xfrm rot="5400000">
          <a:off x="3468625" y="274998"/>
          <a:ext cx="2089024" cy="2089024"/>
        </a:xfrm>
        <a:prstGeom prst="pieWedge">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tx2">
                  <a:lumMod val="50000"/>
                </a:schemeClr>
              </a:solidFill>
            </a:rPr>
            <a:t>During placement</a:t>
          </a:r>
        </a:p>
      </dsp:txBody>
      <dsp:txXfrm rot="-5400000">
        <a:off x="3468625" y="886859"/>
        <a:ext cx="1477163" cy="1477163"/>
      </dsp:txXfrm>
    </dsp:sp>
    <dsp:sp modelId="{09BE15E9-1AC1-4220-8B11-DDFB57A8E045}">
      <dsp:nvSpPr>
        <dsp:cNvPr id="0" name=""/>
        <dsp:cNvSpPr/>
      </dsp:nvSpPr>
      <dsp:spPr>
        <a:xfrm rot="10800000">
          <a:off x="3468625" y="2460513"/>
          <a:ext cx="2089024" cy="2089024"/>
        </a:xfrm>
        <a:prstGeom prst="pieWedg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tx2">
                  <a:lumMod val="50000"/>
                </a:schemeClr>
              </a:solidFill>
            </a:rPr>
            <a:t>Towards end of placement</a:t>
          </a:r>
        </a:p>
      </dsp:txBody>
      <dsp:txXfrm rot="10800000">
        <a:off x="3468625" y="2460513"/>
        <a:ext cx="1477163" cy="1477163"/>
      </dsp:txXfrm>
    </dsp:sp>
    <dsp:sp modelId="{43B2B108-D0E6-4CC2-9585-BED0440A99D7}">
      <dsp:nvSpPr>
        <dsp:cNvPr id="0" name=""/>
        <dsp:cNvSpPr/>
      </dsp:nvSpPr>
      <dsp:spPr>
        <a:xfrm rot="16200000">
          <a:off x="1283110" y="2460513"/>
          <a:ext cx="2089024" cy="2089024"/>
        </a:xfrm>
        <a:prstGeom prst="pieWedge">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tx2">
                  <a:lumMod val="50000"/>
                </a:schemeClr>
              </a:solidFill>
            </a:rPr>
            <a:t>Reflect</a:t>
          </a:r>
        </a:p>
      </dsp:txBody>
      <dsp:txXfrm rot="5400000">
        <a:off x="1894971" y="2460513"/>
        <a:ext cx="1477163" cy="1477163"/>
      </dsp:txXfrm>
    </dsp:sp>
    <dsp:sp modelId="{771DE334-1BE6-49F7-AF4F-090A9A726085}">
      <dsp:nvSpPr>
        <dsp:cNvPr id="0" name=""/>
        <dsp:cNvSpPr/>
      </dsp:nvSpPr>
      <dsp:spPr>
        <a:xfrm>
          <a:off x="3059745" y="1978059"/>
          <a:ext cx="721268" cy="627189"/>
        </a:xfrm>
        <a:prstGeom prst="circularArrow">
          <a:avLst/>
        </a:prstGeom>
        <a:solidFill>
          <a:srgbClr val="BAE8BA"/>
        </a:solidFill>
        <a:ln w="25400" cap="flat" cmpd="sng" algn="ctr">
          <a:solidFill>
            <a:srgbClr val="2C802C"/>
          </a:solidFill>
          <a:prstDash val="solid"/>
        </a:ln>
        <a:effectLst/>
      </dsp:spPr>
      <dsp:style>
        <a:lnRef idx="2">
          <a:scrgbClr r="0" g="0" b="0"/>
        </a:lnRef>
        <a:fillRef idx="1">
          <a:scrgbClr r="0" g="0" b="0"/>
        </a:fillRef>
        <a:effectRef idx="0">
          <a:scrgbClr r="0" g="0" b="0"/>
        </a:effectRef>
        <a:fontRef idx="minor"/>
      </dsp:style>
    </dsp:sp>
    <dsp:sp modelId="{ADA542CE-4EBD-44E4-AC01-90CEE440AAC1}">
      <dsp:nvSpPr>
        <dsp:cNvPr id="0" name=""/>
        <dsp:cNvSpPr/>
      </dsp:nvSpPr>
      <dsp:spPr>
        <a:xfrm rot="10800000">
          <a:off x="3059745" y="2219286"/>
          <a:ext cx="721268" cy="627189"/>
        </a:xfrm>
        <a:prstGeom prst="circularArrow">
          <a:avLst/>
        </a:prstGeom>
        <a:solidFill>
          <a:srgbClr val="BAE8BA"/>
        </a:solidFill>
        <a:ln w="25400" cap="flat" cmpd="sng" algn="ctr">
          <a:solidFill>
            <a:srgbClr val="2C802C"/>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B2A17F-68B0-45FD-B474-EB2C3584C3A6}">
      <dsp:nvSpPr>
        <dsp:cNvPr id="0" name=""/>
        <dsp:cNvSpPr/>
      </dsp:nvSpPr>
      <dsp:spPr>
        <a:xfrm>
          <a:off x="1659981" y="108091"/>
          <a:ext cx="2008629" cy="1004314"/>
        </a:xfrm>
        <a:prstGeom prst="roundRect">
          <a:avLst>
            <a:gd name="adj" fmla="val 10000"/>
          </a:avLst>
        </a:prstGeom>
        <a:solidFill>
          <a:srgbClr val="EBF6F9"/>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b="1" kern="1200" dirty="0">
              <a:solidFill>
                <a:schemeClr val="tx2">
                  <a:lumMod val="50000"/>
                </a:schemeClr>
              </a:solidFill>
            </a:rPr>
            <a:t>Knowledge </a:t>
          </a:r>
        </a:p>
      </dsp:txBody>
      <dsp:txXfrm>
        <a:off x="1689396" y="137506"/>
        <a:ext cx="1949799" cy="945484"/>
      </dsp:txXfrm>
    </dsp:sp>
    <dsp:sp modelId="{1AB94E96-217E-4C6C-B8C8-AA7DFAD1FE53}">
      <dsp:nvSpPr>
        <dsp:cNvPr id="0" name=""/>
        <dsp:cNvSpPr/>
      </dsp:nvSpPr>
      <dsp:spPr>
        <a:xfrm rot="3600000">
          <a:off x="2970141" y="1870958"/>
          <a:ext cx="1046995" cy="351510"/>
        </a:xfrm>
        <a:prstGeom prst="leftRightArrow">
          <a:avLst>
            <a:gd name="adj1" fmla="val 60000"/>
            <a:gd name="adj2" fmla="val 50000"/>
          </a:avLst>
        </a:prstGeom>
        <a:solidFill>
          <a:schemeClr val="tx2">
            <a:lumMod val="50000"/>
          </a:schemeClr>
        </a:solidFill>
        <a:ln>
          <a:solidFill>
            <a:schemeClr val="tx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b="1" kern="1200"/>
        </a:p>
      </dsp:txBody>
      <dsp:txXfrm>
        <a:off x="3075594" y="1941260"/>
        <a:ext cx="836089" cy="210906"/>
      </dsp:txXfrm>
    </dsp:sp>
    <dsp:sp modelId="{C225DDD4-C6A5-45EC-946F-27786B645C3E}">
      <dsp:nvSpPr>
        <dsp:cNvPr id="0" name=""/>
        <dsp:cNvSpPr/>
      </dsp:nvSpPr>
      <dsp:spPr>
        <a:xfrm>
          <a:off x="3318668" y="2981021"/>
          <a:ext cx="2008629" cy="1004314"/>
        </a:xfrm>
        <a:prstGeom prst="roundRect">
          <a:avLst>
            <a:gd name="adj" fmla="val 10000"/>
          </a:avLst>
        </a:prstGeom>
        <a:solidFill>
          <a:srgbClr val="EBF6F9"/>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b="1" kern="1200" dirty="0">
              <a:solidFill>
                <a:schemeClr val="tx2">
                  <a:lumMod val="50000"/>
                </a:schemeClr>
              </a:solidFill>
            </a:rPr>
            <a:t>Attitude </a:t>
          </a:r>
        </a:p>
      </dsp:txBody>
      <dsp:txXfrm>
        <a:off x="3348083" y="3010436"/>
        <a:ext cx="1949799" cy="945484"/>
      </dsp:txXfrm>
    </dsp:sp>
    <dsp:sp modelId="{15AC93A4-0190-473A-801C-5456D5B661B0}">
      <dsp:nvSpPr>
        <dsp:cNvPr id="0" name=""/>
        <dsp:cNvSpPr/>
      </dsp:nvSpPr>
      <dsp:spPr>
        <a:xfrm rot="10800000">
          <a:off x="2140798" y="3307423"/>
          <a:ext cx="1046995" cy="351510"/>
        </a:xfrm>
        <a:prstGeom prst="leftRightArrow">
          <a:avLst>
            <a:gd name="adj1" fmla="val 60000"/>
            <a:gd name="adj2" fmla="val 50000"/>
          </a:avLst>
        </a:prstGeom>
        <a:solidFill>
          <a:schemeClr val="tx2">
            <a:lumMod val="50000"/>
          </a:schemeClr>
        </a:solidFill>
        <a:ln>
          <a:solidFill>
            <a:schemeClr val="tx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b="1" kern="1200"/>
        </a:p>
      </dsp:txBody>
      <dsp:txXfrm rot="10800000">
        <a:off x="2246251" y="3377725"/>
        <a:ext cx="836089" cy="210906"/>
      </dsp:txXfrm>
    </dsp:sp>
    <dsp:sp modelId="{C9E992C3-3DAA-4667-ADFF-FDBE6AEBCC8E}">
      <dsp:nvSpPr>
        <dsp:cNvPr id="0" name=""/>
        <dsp:cNvSpPr/>
      </dsp:nvSpPr>
      <dsp:spPr>
        <a:xfrm>
          <a:off x="1294" y="2981021"/>
          <a:ext cx="2008629" cy="1004314"/>
        </a:xfrm>
        <a:prstGeom prst="roundRect">
          <a:avLst>
            <a:gd name="adj" fmla="val 10000"/>
          </a:avLst>
        </a:prstGeom>
        <a:solidFill>
          <a:srgbClr val="EBF6F9"/>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b="1" kern="1200" dirty="0">
              <a:solidFill>
                <a:schemeClr val="tx2">
                  <a:lumMod val="50000"/>
                </a:schemeClr>
              </a:solidFill>
            </a:rPr>
            <a:t>Skills </a:t>
          </a:r>
        </a:p>
      </dsp:txBody>
      <dsp:txXfrm>
        <a:off x="30709" y="3010436"/>
        <a:ext cx="1949799" cy="945484"/>
      </dsp:txXfrm>
    </dsp:sp>
    <dsp:sp modelId="{A504A682-E668-409A-AABB-4600A7E8BAAF}">
      <dsp:nvSpPr>
        <dsp:cNvPr id="0" name=""/>
        <dsp:cNvSpPr/>
      </dsp:nvSpPr>
      <dsp:spPr>
        <a:xfrm rot="18000000">
          <a:off x="1311455" y="1870958"/>
          <a:ext cx="1046995" cy="351510"/>
        </a:xfrm>
        <a:prstGeom prst="leftRightArrow">
          <a:avLst>
            <a:gd name="adj1" fmla="val 60000"/>
            <a:gd name="adj2" fmla="val 50000"/>
          </a:avLst>
        </a:prstGeom>
        <a:solidFill>
          <a:schemeClr val="tx2">
            <a:lumMod val="50000"/>
          </a:schemeClr>
        </a:solidFill>
        <a:ln>
          <a:solidFill>
            <a:schemeClr val="tx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b="1" kern="1200">
            <a:solidFill>
              <a:schemeClr val="tx2">
                <a:lumMod val="50000"/>
              </a:schemeClr>
            </a:solidFill>
          </a:endParaRPr>
        </a:p>
      </dsp:txBody>
      <dsp:txXfrm>
        <a:off x="1416908" y="1941260"/>
        <a:ext cx="836089" cy="210906"/>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43CF07-9307-6C48-9A7D-CFB6D27789B3}"/>
              </a:ext>
            </a:extLst>
          </p:cNvPr>
          <p:cNvSpPr>
            <a:spLocks noGrp="1"/>
          </p:cNvSpPr>
          <p:nvPr>
            <p:ph type="hdr" sz="quarter"/>
          </p:nvPr>
        </p:nvSpPr>
        <p:spPr>
          <a:xfrm>
            <a:off x="0" y="0"/>
            <a:ext cx="4340754" cy="345923"/>
          </a:xfrm>
          <a:prstGeom prst="rect">
            <a:avLst/>
          </a:prstGeom>
        </p:spPr>
        <p:txBody>
          <a:bodyPr vert="horz" lIns="96588" tIns="48294" rIns="96588" bIns="48294" rtlCol="0"/>
          <a:lstStyle>
            <a:lvl1pPr algn="l">
              <a:defRPr sz="1300"/>
            </a:lvl1pPr>
          </a:lstStyle>
          <a:p>
            <a:endParaRPr lang="en-US"/>
          </a:p>
        </p:txBody>
      </p:sp>
      <p:sp>
        <p:nvSpPr>
          <p:cNvPr id="4" name="Footer Placeholder 3">
            <a:extLst>
              <a:ext uri="{FF2B5EF4-FFF2-40B4-BE49-F238E27FC236}">
                <a16:creationId xmlns:a16="http://schemas.microsoft.com/office/drawing/2014/main" id="{3757DB75-BAF4-B743-9A92-74B92A91E0A3}"/>
              </a:ext>
            </a:extLst>
          </p:cNvPr>
          <p:cNvSpPr>
            <a:spLocks noGrp="1"/>
          </p:cNvSpPr>
          <p:nvPr>
            <p:ph type="ftr" sz="quarter" idx="2"/>
          </p:nvPr>
        </p:nvSpPr>
        <p:spPr>
          <a:xfrm>
            <a:off x="0" y="6540653"/>
            <a:ext cx="4340754" cy="345922"/>
          </a:xfrm>
          <a:prstGeom prst="rect">
            <a:avLst/>
          </a:prstGeom>
        </p:spPr>
        <p:txBody>
          <a:bodyPr vert="horz" lIns="96588" tIns="48294" rIns="96588" bIns="48294"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BB22C6B3-A39F-7849-8137-15C55F281F8E}"/>
              </a:ext>
            </a:extLst>
          </p:cNvPr>
          <p:cNvSpPr>
            <a:spLocks noGrp="1"/>
          </p:cNvSpPr>
          <p:nvPr>
            <p:ph type="sldNum" sz="quarter" idx="3"/>
          </p:nvPr>
        </p:nvSpPr>
        <p:spPr>
          <a:xfrm>
            <a:off x="5674632" y="6540653"/>
            <a:ext cx="4340754" cy="345922"/>
          </a:xfrm>
          <a:prstGeom prst="rect">
            <a:avLst/>
          </a:prstGeom>
        </p:spPr>
        <p:txBody>
          <a:bodyPr vert="horz" lIns="96588" tIns="48294" rIns="96588" bIns="48294" rtlCol="0" anchor="b"/>
          <a:lstStyle>
            <a:lvl1pPr algn="r">
              <a:defRPr sz="1300"/>
            </a:lvl1pPr>
          </a:lstStyle>
          <a:p>
            <a:fld id="{DA11F245-9DFC-A14D-946D-EB14F66A9135}" type="slidenum">
              <a:rPr lang="en-US" smtClean="0"/>
              <a:t>‹#›</a:t>
            </a:fld>
            <a:endParaRPr lang="en-US"/>
          </a:p>
        </p:txBody>
      </p:sp>
    </p:spTree>
    <p:extLst>
      <p:ext uri="{BB962C8B-B14F-4D97-AF65-F5344CB8AC3E}">
        <p14:creationId xmlns:p14="http://schemas.microsoft.com/office/powerpoint/2010/main" val="1287902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4340754" cy="344329"/>
          </a:xfrm>
          <a:prstGeom prst="rect">
            <a:avLst/>
          </a:prstGeom>
          <a:noFill/>
          <a:ln w="9525">
            <a:noFill/>
            <a:miter lim="800000"/>
            <a:headEnd/>
            <a:tailEnd/>
          </a:ln>
          <a:effectLst/>
        </p:spPr>
        <p:txBody>
          <a:bodyPr vert="horz" wrap="square" lIns="96588" tIns="48294" rIns="96588" bIns="48294" numCol="1" anchor="t" anchorCtr="0" compatLnSpc="1">
            <a:prstTxWarp prst="textNoShape">
              <a:avLst/>
            </a:prstTxWarp>
          </a:bodyPr>
          <a:lstStyle>
            <a:lvl1pPr eaLnBrk="1" hangingPunct="1">
              <a:defRPr sz="1300">
                <a:ea typeface="ＭＳ Ｐゴシック" charset="0"/>
                <a:cs typeface="ＭＳ Ｐゴシック" charset="0"/>
              </a:defRPr>
            </a:lvl1pPr>
          </a:lstStyle>
          <a:p>
            <a:pPr>
              <a:defRPr/>
            </a:pPr>
            <a:endParaRPr lang="en-US"/>
          </a:p>
        </p:txBody>
      </p:sp>
      <p:sp>
        <p:nvSpPr>
          <p:cNvPr id="11267" name="Rectangle 3"/>
          <p:cNvSpPr>
            <a:spLocks noGrp="1" noChangeArrowheads="1"/>
          </p:cNvSpPr>
          <p:nvPr>
            <p:ph type="dt" idx="1"/>
          </p:nvPr>
        </p:nvSpPr>
        <p:spPr bwMode="auto">
          <a:xfrm>
            <a:off x="5674632" y="0"/>
            <a:ext cx="4340754" cy="344329"/>
          </a:xfrm>
          <a:prstGeom prst="rect">
            <a:avLst/>
          </a:prstGeom>
          <a:noFill/>
          <a:ln w="9525">
            <a:noFill/>
            <a:miter lim="800000"/>
            <a:headEnd/>
            <a:tailEnd/>
          </a:ln>
          <a:effectLst/>
        </p:spPr>
        <p:txBody>
          <a:bodyPr vert="horz" wrap="square" lIns="96588" tIns="48294" rIns="96588" bIns="48294" numCol="1" anchor="t" anchorCtr="0" compatLnSpc="1">
            <a:prstTxWarp prst="textNoShape">
              <a:avLst/>
            </a:prstTxWarp>
          </a:bodyPr>
          <a:lstStyle>
            <a:lvl1pPr algn="r" eaLnBrk="1" hangingPunct="1">
              <a:defRPr sz="1300">
                <a:ea typeface="ＭＳ Ｐゴシック" charset="0"/>
                <a:cs typeface="ＭＳ Ｐゴシック" charset="0"/>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2713038" y="515938"/>
            <a:ext cx="4591050" cy="2582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269" name="Rectangle 5"/>
          <p:cNvSpPr>
            <a:spLocks noGrp="1" noChangeArrowheads="1"/>
          </p:cNvSpPr>
          <p:nvPr>
            <p:ph type="body" sz="quarter" idx="3"/>
          </p:nvPr>
        </p:nvSpPr>
        <p:spPr bwMode="auto">
          <a:xfrm>
            <a:off x="1001713" y="3271123"/>
            <a:ext cx="8013700" cy="3098959"/>
          </a:xfrm>
          <a:prstGeom prst="rect">
            <a:avLst/>
          </a:prstGeom>
          <a:solidFill>
            <a:schemeClr val="bg1"/>
          </a:solidFill>
          <a:ln w="9525">
            <a:noFill/>
            <a:miter lim="800000"/>
            <a:headEnd/>
            <a:tailEnd/>
          </a:ln>
          <a:effectLst/>
        </p:spPr>
        <p:txBody>
          <a:bodyPr vert="horz" wrap="square" lIns="96588" tIns="48294" rIns="96588" bIns="48294"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270" name="Rectangle 6"/>
          <p:cNvSpPr>
            <a:spLocks noGrp="1" noChangeArrowheads="1"/>
          </p:cNvSpPr>
          <p:nvPr>
            <p:ph type="ftr" sz="quarter" idx="4"/>
          </p:nvPr>
        </p:nvSpPr>
        <p:spPr bwMode="auto">
          <a:xfrm>
            <a:off x="0" y="6540653"/>
            <a:ext cx="4340754" cy="344329"/>
          </a:xfrm>
          <a:prstGeom prst="rect">
            <a:avLst/>
          </a:prstGeom>
          <a:noFill/>
          <a:ln w="9525">
            <a:noFill/>
            <a:miter lim="800000"/>
            <a:headEnd/>
            <a:tailEnd/>
          </a:ln>
          <a:effectLst/>
        </p:spPr>
        <p:txBody>
          <a:bodyPr vert="horz" wrap="square" lIns="96588" tIns="48294" rIns="96588" bIns="48294" numCol="1" anchor="b" anchorCtr="0" compatLnSpc="1">
            <a:prstTxWarp prst="textNoShape">
              <a:avLst/>
            </a:prstTxWarp>
          </a:bodyPr>
          <a:lstStyle>
            <a:lvl1pPr eaLnBrk="1" hangingPunct="1">
              <a:defRPr sz="1300">
                <a:ea typeface="ＭＳ Ｐゴシック" charset="0"/>
                <a:cs typeface="ＭＳ Ｐゴシック" charset="0"/>
              </a:defRPr>
            </a:lvl1pPr>
          </a:lstStyle>
          <a:p>
            <a:pPr>
              <a:defRPr/>
            </a:pPr>
            <a:endParaRPr lang="en-US"/>
          </a:p>
        </p:txBody>
      </p:sp>
      <p:sp>
        <p:nvSpPr>
          <p:cNvPr id="11271" name="Rectangle 7"/>
          <p:cNvSpPr>
            <a:spLocks noGrp="1" noChangeArrowheads="1"/>
          </p:cNvSpPr>
          <p:nvPr>
            <p:ph type="sldNum" sz="quarter" idx="5"/>
          </p:nvPr>
        </p:nvSpPr>
        <p:spPr bwMode="auto">
          <a:xfrm>
            <a:off x="5674632" y="6540653"/>
            <a:ext cx="4340754" cy="344329"/>
          </a:xfrm>
          <a:prstGeom prst="rect">
            <a:avLst/>
          </a:prstGeom>
          <a:noFill/>
          <a:ln w="9525">
            <a:noFill/>
            <a:miter lim="800000"/>
            <a:headEnd/>
            <a:tailEnd/>
          </a:ln>
          <a:effectLst/>
        </p:spPr>
        <p:txBody>
          <a:bodyPr vert="horz" wrap="square" lIns="96588" tIns="48294" rIns="96588" bIns="48294" numCol="1" anchor="b" anchorCtr="0" compatLnSpc="1">
            <a:prstTxWarp prst="textNoShape">
              <a:avLst/>
            </a:prstTxWarp>
          </a:bodyPr>
          <a:lstStyle>
            <a:lvl1pPr algn="r" eaLnBrk="1" hangingPunct="1">
              <a:defRPr sz="1300"/>
            </a:lvl1pPr>
          </a:lstStyle>
          <a:p>
            <a:pPr>
              <a:defRPr/>
            </a:pPr>
            <a:fld id="{85360570-2B09-DB43-BBE0-DA076DA911F1}" type="slidenum">
              <a:rPr lang="en-US" altLang="en-US"/>
              <a:pPr>
                <a:defRPr/>
              </a:pPr>
              <a:t>‹#›</a:t>
            </a:fld>
            <a:endParaRPr lang="en-US" altLang="en-US"/>
          </a:p>
        </p:txBody>
      </p:sp>
    </p:spTree>
    <p:extLst>
      <p:ext uri="{BB962C8B-B14F-4D97-AF65-F5344CB8AC3E}">
        <p14:creationId xmlns:p14="http://schemas.microsoft.com/office/powerpoint/2010/main" val="200487733"/>
      </p:ext>
    </p:extLst>
  </p:cSld>
  <p:clrMap bg1="lt1" tx1="dk1" bg2="lt2" tx2="dk2" accent1="accent1" accent2="accent2" accent3="accent3" accent4="accent4" accent5="accent5" accent6="accent6" hlink="hlink" folHlink="folHlink"/>
  <p:notesStyle>
    <a:lvl1pPr marL="171450" indent="-171450" algn="l" rtl="0" eaLnBrk="0" fontAlgn="base" hangingPunct="0">
      <a:spcBef>
        <a:spcPct val="30000"/>
      </a:spcBef>
      <a:spcAft>
        <a:spcPct val="0"/>
      </a:spcAft>
      <a:buFont typeface="Courier New" panose="02070309020205020404" pitchFamily="49" charset="0"/>
      <a:buChar char="o"/>
      <a:defRPr sz="1400" kern="1200">
        <a:solidFill>
          <a:schemeClr val="tx1"/>
        </a:solidFill>
        <a:latin typeface="+mn-lt"/>
        <a:ea typeface="ＭＳ Ｐゴシック" charset="0"/>
        <a:cs typeface="ＭＳ Ｐゴシック" charset="0"/>
      </a:defRPr>
    </a:lvl1pPr>
    <a:lvl2pPr marL="627063" indent="-171450" algn="l" rtl="0" eaLnBrk="0" fontAlgn="base" hangingPunct="0">
      <a:spcBef>
        <a:spcPct val="30000"/>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2pPr>
    <a:lvl3pPr marL="1084263" indent="-171450" algn="l" rtl="0" eaLnBrk="0" fontAlgn="base" hangingPunct="0">
      <a:spcBef>
        <a:spcPct val="30000"/>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3pPr>
    <a:lvl4pPr marL="1541463" indent="-171450" algn="l" rtl="0" eaLnBrk="0" fontAlgn="base" hangingPunct="0">
      <a:spcBef>
        <a:spcPct val="30000"/>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4pPr>
    <a:lvl5pPr marL="1998663" indent="-171450" algn="l" rtl="0" eaLnBrk="0" fontAlgn="base" hangingPunct="0">
      <a:spcBef>
        <a:spcPct val="30000"/>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uwe.ac.uk/about/colleges-and-schools/practice-support-net"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a:t>
            </a:fld>
            <a:endParaRPr lang="en-US" altLang="en-US"/>
          </a:p>
        </p:txBody>
      </p:sp>
    </p:spTree>
    <p:extLst>
      <p:ext uri="{BB962C8B-B14F-4D97-AF65-F5344CB8AC3E}">
        <p14:creationId xmlns:p14="http://schemas.microsoft.com/office/powerpoint/2010/main" val="362822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defTabSz="965881">
              <a:defRPr/>
            </a:pPr>
            <a:r>
              <a:rPr lang="en-US" dirty="0"/>
              <a:t>The number of placement hours allocated is shown on ARC, however this can be calculated by multiplying 37.5 by the number of placement weeks. </a:t>
            </a:r>
          </a:p>
          <a:p>
            <a:pPr defTabSz="965881">
              <a:defRPr/>
            </a:pPr>
            <a:r>
              <a:rPr lang="en-US" dirty="0"/>
              <a:t>Placement blocks may contain bank holidays, and the expectation is the student will work a normal 37.5-hour week on these weeks as well. </a:t>
            </a:r>
          </a:p>
          <a:p>
            <a:pPr defTabSz="965881">
              <a:defRPr/>
            </a:pPr>
            <a:r>
              <a:rPr lang="en-US" dirty="0"/>
              <a:t>The only exception is if the very first day of the placement block is a bank holiday, in which case the placement will start the day after the bank holiday. </a:t>
            </a:r>
          </a:p>
          <a:p>
            <a:pPr defTabSz="965881">
              <a:defRPr/>
            </a:pPr>
            <a:r>
              <a:rPr lang="en-US" dirty="0"/>
              <a:t>As per the above, if the service hours are Monday to Friday, the student may miss out on the placement hours. </a:t>
            </a:r>
          </a:p>
          <a:p>
            <a:pPr defTabSz="965881">
              <a:defRPr/>
            </a:pPr>
            <a:r>
              <a:rPr lang="en-US" dirty="0"/>
              <a:t>It is </a:t>
            </a:r>
            <a:r>
              <a:rPr lang="en-US" b="1" dirty="0"/>
              <a:t>at the discretion of the PA </a:t>
            </a:r>
            <a:r>
              <a:rPr lang="en-US" dirty="0"/>
              <a:t>whether they can identify any </a:t>
            </a:r>
            <a:r>
              <a:rPr lang="en-US" b="1" dirty="0"/>
              <a:t>suitable work </a:t>
            </a:r>
            <a:r>
              <a:rPr lang="en-US" dirty="0"/>
              <a:t>for the student to undertake. Some key principles around self-directed work on bank holidays: </a:t>
            </a:r>
          </a:p>
          <a:p>
            <a:pPr marL="664043" lvl="2">
              <a:buSzPts val="1000"/>
              <a:buFont typeface="Wingdings" panose="02070309020205020404" pitchFamily="49" charset="0"/>
              <a:buChar char="§"/>
              <a:tabLst>
                <a:tab pos="482940" algn="l"/>
              </a:tabLst>
            </a:pPr>
            <a:r>
              <a:rPr lang="en-GB" dirty="0"/>
              <a:t>The work should be pre-agreed and not set in retrospect </a:t>
            </a:r>
            <a:endParaRPr lang="en-GB" dirty="0">
              <a:cs typeface="Calibri" panose="020F0502020204030204"/>
            </a:endParaRPr>
          </a:p>
          <a:p>
            <a:pPr marL="664043" lvl="2">
              <a:buSzPts val="1000"/>
              <a:buFont typeface="Wingdings" panose="02070309020205020404" pitchFamily="49" charset="0"/>
              <a:buChar char="§"/>
              <a:tabLst>
                <a:tab pos="482940" algn="l"/>
              </a:tabLst>
            </a:pPr>
            <a:r>
              <a:rPr lang="en-GB" dirty="0"/>
              <a:t>The student should be clear on the number of hours they can potentially gain for the self-directed work and aware they will need to present evidence to their PA following completion.</a:t>
            </a:r>
            <a:endParaRPr lang="en-GB" dirty="0">
              <a:cs typeface="Calibri" panose="020F0502020204030204"/>
            </a:endParaRPr>
          </a:p>
          <a:p>
            <a:pPr marL="664043" lvl="2">
              <a:buSzPts val="1000"/>
              <a:buFont typeface="Wingdings" panose="02070309020205020404" pitchFamily="49" charset="0"/>
              <a:buChar char="§"/>
              <a:tabLst>
                <a:tab pos="482940" algn="l"/>
              </a:tabLst>
            </a:pPr>
            <a:r>
              <a:rPr lang="en-GB" dirty="0"/>
              <a:t>We would advise documenting this via email or in the student's PAD so there is an audit trail in relation to this agreement</a:t>
            </a:r>
            <a:endParaRPr lang="en-GB" dirty="0">
              <a:cs typeface="Calibri" panose="020F0502020204030204"/>
            </a:endParaRPr>
          </a:p>
          <a:p>
            <a:pPr marL="664043" lvl="2">
              <a:buSzPts val="1000"/>
              <a:buFont typeface="Wingdings" panose="02070309020205020404" pitchFamily="49" charset="0"/>
              <a:buChar char="§"/>
              <a:tabLst>
                <a:tab pos="482940" algn="l"/>
              </a:tabLst>
            </a:pPr>
            <a:r>
              <a:rPr lang="en-GB" dirty="0"/>
              <a:t>This evidence should then be reviewed with the student at the earliest opportunity after the bank holiday, to assess their learning and decide if the hours can be accredited </a:t>
            </a:r>
            <a:endParaRPr lang="en-GB" dirty="0">
              <a:cs typeface="Calibri" panose="020F0502020204030204"/>
            </a:endParaRPr>
          </a:p>
          <a:p>
            <a:pPr marL="664043" lvl="2">
              <a:buSzPts val="1000"/>
              <a:buFont typeface="Wingdings" panose="02070309020205020404" pitchFamily="49" charset="0"/>
              <a:buChar char="§"/>
              <a:tabLst>
                <a:tab pos="482940" algn="l"/>
              </a:tabLst>
            </a:pPr>
            <a:r>
              <a:rPr lang="en-GB" dirty="0"/>
              <a:t>The hours should then be signed off on ARC during the same week </a:t>
            </a:r>
            <a:endParaRPr lang="en-GB" dirty="0">
              <a:cs typeface="Calibri" panose="020F0502020204030204"/>
            </a:endParaRPr>
          </a:p>
          <a:p>
            <a:pPr marL="664043" lvl="2">
              <a:buSzPts val="1000"/>
              <a:buFont typeface="Wingdings" panose="02070309020205020404" pitchFamily="49" charset="0"/>
              <a:buChar char="§"/>
              <a:tabLst>
                <a:tab pos="482940" algn="l"/>
              </a:tabLst>
            </a:pPr>
            <a:endParaRPr lang="en-GB" dirty="0">
              <a:cs typeface="Calibri" panose="020F0502020204030204"/>
            </a:endParaRPr>
          </a:p>
          <a:p>
            <a:pPr>
              <a:buSzPts val="1000"/>
              <a:tabLst>
                <a:tab pos="482940" algn="l"/>
              </a:tabLst>
            </a:pPr>
            <a:r>
              <a:rPr lang="en-GB" dirty="0"/>
              <a:t>Breaks are not counted as placement hours – they should be recorded on timesheets so that they are subtracted from the overall length of the shift. </a:t>
            </a:r>
          </a:p>
          <a:p>
            <a:pPr>
              <a:buSzPts val="1000"/>
              <a:tabLst>
                <a:tab pos="482940" algn="l"/>
              </a:tabLst>
            </a:pPr>
            <a:endParaRPr lang="en-GB" dirty="0"/>
          </a:p>
          <a:p>
            <a:pPr>
              <a:buSzPts val="1000"/>
              <a:tabLst>
                <a:tab pos="482940" algn="l"/>
              </a:tabLst>
            </a:pPr>
            <a:r>
              <a:rPr lang="en-GB" dirty="0"/>
              <a:t>All practice hours should be recorded via ARC and signed off weekly. Further guidance is available via the link on the slide. </a:t>
            </a:r>
            <a:endParaRPr lang="en-US" dirty="0"/>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10</a:t>
            </a:fld>
            <a:endParaRPr lang="en-US" altLang="en-US"/>
          </a:p>
        </p:txBody>
      </p:sp>
    </p:spTree>
    <p:extLst>
      <p:ext uri="{BB962C8B-B14F-4D97-AF65-F5344CB8AC3E}">
        <p14:creationId xmlns:p14="http://schemas.microsoft.com/office/powerpoint/2010/main" val="3275098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defRPr/>
            </a:pPr>
            <a:r>
              <a:rPr lang="en-US" dirty="0"/>
              <a:t>If a student only achieves 90% on every placement, they would be trailing hours by year three to reach 2300. </a:t>
            </a:r>
          </a:p>
          <a:p>
            <a:pPr>
              <a:defRPr/>
            </a:pPr>
            <a:r>
              <a:rPr lang="en-US" dirty="0"/>
              <a:t>Students can make up hours as per the slide, if there is capacity to accommodate this. </a:t>
            </a:r>
          </a:p>
          <a:p>
            <a:pPr>
              <a:defRPr/>
            </a:pPr>
            <a:r>
              <a:rPr lang="en-US" dirty="0"/>
              <a:t>However, it is not acceptable to ‘bank’ extra placement hours above the expected hours to shorten the length of a placement or the programme. Students should be in each placement for the full length of the placement block. 	</a:t>
            </a:r>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11</a:t>
            </a:fld>
            <a:endParaRPr lang="en-US" altLang="en-US"/>
          </a:p>
        </p:txBody>
      </p:sp>
    </p:spTree>
    <p:extLst>
      <p:ext uri="{BB962C8B-B14F-4D97-AF65-F5344CB8AC3E}">
        <p14:creationId xmlns:p14="http://schemas.microsoft.com/office/powerpoint/2010/main" val="229434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12</a:t>
            </a:fld>
            <a:endParaRPr lang="en-US" altLang="en-US"/>
          </a:p>
        </p:txBody>
      </p:sp>
    </p:spTree>
    <p:extLst>
      <p:ext uri="{BB962C8B-B14F-4D97-AF65-F5344CB8AC3E}">
        <p14:creationId xmlns:p14="http://schemas.microsoft.com/office/powerpoint/2010/main" val="438069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lnSpc>
                <a:spcPct val="107000"/>
              </a:lnSpc>
              <a:defRPr/>
            </a:pPr>
            <a:r>
              <a:rPr lang="en-GB" dirty="0"/>
              <a:t>Students are expected to maintain a professional appearance which complies with health and safety requirements. </a:t>
            </a:r>
          </a:p>
          <a:p>
            <a:pPr>
              <a:lnSpc>
                <a:spcPct val="107000"/>
              </a:lnSpc>
              <a:defRPr/>
            </a:pPr>
            <a:r>
              <a:rPr lang="en-GB" dirty="0"/>
              <a:t>Each partnership organisation will also have their own guidance and policies for staff, which students must also adhere to. </a:t>
            </a:r>
          </a:p>
          <a:p>
            <a:pPr>
              <a:lnSpc>
                <a:spcPct val="107000"/>
              </a:lnSpc>
              <a:defRPr/>
            </a:pPr>
            <a:r>
              <a:rPr lang="en-GB" dirty="0"/>
              <a:t>Students should not travel to placement in their uniforms. </a:t>
            </a:r>
          </a:p>
          <a:p>
            <a:pPr>
              <a:lnSpc>
                <a:spcPct val="107000"/>
              </a:lnSpc>
              <a:defRPr/>
            </a:pPr>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13</a:t>
            </a:fld>
            <a:endParaRPr lang="en-US" altLang="en-US"/>
          </a:p>
        </p:txBody>
      </p:sp>
    </p:spTree>
    <p:extLst>
      <p:ext uri="{BB962C8B-B14F-4D97-AF65-F5344CB8AC3E}">
        <p14:creationId xmlns:p14="http://schemas.microsoft.com/office/powerpoint/2010/main" val="2256942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a:r>
              <a:rPr lang="en-GB" altLang="en-US" sz="1500" dirty="0"/>
              <a:t>APPs are agreed between the disability services, practice partners and the student. Students are encouraged to offer the information they have an access plan when they come into placement – but their induction paperwork has a field that asks about access plans, so it can’t be over-looked. </a:t>
            </a:r>
          </a:p>
          <a:p>
            <a:pPr marL="181103" indent="-181103"/>
            <a:r>
              <a:rPr lang="en-GB" altLang="en-US" sz="1500" dirty="0"/>
              <a:t>It may be the situation changes, and the access plan needs to be revised, or the student is not aware how placement might impact on their own issue – if this is the case – please contact the PSL for support.</a:t>
            </a:r>
          </a:p>
          <a:p>
            <a:pPr marL="181103" indent="-181103"/>
            <a:r>
              <a:rPr lang="en-GB" altLang="en-US" sz="1500" dirty="0"/>
              <a:t>As assessors it is important to be flexible without compromising the learning opportunities and student experience. </a:t>
            </a:r>
          </a:p>
          <a:p>
            <a:pPr marL="181103" indent="-181103"/>
            <a:r>
              <a:rPr lang="en-GB" altLang="en-US" sz="1500" dirty="0"/>
              <a:t>Childcare is not considered a disability. However, pregnancy plans and plans for those with babies under the age of six months will be arranged by disability services.   </a:t>
            </a:r>
          </a:p>
          <a:p>
            <a:pPr marL="181103" indent="-181103"/>
            <a:endParaRPr lang="en-GB" altLang="en-US" sz="1500" dirty="0"/>
          </a:p>
          <a:p>
            <a:pPr marL="181103" indent="-181103"/>
            <a:r>
              <a:rPr lang="en-GB" altLang="en-US" sz="1500" dirty="0"/>
              <a:t>If a student tells you that they have an access plan and this has not previously been shared, please contact PSL, it is reasonable to check these things out. </a:t>
            </a:r>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14</a:t>
            </a:fld>
            <a:endParaRPr lang="en-US" altLang="en-US"/>
          </a:p>
        </p:txBody>
      </p:sp>
    </p:spTree>
    <p:extLst>
      <p:ext uri="{BB962C8B-B14F-4D97-AF65-F5344CB8AC3E}">
        <p14:creationId xmlns:p14="http://schemas.microsoft.com/office/powerpoint/2010/main" val="2195134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indent="0" defTabSz="965881">
              <a:spcAft>
                <a:spcPts val="0"/>
              </a:spcAft>
              <a:buClr>
                <a:srgbClr val="FB5F86"/>
              </a:buClr>
              <a:buSzPct val="110000"/>
              <a:buNone/>
              <a:defRPr/>
            </a:pPr>
            <a:r>
              <a:rPr lang="en-GB" sz="1500" kern="100" dirty="0">
                <a:solidFill>
                  <a:schemeClr val="tx2">
                    <a:lumMod val="50000"/>
                  </a:schemeClr>
                </a:solidFill>
                <a:cs typeface="Times New Roman" panose="02020603050405020304" pitchFamily="18" charset="0"/>
              </a:rPr>
              <a:t>The Ethnicity Degree Awarding Gap data is based on UK students and collected by ‘Office for Students’ from UK universities which show that White students are more likely to be awarded top grades in their degrees than Black, Asian and Minority Ethnic students. In 2022 the gap between Black student and White student nationally was </a:t>
            </a:r>
            <a:r>
              <a:rPr lang="en-GB" sz="1500" kern="100" dirty="0">
                <a:solidFill>
                  <a:schemeClr val="tx2">
                    <a:lumMod val="50000"/>
                  </a:schemeClr>
                </a:solidFill>
                <a:highlight>
                  <a:srgbClr val="CFEAF1"/>
                </a:highlight>
                <a:cs typeface="Times New Roman" panose="02020603050405020304" pitchFamily="18" charset="0"/>
              </a:rPr>
              <a:t>20.0 percentage points</a:t>
            </a:r>
            <a:r>
              <a:rPr lang="en-GB" sz="1500" kern="100" dirty="0">
                <a:solidFill>
                  <a:schemeClr val="tx2">
                    <a:lumMod val="50000"/>
                  </a:schemeClr>
                </a:solidFill>
                <a:cs typeface="Times New Roman" panose="02020603050405020304" pitchFamily="18" charset="0"/>
              </a:rPr>
              <a:t>.</a:t>
            </a:r>
          </a:p>
          <a:p>
            <a:pPr marL="362205" indent="-362205" defTabSz="965881">
              <a:spcAft>
                <a:spcPts val="0"/>
              </a:spcAft>
              <a:buClr>
                <a:srgbClr val="FB5F86"/>
              </a:buClr>
              <a:buSzPct val="110000"/>
              <a:buFont typeface="Wingdings" panose="05000000000000000000" pitchFamily="2" charset="2"/>
              <a:buChar char="§"/>
              <a:defRPr/>
            </a:pPr>
            <a:endParaRPr lang="en-GB" sz="1500" kern="100" dirty="0">
              <a:solidFill>
                <a:schemeClr val="tx2">
                  <a:lumMod val="50000"/>
                </a:schemeClr>
              </a:solidFill>
              <a:cs typeface="Times New Roman" panose="02020603050405020304" pitchFamily="18" charset="0"/>
            </a:endParaRPr>
          </a:p>
          <a:p>
            <a:pPr marL="362205" indent="-362205">
              <a:spcAft>
                <a:spcPts val="0"/>
              </a:spcAft>
              <a:buClr>
                <a:srgbClr val="FB5F86"/>
              </a:buClr>
              <a:buSzPct val="110000"/>
              <a:buFont typeface="Wingdings" panose="05000000000000000000" pitchFamily="2" charset="2"/>
              <a:buChar char="§"/>
            </a:pPr>
            <a:endParaRPr lang="en-GB" kern="100" dirty="0">
              <a:solidFill>
                <a:schemeClr val="tx2">
                  <a:lumMod val="50000"/>
                </a:schemeClr>
              </a:solidFill>
              <a:latin typeface="+mn-lt"/>
              <a:ea typeface="Aptos" panose="020B0004020202020204" pitchFamily="34" charset="0"/>
              <a:cs typeface="Times New Roman" panose="02020603050405020304" pitchFamily="18" charset="0"/>
            </a:endParaRPr>
          </a:p>
          <a:p>
            <a:pPr marL="362205" indent="-362205">
              <a:spcAft>
                <a:spcPts val="0"/>
              </a:spcAft>
              <a:buClr>
                <a:srgbClr val="FB5F86"/>
              </a:buClr>
              <a:buSzPct val="110000"/>
              <a:buFont typeface="Wingdings" panose="05000000000000000000" pitchFamily="2" charset="2"/>
              <a:buChar char="§"/>
            </a:pPr>
            <a:endParaRPr lang="en-GB" kern="100" dirty="0">
              <a:solidFill>
                <a:schemeClr val="tx2">
                  <a:lumMod val="50000"/>
                </a:schemeClr>
              </a:solidFill>
              <a:latin typeface="+mn-lt"/>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15</a:t>
            </a:fld>
            <a:endParaRPr lang="en-US" altLang="en-US"/>
          </a:p>
        </p:txBody>
      </p:sp>
    </p:spTree>
    <p:extLst>
      <p:ext uri="{BB962C8B-B14F-4D97-AF65-F5344CB8AC3E}">
        <p14:creationId xmlns:p14="http://schemas.microsoft.com/office/powerpoint/2010/main" val="1926436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7361F-06CC-3A65-FB92-322ECF51E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E6883-174E-58F3-BB4B-66A787980EB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CA8414C-E96A-0761-AF3D-087D5ECE0862}"/>
              </a:ext>
            </a:extLst>
          </p:cNvPr>
          <p:cNvSpPr>
            <a:spLocks noGrp="1"/>
          </p:cNvSpPr>
          <p:nvPr>
            <p:ph type="body" idx="1"/>
          </p:nvPr>
        </p:nvSpPr>
        <p:spPr/>
        <p:txBody>
          <a:bodyPr/>
          <a:lstStyle/>
          <a:p>
            <a:pPr marL="0" indent="0">
              <a:lnSpc>
                <a:spcPct val="107000"/>
              </a:lnSpc>
              <a:spcAft>
                <a:spcPts val="0"/>
              </a:spcAft>
              <a:buClr>
                <a:srgbClr val="FF6699"/>
              </a:buClr>
              <a:buSzPct val="110000"/>
              <a:buNone/>
            </a:pPr>
            <a:r>
              <a:rPr lang="en-GB" sz="1700" b="1" kern="100" dirty="0">
                <a:solidFill>
                  <a:schemeClr val="tx2">
                    <a:lumMod val="50000"/>
                  </a:schemeClr>
                </a:solidFill>
                <a:cs typeface="Times New Roman" panose="02020603050405020304" pitchFamily="18" charset="0"/>
              </a:rPr>
              <a:t>Workforce Data: Workforce Race Equality Standards (WRES)</a:t>
            </a:r>
          </a:p>
          <a:p>
            <a:pPr marL="0" indent="0">
              <a:lnSpc>
                <a:spcPct val="107000"/>
              </a:lnSpc>
              <a:spcAft>
                <a:spcPts val="0"/>
              </a:spcAft>
              <a:buClr>
                <a:srgbClr val="FF6699"/>
              </a:buClr>
              <a:buSzPct val="110000"/>
              <a:buNone/>
            </a:pPr>
            <a:endParaRPr lang="en-GB" sz="1700" b="1" kern="100" dirty="0">
              <a:solidFill>
                <a:schemeClr val="tx2">
                  <a:lumMod val="50000"/>
                </a:schemeClr>
              </a:solidFill>
              <a:cs typeface="Times New Roman" panose="02020603050405020304" pitchFamily="18" charset="0"/>
            </a:endParaRPr>
          </a:p>
          <a:p>
            <a:pPr marL="301838" indent="-301838">
              <a:lnSpc>
                <a:spcPct val="107000"/>
              </a:lnSpc>
              <a:spcAft>
                <a:spcPts val="0"/>
              </a:spcAft>
              <a:buClr>
                <a:srgbClr val="FF6699"/>
              </a:buClr>
              <a:buSzPct val="110000"/>
              <a:buFont typeface="Wingdings" panose="05000000000000000000" pitchFamily="2" charset="2"/>
              <a:buChar char="§"/>
            </a:pPr>
            <a:r>
              <a:rPr lang="en-GB" sz="2100" kern="100" dirty="0">
                <a:solidFill>
                  <a:schemeClr val="tx2">
                    <a:lumMod val="50000"/>
                  </a:schemeClr>
                </a:solidFill>
                <a:cs typeface="Times New Roman" panose="02020603050405020304" pitchFamily="18" charset="0"/>
              </a:rPr>
              <a:t>It is important to be aware of this data when you are supporting learners. </a:t>
            </a:r>
            <a:endParaRPr lang="en-GB" sz="800" kern="100" dirty="0">
              <a:solidFill>
                <a:schemeClr val="tx2">
                  <a:lumMod val="50000"/>
                </a:schemeClr>
              </a:solidFill>
              <a:cs typeface="Times New Roman" panose="02020603050405020304" pitchFamily="18" charset="0"/>
            </a:endParaRPr>
          </a:p>
          <a:p>
            <a:pPr marL="301838" indent="-301838">
              <a:lnSpc>
                <a:spcPct val="107000"/>
              </a:lnSpc>
              <a:spcAft>
                <a:spcPts val="0"/>
              </a:spcAft>
              <a:buClr>
                <a:srgbClr val="FF6699"/>
              </a:buClr>
              <a:buSzPct val="110000"/>
              <a:buFont typeface="Wingdings" panose="05000000000000000000" pitchFamily="2" charset="2"/>
              <a:buChar char="§"/>
            </a:pPr>
            <a:r>
              <a:rPr lang="en-GB" sz="2100" kern="100" dirty="0">
                <a:solidFill>
                  <a:schemeClr val="tx2">
                    <a:lumMod val="50000"/>
                  </a:schemeClr>
                </a:solidFill>
                <a:cs typeface="Times New Roman" panose="02020603050405020304" pitchFamily="18" charset="0"/>
              </a:rPr>
              <a:t>When Black, Asian and Minority Ethnic learners transition into the workforce, they may continue to experience racism and discrimination. The support you offer learners could prepare them and build confidence to raise concerns and access support when they enter the workforce. </a:t>
            </a:r>
            <a:endParaRPr lang="en-GB" sz="800" b="1" kern="100" dirty="0">
              <a:solidFill>
                <a:schemeClr val="tx2">
                  <a:lumMod val="50000"/>
                </a:schemeClr>
              </a:solidFill>
              <a:cs typeface="Times New Roman" panose="02020603050405020304" pitchFamily="18" charset="0"/>
            </a:endParaRPr>
          </a:p>
          <a:p>
            <a:pPr marL="301838" indent="-301838">
              <a:lnSpc>
                <a:spcPct val="107000"/>
              </a:lnSpc>
              <a:spcAft>
                <a:spcPts val="0"/>
              </a:spcAft>
              <a:buClr>
                <a:srgbClr val="FF6699"/>
              </a:buClr>
              <a:buSzPct val="110000"/>
              <a:buFont typeface="Wingdings" panose="05000000000000000000" pitchFamily="2" charset="2"/>
              <a:buChar char="§"/>
            </a:pPr>
            <a:r>
              <a:rPr lang="en-GB" kern="100" dirty="0">
                <a:solidFill>
                  <a:schemeClr val="tx2">
                    <a:lumMod val="50000"/>
                  </a:schemeClr>
                </a:solidFill>
                <a:latin typeface="+mn-lt"/>
                <a:cs typeface="Times New Roman" panose="02020603050405020304" pitchFamily="18" charset="0"/>
              </a:rPr>
              <a:t>WRES is a requirement from all NHS healthcare providers including independent organisations and analyses the data from nine indicators of workforce race equality in NHS trusts in England. The indicators measure whether employees from Black and Minority Ethnic (BME) backgrounds have equal access to career opportunities and receive fair treatment in the workplace.</a:t>
            </a:r>
            <a:endParaRPr lang="en-GB" kern="100" dirty="0">
              <a:solidFill>
                <a:schemeClr val="tx2">
                  <a:lumMod val="50000"/>
                </a:schemeClr>
              </a:solidFill>
              <a:latin typeface="+mn-lt"/>
              <a:ea typeface="ＭＳ Ｐゴシック" charset="0"/>
              <a:cs typeface="Times New Roman" panose="02020603050405020304" pitchFamily="18" charset="0"/>
            </a:endParaRPr>
          </a:p>
          <a:p>
            <a:pPr marL="301838" indent="-301838">
              <a:lnSpc>
                <a:spcPct val="107000"/>
              </a:lnSpc>
              <a:spcAft>
                <a:spcPts val="0"/>
              </a:spcAft>
              <a:buClr>
                <a:srgbClr val="FF6699"/>
              </a:buClr>
              <a:buSzPct val="110000"/>
              <a:buFont typeface="Wingdings" panose="05000000000000000000" pitchFamily="2" charset="2"/>
              <a:buChar char="§"/>
            </a:pPr>
            <a:r>
              <a:rPr lang="en-GB" kern="100" dirty="0">
                <a:solidFill>
                  <a:schemeClr val="tx2">
                    <a:lumMod val="50000"/>
                  </a:schemeClr>
                </a:solidFill>
                <a:latin typeface="+mn-lt"/>
                <a:ea typeface="Aptos" panose="020B0004020202020204" pitchFamily="34" charset="0"/>
                <a:cs typeface="Times New Roman" panose="02020603050405020304" pitchFamily="18" charset="0"/>
              </a:rPr>
              <a:t>Improving the learner experience will enhance the transition and retention from education into employment, and attracting a more diverse workforce will benefit everyone. </a:t>
            </a:r>
          </a:p>
          <a:p>
            <a:pPr marL="181103" indent="-181103"/>
            <a:endParaRPr lang="en-GB" dirty="0"/>
          </a:p>
        </p:txBody>
      </p:sp>
      <p:sp>
        <p:nvSpPr>
          <p:cNvPr id="4" name="Slide Number Placeholder 3">
            <a:extLst>
              <a:ext uri="{FF2B5EF4-FFF2-40B4-BE49-F238E27FC236}">
                <a16:creationId xmlns:a16="http://schemas.microsoft.com/office/drawing/2014/main" id="{7B80DA12-4CF2-AC88-E4A2-FBD118AF0127}"/>
              </a:ext>
            </a:extLst>
          </p:cNvPr>
          <p:cNvSpPr>
            <a:spLocks noGrp="1"/>
          </p:cNvSpPr>
          <p:nvPr>
            <p:ph type="sldNum" sz="quarter" idx="5"/>
          </p:nvPr>
        </p:nvSpPr>
        <p:spPr/>
        <p:txBody>
          <a:bodyPr/>
          <a:lstStyle/>
          <a:p>
            <a:pPr>
              <a:defRPr/>
            </a:pPr>
            <a:fld id="{85360570-2B09-DB43-BBE0-DA076DA911F1}" type="slidenum">
              <a:rPr lang="en-US" altLang="en-US" smtClean="0"/>
              <a:pPr>
                <a:defRPr/>
              </a:pPr>
              <a:t>16</a:t>
            </a:fld>
            <a:endParaRPr lang="en-US" altLang="en-US"/>
          </a:p>
        </p:txBody>
      </p:sp>
    </p:spTree>
    <p:extLst>
      <p:ext uri="{BB962C8B-B14F-4D97-AF65-F5344CB8AC3E}">
        <p14:creationId xmlns:p14="http://schemas.microsoft.com/office/powerpoint/2010/main" val="2762825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defRPr/>
            </a:pPr>
            <a:r>
              <a:rPr lang="en-GB" dirty="0"/>
              <a:t>The Safe Learning Environment Charter supports the development of positive safety cultures and continuous learning across all learning environments in the NHS. It is underpinned by principles of equality, diversity, and inclusion.</a:t>
            </a:r>
          </a:p>
          <a:p>
            <a:pPr marL="664043" lvl="2">
              <a:buFont typeface="Wingdings" panose="02070309020205020404" pitchFamily="49" charset="0"/>
              <a:buChar char="§"/>
              <a:defRPr/>
            </a:pPr>
            <a:r>
              <a:rPr lang="en-GB" b="1" dirty="0">
                <a:ea typeface="ＭＳ Ｐゴシック"/>
              </a:rPr>
              <a:t>Placement induction</a:t>
            </a:r>
            <a:r>
              <a:rPr lang="en-GB" dirty="0">
                <a:ea typeface="ＭＳ Ｐゴシック"/>
              </a:rPr>
              <a:t> – Learners receive a placement induction that supports their learning and adequately prepares them for their roles. Placement induction processes are well-established and evidenced to support learners.</a:t>
            </a:r>
          </a:p>
          <a:p>
            <a:pPr marL="664043" lvl="2" defTabSz="965881">
              <a:buFont typeface="Wingdings" panose="02070309020205020404" pitchFamily="49" charset="0"/>
              <a:buChar char="§"/>
              <a:defRPr/>
            </a:pPr>
            <a:r>
              <a:rPr lang="en-GB" b="1" dirty="0">
                <a:ea typeface="ＭＳ Ｐゴシック"/>
              </a:rPr>
              <a:t>Communication</a:t>
            </a:r>
            <a:r>
              <a:rPr lang="en-GB" dirty="0">
                <a:ea typeface="ＭＳ Ｐゴシック"/>
              </a:rPr>
              <a:t> – Learners have a clear pathway for support from both the education provider and the placement provider. They know by whom, when and how that support is delivered.</a:t>
            </a:r>
            <a:endParaRPr lang="en-GB" dirty="0">
              <a:ea typeface="ＭＳ Ｐゴシック"/>
              <a:cs typeface="Calibri" panose="020F0502020204030204"/>
            </a:endParaRPr>
          </a:p>
          <a:p>
            <a:pPr marL="664043" lvl="2">
              <a:buFont typeface="Wingdings" panose="02070309020205020404" pitchFamily="49" charset="0"/>
              <a:buChar char="§"/>
              <a:defRPr/>
            </a:pPr>
            <a:r>
              <a:rPr lang="en-GB" b="1" dirty="0">
                <a:ea typeface="ＭＳ Ｐゴシック"/>
              </a:rPr>
              <a:t>Flexibility </a:t>
            </a:r>
            <a:r>
              <a:rPr lang="en-GB" dirty="0">
                <a:ea typeface="ＭＳ Ｐゴシック"/>
              </a:rPr>
              <a:t>– Learner wellbeing and professional development is supported by flexible working and learning practices, both in terms of accessibility to facilities and to forms of educational opportunities</a:t>
            </a:r>
          </a:p>
          <a:p>
            <a:pPr marL="664043" lvl="2" defTabSz="965881">
              <a:buFont typeface="Wingdings" panose="02070309020205020404" pitchFamily="49" charset="0"/>
              <a:buChar char="§"/>
              <a:defRPr/>
            </a:pPr>
            <a:r>
              <a:rPr lang="en-GB" b="1" dirty="0">
                <a:ea typeface="ＭＳ Ｐゴシック"/>
              </a:rPr>
              <a:t>Supervision</a:t>
            </a:r>
            <a:r>
              <a:rPr lang="en-GB" dirty="0">
                <a:ea typeface="ＭＳ Ｐゴシック"/>
              </a:rPr>
              <a:t> – Learners are supported by positive role models and appropriate levels of supervision. Continuity of supervision builds on individual learning needs, develops confidence and proficiency.</a:t>
            </a:r>
          </a:p>
          <a:p>
            <a:pPr marL="664043" lvl="2" defTabSz="965881">
              <a:buFont typeface="Wingdings" panose="02070309020205020404" pitchFamily="49" charset="0"/>
              <a:buChar char="§"/>
              <a:defRPr/>
            </a:pPr>
            <a:r>
              <a:rPr lang="en-GB" b="1" dirty="0">
                <a:ea typeface="ＭＳ Ｐゴシック"/>
              </a:rPr>
              <a:t>Teaching and learning needs</a:t>
            </a:r>
            <a:r>
              <a:rPr lang="en-GB" dirty="0">
                <a:ea typeface="ＭＳ Ｐゴシック"/>
              </a:rPr>
              <a:t> – Learners are supported by supervisors who are adequately prepared for the role and understand the underpinning principles regarding how individuals learn in a practice setting. They are recognised as learners rather than workers and enabled to develop towards independent practice.</a:t>
            </a:r>
          </a:p>
          <a:p>
            <a:pPr marL="664043" lvl="2" defTabSz="965881">
              <a:buFont typeface="Wingdings" panose="02070309020205020404" pitchFamily="49" charset="0"/>
              <a:buChar char="§"/>
              <a:defRPr/>
            </a:pPr>
            <a:r>
              <a:rPr lang="en-GB" b="1" dirty="0">
                <a:ea typeface="ＭＳ Ｐゴシック"/>
              </a:rPr>
              <a:t>Time and space for learning</a:t>
            </a:r>
            <a:r>
              <a:rPr lang="en-GB" dirty="0">
                <a:ea typeface="ＭＳ Ｐゴシック"/>
              </a:rPr>
              <a:t> – Learners are given time to reflect on and process learning experiences. They receive regular verbal and written feedback, providing opportunities for development and assessment to occur.</a:t>
            </a:r>
          </a:p>
          <a:p>
            <a:pPr marL="664043" lvl="2" defTabSz="965881">
              <a:buFont typeface="Wingdings" panose="02070309020205020404" pitchFamily="49" charset="0"/>
              <a:buChar char="§"/>
              <a:defRPr/>
            </a:pPr>
            <a:r>
              <a:rPr lang="en-GB" b="1" dirty="0">
                <a:ea typeface="ＭＳ Ｐゴシック"/>
              </a:rPr>
              <a:t>Respect and feeling valued</a:t>
            </a:r>
            <a:r>
              <a:rPr lang="en-GB" dirty="0">
                <a:ea typeface="ＭＳ Ｐゴシック"/>
              </a:rPr>
              <a:t> – Learners are respected and feel valued in the learning environment, demonstrated by effective communication and engagement.</a:t>
            </a:r>
          </a:p>
          <a:p>
            <a:pPr marL="664043" lvl="2">
              <a:buFont typeface="Wingdings" panose="02070309020205020404" pitchFamily="49" charset="0"/>
              <a:buChar char="§"/>
              <a:defRPr/>
            </a:pPr>
            <a:r>
              <a:rPr lang="en-GB" b="1" dirty="0">
                <a:ea typeface="ＭＳ Ｐゴシック"/>
              </a:rPr>
              <a:t>Positive identity</a:t>
            </a:r>
            <a:r>
              <a:rPr lang="en-GB" dirty="0">
                <a:ea typeface="ＭＳ Ｐゴシック"/>
              </a:rPr>
              <a:t> – Learners understand the importance of physical, emotional, and psychological safety and are aware of services and resources that can support their health and wellbeing.</a:t>
            </a:r>
          </a:p>
          <a:p>
            <a:pPr marL="664043" lvl="2">
              <a:buFont typeface="Wingdings" panose="02070309020205020404" pitchFamily="49" charset="0"/>
              <a:buChar char="§"/>
              <a:defRPr/>
            </a:pPr>
            <a:r>
              <a:rPr lang="en-GB" b="1" dirty="0">
                <a:ea typeface="ＭＳ Ｐゴシック"/>
              </a:rPr>
              <a:t>Raising concerns and speaking up</a:t>
            </a:r>
            <a:r>
              <a:rPr lang="en-GB" dirty="0">
                <a:ea typeface="ＭＳ Ｐゴシック"/>
              </a:rPr>
              <a:t> – Learners know how to raise a concern and feel empowered to speak up, knowing that they will be appropriately supported.</a:t>
            </a:r>
            <a:endParaRPr lang="en-GB" dirty="0">
              <a:ea typeface="ＭＳ Ｐゴシック"/>
              <a:cs typeface="Calibri" panose="020F0502020204030204"/>
            </a:endParaRPr>
          </a:p>
          <a:p>
            <a:pPr>
              <a:defRPr/>
            </a:pPr>
            <a:endParaRPr lang="en-GB" dirty="0"/>
          </a:p>
          <a:p>
            <a:pPr>
              <a:defRPr/>
            </a:pPr>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17</a:t>
            </a:fld>
            <a:endParaRPr lang="en-US" altLang="en-US"/>
          </a:p>
        </p:txBody>
      </p:sp>
    </p:spTree>
    <p:extLst>
      <p:ext uri="{BB962C8B-B14F-4D97-AF65-F5344CB8AC3E}">
        <p14:creationId xmlns:p14="http://schemas.microsoft.com/office/powerpoint/2010/main" val="230603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a:r>
              <a:rPr lang="en-GB" sz="1500" dirty="0"/>
              <a:t>This final sections provides an overview of the assessment process and what students are expected to achieve in each year (part).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18</a:t>
            </a:fld>
            <a:endParaRPr lang="en-US" altLang="en-US"/>
          </a:p>
        </p:txBody>
      </p:sp>
    </p:spTree>
    <p:extLst>
      <p:ext uri="{BB962C8B-B14F-4D97-AF65-F5344CB8AC3E}">
        <p14:creationId xmlns:p14="http://schemas.microsoft.com/office/powerpoint/2010/main" val="1776123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indent="0">
              <a:buNone/>
            </a:pPr>
            <a:r>
              <a:rPr lang="en-GB" sz="1500" dirty="0"/>
              <a:t>While all nurses, midwives and nursing associates contribute to practice learning in accordance with the Code, the allocated Practice Supervisor, Assessor and Academic Assessor undertake specific activities in the assessment process. These roles need to be undertaken by different staff. For example, you cannot simultaneously be the Practice Assessor and Practice Supervisor for the same student. </a:t>
            </a:r>
          </a:p>
          <a:p>
            <a:pPr marL="181103" indent="-181103"/>
            <a:endParaRPr lang="en-GB" sz="1500" dirty="0"/>
          </a:p>
          <a:p>
            <a:pPr marL="0" indent="0">
              <a:buNone/>
            </a:pPr>
            <a:r>
              <a:rPr lang="en-GB" sz="1500" b="1" dirty="0"/>
              <a:t>Practice Supervisors</a:t>
            </a:r>
          </a:p>
          <a:p>
            <a:pPr marL="181103" indent="-181103"/>
            <a:r>
              <a:rPr lang="en-GB" sz="1500" dirty="0"/>
              <a:t>Support and supervise students, providing feedback on their progress </a:t>
            </a:r>
          </a:p>
          <a:p>
            <a:pPr marL="181103" indent="-181103"/>
            <a:r>
              <a:rPr lang="en-GB" sz="1500" dirty="0"/>
              <a:t>Have current knowledge and experience of the area in which they are providing support, supervision and feedback</a:t>
            </a:r>
            <a:endParaRPr lang="en-GB" sz="1500" i="1" dirty="0"/>
          </a:p>
          <a:p>
            <a:pPr marL="181103" indent="-181103"/>
            <a:r>
              <a:rPr lang="en-GB" sz="1500" i="1" dirty="0"/>
              <a:t>Contribution to assessment and progression: </a:t>
            </a:r>
          </a:p>
          <a:p>
            <a:pPr marL="181103" indent="-181103"/>
            <a:r>
              <a:rPr lang="en-GB" sz="1500" dirty="0"/>
              <a:t>Contribute to the student’s record of achievement by periodically recording relevant observations on the conduct, proficiency and achievement of the students they are supervising </a:t>
            </a:r>
          </a:p>
          <a:p>
            <a:pPr marL="181103" indent="-181103"/>
            <a:r>
              <a:rPr lang="en-GB" sz="1500" dirty="0"/>
              <a:t>Contribute to student assessments to inform decisions for progression </a:t>
            </a:r>
          </a:p>
          <a:p>
            <a:pPr marL="181103" indent="-181103"/>
            <a:r>
              <a:rPr lang="en-GB" sz="1500" dirty="0"/>
              <a:t>Have sufficient opportunities to engage with practice assessors and academic assessors to share relevant observations on the conduct, proficiency and achievement of the students they are supervising, </a:t>
            </a:r>
          </a:p>
          <a:p>
            <a:pPr marL="181103" indent="-181103"/>
            <a:r>
              <a:rPr lang="en-GB" sz="1500" dirty="0"/>
              <a:t>Are expected to appropriately raise and respond to student conduct and competence concerns and are supported in doing so.</a:t>
            </a:r>
          </a:p>
          <a:p>
            <a:pPr marL="181103" indent="-181103"/>
            <a:endParaRPr lang="en-GB" sz="1500" dirty="0"/>
          </a:p>
          <a:p>
            <a:pPr marL="0" indent="0">
              <a:buNone/>
            </a:pPr>
            <a:r>
              <a:rPr lang="en-GB" sz="1500" b="1" u="sng" dirty="0"/>
              <a:t>IN THE PAD</a:t>
            </a:r>
            <a:r>
              <a:rPr lang="en-GB" sz="1500" b="1" dirty="0"/>
              <a:t>: </a:t>
            </a:r>
            <a:r>
              <a:rPr lang="en-GB" sz="1500" dirty="0"/>
              <a:t>Practice Supervisors can complete the initial interview and professional values at midpoint</a:t>
            </a:r>
          </a:p>
          <a:p>
            <a:pPr marL="181103" indent="-181103"/>
            <a:endParaRPr lang="en-GB" sz="1500" dirty="0"/>
          </a:p>
          <a:p>
            <a:pPr marL="0" indent="0">
              <a:buNone/>
            </a:pPr>
            <a:r>
              <a:rPr lang="en-GB" sz="1500" b="1" dirty="0"/>
              <a:t>Practice Assessors </a:t>
            </a:r>
          </a:p>
          <a:p>
            <a:pPr marL="181103" indent="-181103" defTabSz="965881">
              <a:defRPr/>
            </a:pPr>
            <a:r>
              <a:rPr lang="en-GB" sz="1500" dirty="0"/>
              <a:t>The PA conducts assessments to confirm student achievement of proficiencies and programme outcomes. The PA makes assessment decisions which are informed by feedback sought and received from Practice Supervisors/other staff (there should also be sufficient opportunities for this to occur). </a:t>
            </a:r>
          </a:p>
          <a:p>
            <a:pPr marL="181103" indent="-181103" defTabSz="965881">
              <a:defRPr/>
            </a:pPr>
            <a:r>
              <a:rPr lang="en-GB" sz="1500" dirty="0"/>
              <a:t>Therefore, there should are sufficient opportunities for the PA to periodically work with the student to observe their practice and inform these decisions. </a:t>
            </a:r>
          </a:p>
          <a:p>
            <a:pPr marL="181103" indent="-181103"/>
            <a:r>
              <a:rPr lang="en-GB" sz="1500" dirty="0"/>
              <a:t>As well as recording objective, evidenced-based assessments on conduct, proficiency and achievement – the PA should also draw on student records, student self-reflection, and other resources to inform the assessment.   </a:t>
            </a:r>
          </a:p>
          <a:p>
            <a:pPr marL="181103" indent="-181103" defTabSz="965881">
              <a:defRPr/>
            </a:pPr>
            <a:r>
              <a:rPr lang="en-GB" sz="1500" dirty="0"/>
              <a:t>There should be communication and collaboration with the Academic Assessor to evaluate and recommend the student for progression for each part of the programme  – where there are no concerns with student achievement and progression, this happens via PebblePad (through AA review and agreement at endpoint for example). </a:t>
            </a:r>
          </a:p>
          <a:p>
            <a:pPr marL="0" indent="0">
              <a:buNone/>
            </a:pPr>
            <a:endParaRPr lang="en-GB" sz="1500" u="sng" dirty="0"/>
          </a:p>
          <a:p>
            <a:pPr marL="0" indent="0">
              <a:buNone/>
            </a:pPr>
            <a:r>
              <a:rPr lang="en-GB" sz="1500" b="1" u="sng" dirty="0"/>
              <a:t>IN THE PAD:</a:t>
            </a:r>
            <a:r>
              <a:rPr lang="en-GB" sz="1500" b="1" dirty="0"/>
              <a:t> </a:t>
            </a:r>
            <a:r>
              <a:rPr lang="en-GB" sz="1500" dirty="0"/>
              <a:t>The PA should complete the EoC, medicines management and proficiency assessments, as well as assessing professional values at endpoint. Midpoint and endpoint interviews should be completed by the PA. The PA should also authorise timesheets. </a:t>
            </a:r>
          </a:p>
          <a:p>
            <a:pPr marL="181103" indent="-181103"/>
            <a:endParaRPr lang="en-GB" sz="1500" dirty="0"/>
          </a:p>
          <a:p>
            <a:pPr marL="0" indent="0">
              <a:buNone/>
            </a:pPr>
            <a:r>
              <a:rPr lang="en-GB" sz="1500" b="1" dirty="0"/>
              <a:t>Academic Assessors</a:t>
            </a:r>
          </a:p>
          <a:p>
            <a:pPr marL="181103" indent="-181103"/>
            <a:r>
              <a:rPr lang="en-GB" sz="1500" dirty="0"/>
              <a:t>AAs collate and confirm student achievement of proficiencies and programme outcomes in the academic environment for each part of the programme – theory and practice.</a:t>
            </a:r>
          </a:p>
          <a:p>
            <a:pPr marL="181103" indent="-181103"/>
            <a:r>
              <a:rPr lang="en-GB" sz="1500" dirty="0"/>
              <a:t>AAs support with action planning. </a:t>
            </a:r>
          </a:p>
          <a:p>
            <a:pPr marL="181103" indent="-181103" defTabSz="965881">
              <a:defRPr/>
            </a:pPr>
            <a:r>
              <a:rPr lang="en-GB" dirty="0">
                <a:latin typeface="+mn-lt"/>
              </a:rPr>
              <a:t>Please note that there is space students to input these details in the ‘Assessor Details’ section in the relevant Part – however, students may sometimes forget to complete this. However, </a:t>
            </a:r>
            <a:r>
              <a:rPr lang="en-GB" sz="1500" dirty="0">
                <a:solidFill>
                  <a:schemeClr val="tx2">
                    <a:lumMod val="50000"/>
                  </a:schemeClr>
                </a:solidFill>
                <a:cs typeface="Arial" panose="020B0604020202020204" pitchFamily="34" charset="0"/>
              </a:rPr>
              <a:t>AAs also add their details to each student’s PAD at the beginning of every placement. </a:t>
            </a:r>
            <a:endParaRPr lang="en-GB" sz="1500" dirty="0"/>
          </a:p>
          <a:p>
            <a:pPr marL="0" indent="0">
              <a:buNone/>
            </a:pPr>
            <a:endParaRPr lang="en-GB" sz="1500" b="1" u="sng" dirty="0"/>
          </a:p>
          <a:p>
            <a:pPr marL="0" indent="0">
              <a:buNone/>
            </a:pPr>
            <a:r>
              <a:rPr lang="en-GB" sz="1500" b="1" u="sng" dirty="0"/>
              <a:t>IN THE PAD</a:t>
            </a:r>
            <a:r>
              <a:rPr lang="en-GB" sz="1500" b="1" dirty="0"/>
              <a:t>: </a:t>
            </a:r>
            <a:r>
              <a:rPr lang="en-GB" sz="1500" dirty="0"/>
              <a:t>There are sections clearly marked for the AA to complete – this includes agreement with action plans; confirming agreement at endpoint and completing the End of Part in the OAR. </a:t>
            </a:r>
            <a:endParaRPr lang="en-GB" sz="1500" u="sng"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19</a:t>
            </a:fld>
            <a:endParaRPr lang="en-US" altLang="en-US"/>
          </a:p>
        </p:txBody>
      </p:sp>
    </p:spTree>
    <p:extLst>
      <p:ext uri="{BB962C8B-B14F-4D97-AF65-F5344CB8AC3E}">
        <p14:creationId xmlns:p14="http://schemas.microsoft.com/office/powerpoint/2010/main" val="472037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a:t>
            </a:fld>
            <a:endParaRPr lang="en-US" altLang="en-US"/>
          </a:p>
        </p:txBody>
      </p:sp>
    </p:spTree>
    <p:extLst>
      <p:ext uri="{BB962C8B-B14F-4D97-AF65-F5344CB8AC3E}">
        <p14:creationId xmlns:p14="http://schemas.microsoft.com/office/powerpoint/2010/main" val="3161555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defTabSz="965881">
              <a:defRPr/>
            </a:pPr>
            <a:r>
              <a:rPr lang="en-GB" altLang="en-US" sz="1500" dirty="0">
                <a:solidFill>
                  <a:schemeClr val="tx2">
                    <a:lumMod val="50000"/>
                  </a:schemeClr>
                </a:solidFill>
                <a:ea typeface="Tahoma" panose="020B0604030504040204" pitchFamily="34" charset="0"/>
                <a:cs typeface="Tahoma" panose="020B0604030504040204" pitchFamily="34" charset="0"/>
              </a:rPr>
              <a:t>Plan the initial interview with PS or PA within the first week. </a:t>
            </a:r>
          </a:p>
          <a:p>
            <a:pPr marL="181103" indent="-181103" defTabSz="965881">
              <a:defRPr/>
            </a:pPr>
            <a:r>
              <a:rPr lang="en-GB" altLang="en-US" sz="1500" dirty="0">
                <a:solidFill>
                  <a:schemeClr val="tx2">
                    <a:lumMod val="50000"/>
                  </a:schemeClr>
                </a:solidFill>
                <a:ea typeface="Tahoma" panose="020B0604030504040204" pitchFamily="34" charset="0"/>
                <a:cs typeface="Tahoma" panose="020B0604030504040204" pitchFamily="34" charset="0"/>
              </a:rPr>
              <a:t>At initial meeting, agree learning contract and set dates for the midpoint and final summary. </a:t>
            </a:r>
            <a:endParaRPr lang="en-GB" altLang="en-US" sz="1500" dirty="0"/>
          </a:p>
          <a:p>
            <a:pPr marL="181103" indent="-181103"/>
            <a:r>
              <a:rPr lang="en-GB" altLang="en-US" sz="1500" dirty="0"/>
              <a:t>The midpoint review is viewed as a positive event in the student's time in placement, focusing on improvements to be made for the remainder of the time as well as learning outcomes and skills already achieved. </a:t>
            </a:r>
          </a:p>
          <a:p>
            <a:pPr marL="181103" indent="-181103"/>
            <a:r>
              <a:rPr lang="en-GB" altLang="en-US" sz="1500" dirty="0"/>
              <a:t>However, it is good practice to raise concerns with the student’s performance early and not wait till the midpoint review. This helps them understand and be guided by the mentor on how they can demonstrate improvements in their practice and reduce the risk of failing in practice.</a:t>
            </a:r>
          </a:p>
          <a:p>
            <a:pPr marL="0" indent="0">
              <a:buNone/>
            </a:pPr>
            <a:endParaRPr lang="en-GB" b="1" dirty="0"/>
          </a:p>
          <a:p>
            <a:pPr marL="181103" indent="-181103" defTabSz="965881">
              <a:defRPr/>
            </a:pPr>
            <a:endParaRPr lang="en-GB" altLang="en-US" sz="1300" b="1" dirty="0">
              <a:solidFill>
                <a:schemeClr val="tx2">
                  <a:lumMod val="50000"/>
                </a:schemeClr>
              </a:solidFill>
              <a:ea typeface="Tahoma" panose="020B0604030504040204" pitchFamily="34" charset="0"/>
              <a:cs typeface="Tahoma" panose="020B060403050404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20</a:t>
            </a:fld>
            <a:endParaRPr lang="en-US" altLang="en-US"/>
          </a:p>
        </p:txBody>
      </p:sp>
    </p:spTree>
    <p:extLst>
      <p:ext uri="{BB962C8B-B14F-4D97-AF65-F5344CB8AC3E}">
        <p14:creationId xmlns:p14="http://schemas.microsoft.com/office/powerpoint/2010/main" val="2994375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indent="0">
              <a:buNone/>
            </a:pPr>
            <a:r>
              <a:rPr lang="en-GB" sz="1500" dirty="0"/>
              <a:t>The elements being assessed in practice include: </a:t>
            </a:r>
          </a:p>
          <a:p>
            <a:pPr marL="181103" indent="-181103">
              <a:buFont typeface="Arial" panose="020B0604020202020204" pitchFamily="34" charset="0"/>
              <a:buChar char="•"/>
            </a:pPr>
            <a:endParaRPr lang="en-GB" sz="1500" b="1" dirty="0"/>
          </a:p>
          <a:p>
            <a:pPr marL="241470" indent="-241470">
              <a:buFont typeface="+mj-lt"/>
              <a:buAutoNum type="arabicPeriod"/>
            </a:pPr>
            <a:r>
              <a:rPr lang="en-GB" sz="1500" b="1" dirty="0"/>
              <a:t>Professional values: </a:t>
            </a:r>
            <a:r>
              <a:rPr lang="en-GB" sz="1500" dirty="0"/>
              <a:t>Captured under the four sections of The Code (NMC 2018). Must be achieved by the end of each placement.</a:t>
            </a:r>
            <a:endParaRPr lang="en-GB" sz="1500" b="1" dirty="0"/>
          </a:p>
          <a:p>
            <a:pPr marL="241470" indent="-241470">
              <a:buFont typeface="+mj-lt"/>
              <a:buAutoNum type="arabicPeriod"/>
            </a:pPr>
            <a:r>
              <a:rPr lang="en-GB" sz="1500" b="1" dirty="0"/>
              <a:t>Proficiencies: </a:t>
            </a:r>
            <a:r>
              <a:rPr lang="en-GB" sz="1500" dirty="0"/>
              <a:t>These reflect aspects of the seven platforms, communication and relationship management skills and nursing procedures (NMC 2023). These must be achieved </a:t>
            </a:r>
            <a:r>
              <a:rPr lang="en-GB" sz="1500" u="sng" dirty="0"/>
              <a:t>at least once in the year </a:t>
            </a:r>
            <a:r>
              <a:rPr lang="en-GB" sz="1500" dirty="0"/>
              <a:t>by the end of the part. </a:t>
            </a:r>
          </a:p>
          <a:p>
            <a:pPr marL="241470" indent="-241470">
              <a:buFont typeface="+mj-lt"/>
              <a:buAutoNum type="arabicPeriod"/>
            </a:pPr>
            <a:r>
              <a:rPr lang="en-GB" sz="1500" b="1" dirty="0"/>
              <a:t>Witnessed Episodes of Care (x 2 per year): </a:t>
            </a:r>
            <a:r>
              <a:rPr lang="en-GB" sz="1500" dirty="0"/>
              <a:t>These holistic assessment(s) facilitates and demonstrates the student’s progress and must be achieved by the end of the part.</a:t>
            </a:r>
          </a:p>
          <a:p>
            <a:pPr marL="241470" indent="-241470">
              <a:buFont typeface="+mj-lt"/>
              <a:buAutoNum type="arabicPeriod"/>
            </a:pPr>
            <a:r>
              <a:rPr lang="en-GB" sz="1500" b="1" dirty="0"/>
              <a:t>Medicines Management: </a:t>
            </a:r>
            <a:r>
              <a:rPr lang="en-GB" sz="1500" dirty="0"/>
              <a:t>There is one assessment included in each year and each must be achieved by the end of the part.</a:t>
            </a:r>
          </a:p>
          <a:p>
            <a:pPr marL="241470" indent="-241470">
              <a:buFont typeface="+mj-lt"/>
              <a:buAutoNum type="arabicPeriod"/>
            </a:pPr>
            <a:r>
              <a:rPr lang="en-GB" sz="1500" b="1" dirty="0"/>
              <a:t>NOT FORMALLY ASSESSED but can inform the process – Patient/Service User/Carer Feedback Form: </a:t>
            </a:r>
            <a:r>
              <a:rPr lang="en-GB" sz="1500" dirty="0"/>
              <a:t>Feedback will be sought in relation to how the student cared for the person receiving care. </a:t>
            </a:r>
            <a:r>
              <a:rPr lang="en-GB" sz="1500" u="sng" dirty="0"/>
              <a:t>This</a:t>
            </a:r>
            <a:r>
              <a:rPr lang="en-GB" sz="1500" dirty="0"/>
              <a:t> contributes to overall student feedback which can inform assessment.</a:t>
            </a:r>
          </a:p>
          <a:p>
            <a:pPr marL="241470" indent="-241470">
              <a:buFont typeface="+mj-lt"/>
              <a:buAutoNum type="arabicPeriod"/>
            </a:pPr>
            <a:r>
              <a:rPr lang="en-GB" sz="1500" b="1" dirty="0"/>
              <a:t>NOT FORMALLY ASSESSED but can inform the process – Recording Additional Experiences and Feedback: </a:t>
            </a:r>
            <a:r>
              <a:rPr lang="en-GB" sz="1500" dirty="0"/>
              <a:t>There are additional pages for the student to record reflections on their own learning and pages to record communication and additional feedback from all those supporting learning and assessment</a:t>
            </a:r>
            <a:endParaRPr lang="en-GB" altLang="en-US" sz="1500" dirty="0"/>
          </a:p>
          <a:p>
            <a:pPr marL="0" indent="0">
              <a:buClr>
                <a:srgbClr val="FF6699"/>
              </a:buClr>
              <a:buSzPct val="110000"/>
              <a:buNone/>
            </a:pPr>
            <a:r>
              <a:rPr lang="en-GB" altLang="en-US" sz="1500" dirty="0"/>
              <a:t>With all the components, practice supervisors and assessors should be considering </a:t>
            </a:r>
            <a:r>
              <a:rPr lang="en-GB" altLang="en-US" sz="1500" b="1" u="sng" dirty="0"/>
              <a:t>knowledge, skills and attitude. </a:t>
            </a:r>
            <a:endParaRPr lang="en-GB" altLang="en-US" sz="1500" b="1" u="sng" dirty="0">
              <a:solidFill>
                <a:schemeClr val="tx2">
                  <a:lumMod val="50000"/>
                </a:schemeClr>
              </a:solidFill>
            </a:endParaRPr>
          </a:p>
          <a:p>
            <a:pPr marL="0" indent="0">
              <a:buClr>
                <a:srgbClr val="FF6699"/>
              </a:buClr>
              <a:buSzPct val="110000"/>
              <a:buNone/>
            </a:pPr>
            <a:endParaRPr lang="en-GB" altLang="en-US" sz="1300" dirty="0">
              <a:solidFill>
                <a:schemeClr val="tx2">
                  <a:lumMod val="50000"/>
                </a:schemeClr>
              </a:solidFill>
            </a:endParaRP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21</a:t>
            </a:fld>
            <a:endParaRPr lang="en-US" altLang="en-US"/>
          </a:p>
        </p:txBody>
      </p:sp>
    </p:spTree>
    <p:extLst>
      <p:ext uri="{BB962C8B-B14F-4D97-AF65-F5344CB8AC3E}">
        <p14:creationId xmlns:p14="http://schemas.microsoft.com/office/powerpoint/2010/main" val="1402631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90C63-BFE6-FA65-47BE-6E33ECB04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45EB24-C3B3-8F2B-99C8-C6A85A84E4A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4DE1E56-E2C8-C3E1-5366-75DE0A8A662B}"/>
              </a:ext>
            </a:extLst>
          </p:cNvPr>
          <p:cNvSpPr>
            <a:spLocks noGrp="1"/>
          </p:cNvSpPr>
          <p:nvPr>
            <p:ph type="body" idx="1"/>
          </p:nvPr>
        </p:nvSpPr>
        <p:spPr/>
        <p:txBody>
          <a:bodyPr/>
          <a:lstStyle/>
          <a:p>
            <a:pPr marL="181103" indent="-181103" defTabSz="965881">
              <a:defRPr/>
            </a:pPr>
            <a:r>
              <a:rPr lang="en-GB" dirty="0"/>
              <a:t>EoC1a and EoC4b are formative placements, therefore </a:t>
            </a:r>
            <a:r>
              <a:rPr lang="en-GB" sz="1500" dirty="0">
                <a:solidFill>
                  <a:schemeClr val="tx2">
                    <a:lumMod val="50000"/>
                  </a:schemeClr>
                </a:solidFill>
              </a:rPr>
              <a:t>if a student does not achieve professional values or the attendance requirement</a:t>
            </a:r>
            <a:r>
              <a:rPr lang="en-GB" sz="1500" b="1" dirty="0">
                <a:solidFill>
                  <a:schemeClr val="tx2">
                    <a:lumMod val="50000"/>
                  </a:schemeClr>
                </a:solidFill>
              </a:rPr>
              <a:t>, </a:t>
            </a:r>
            <a:r>
              <a:rPr lang="en-GB" sz="1500" dirty="0">
                <a:solidFill>
                  <a:schemeClr val="tx2">
                    <a:lumMod val="50000"/>
                  </a:schemeClr>
                </a:solidFill>
              </a:rPr>
              <a:t>the student will not fail the module overall, but an action plan will be required for EoC1b/4b. </a:t>
            </a:r>
          </a:p>
          <a:p>
            <a:pPr marL="181103" indent="-181103" defTabSz="965881">
              <a:defRPr/>
            </a:pPr>
            <a:r>
              <a:rPr lang="en-GB" dirty="0">
                <a:solidFill>
                  <a:srgbClr val="000000"/>
                </a:solidFill>
                <a:latin typeface="Calibri" panose="020F0502020204030204" pitchFamily="34" charset="0"/>
              </a:rPr>
              <a:t>Learning experiences should be tailored to meet the student’s stage of learning (NMC, 2023) – the South PAD sets out expected criteria for each part (year). The level of supervision provided to students also reflects their learning needs and stage of learning. </a:t>
            </a:r>
          </a:p>
          <a:p>
            <a:pPr marL="181103" indent="-181103" defTabSz="965881">
              <a:defRPr/>
            </a:pPr>
            <a:endParaRPr lang="en-GB" sz="1500" dirty="0">
              <a:solidFill>
                <a:schemeClr val="tx2">
                  <a:lumMod val="50000"/>
                </a:schemeClr>
              </a:solidFill>
            </a:endParaRPr>
          </a:p>
        </p:txBody>
      </p:sp>
      <p:sp>
        <p:nvSpPr>
          <p:cNvPr id="4" name="Slide Number Placeholder 3">
            <a:extLst>
              <a:ext uri="{FF2B5EF4-FFF2-40B4-BE49-F238E27FC236}">
                <a16:creationId xmlns:a16="http://schemas.microsoft.com/office/drawing/2014/main" id="{F287AE0F-F8DA-EBFD-1673-709290130128}"/>
              </a:ext>
            </a:extLst>
          </p:cNvPr>
          <p:cNvSpPr>
            <a:spLocks noGrp="1"/>
          </p:cNvSpPr>
          <p:nvPr>
            <p:ph type="sldNum" sz="quarter" idx="5"/>
          </p:nvPr>
        </p:nvSpPr>
        <p:spPr/>
        <p:txBody>
          <a:bodyPr/>
          <a:lstStyle/>
          <a:p>
            <a:pPr>
              <a:defRPr/>
            </a:pPr>
            <a:fld id="{85360570-2B09-DB43-BBE0-DA076DA911F1}" type="slidenum">
              <a:rPr lang="en-US" altLang="en-US" smtClean="0"/>
              <a:pPr>
                <a:defRPr/>
              </a:pPr>
              <a:t>22</a:t>
            </a:fld>
            <a:endParaRPr lang="en-US" altLang="en-US"/>
          </a:p>
        </p:txBody>
      </p:sp>
    </p:spTree>
    <p:extLst>
      <p:ext uri="{BB962C8B-B14F-4D97-AF65-F5344CB8AC3E}">
        <p14:creationId xmlns:p14="http://schemas.microsoft.com/office/powerpoint/2010/main" val="112126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indent="0">
              <a:buClr>
                <a:srgbClr val="FF6699"/>
              </a:buClr>
              <a:buNone/>
            </a:pPr>
            <a:r>
              <a:rPr lang="en-GB" sz="1500" b="1" dirty="0">
                <a:solidFill>
                  <a:schemeClr val="tx2">
                    <a:lumMod val="50000"/>
                  </a:schemeClr>
                </a:solidFill>
              </a:rPr>
              <a:t>Some examples include:</a:t>
            </a:r>
            <a:r>
              <a:rPr lang="en-GB" sz="1500" dirty="0">
                <a:solidFill>
                  <a:schemeClr val="tx2">
                    <a:lumMod val="50000"/>
                  </a:schemeClr>
                </a:solidFill>
              </a:rPr>
              <a:t> </a:t>
            </a:r>
            <a:endParaRPr lang="en-GB" sz="1000" dirty="0">
              <a:solidFill>
                <a:schemeClr val="tx2">
                  <a:lumMod val="50000"/>
                </a:schemeClr>
              </a:solidFill>
            </a:endParaRPr>
          </a:p>
          <a:p>
            <a:pPr marL="482940" indent="-482940">
              <a:buClr>
                <a:srgbClr val="FF6699"/>
              </a:buClr>
              <a:buFont typeface="Wingdings" panose="05000000000000000000" pitchFamily="2" charset="2"/>
              <a:buChar char="§"/>
            </a:pPr>
            <a:r>
              <a:rPr lang="en-GB" sz="1500" dirty="0">
                <a:solidFill>
                  <a:schemeClr val="tx2">
                    <a:lumMod val="50000"/>
                  </a:schemeClr>
                </a:solidFill>
              </a:rPr>
              <a:t>Unprofessional behaviours </a:t>
            </a:r>
            <a:endParaRPr lang="en-GB" sz="1000" dirty="0">
              <a:solidFill>
                <a:schemeClr val="tx2">
                  <a:lumMod val="50000"/>
                </a:schemeClr>
              </a:solidFill>
            </a:endParaRPr>
          </a:p>
          <a:p>
            <a:pPr marL="482940" indent="-482940">
              <a:buClr>
                <a:srgbClr val="FF6699"/>
              </a:buClr>
              <a:buFont typeface="Wingdings" panose="05000000000000000000" pitchFamily="2" charset="2"/>
              <a:buChar char="§"/>
            </a:pPr>
            <a:r>
              <a:rPr lang="en-GB" sz="1500" dirty="0">
                <a:solidFill>
                  <a:schemeClr val="tx2">
                    <a:lumMod val="50000"/>
                  </a:schemeClr>
                </a:solidFill>
              </a:rPr>
              <a:t>Issues with trustworthiness</a:t>
            </a:r>
            <a:endParaRPr lang="en-GB" sz="1000" dirty="0">
              <a:solidFill>
                <a:schemeClr val="tx2">
                  <a:lumMod val="50000"/>
                </a:schemeClr>
              </a:solidFill>
            </a:endParaRPr>
          </a:p>
          <a:p>
            <a:pPr marL="482940" indent="-482940">
              <a:buClr>
                <a:srgbClr val="FF6699"/>
              </a:buClr>
              <a:buFont typeface="Wingdings" panose="05000000000000000000" pitchFamily="2" charset="2"/>
              <a:buChar char="§"/>
            </a:pPr>
            <a:r>
              <a:rPr lang="en-GB" sz="1500" dirty="0">
                <a:solidFill>
                  <a:schemeClr val="tx2">
                    <a:lumMod val="50000"/>
                  </a:schemeClr>
                </a:solidFill>
              </a:rPr>
              <a:t>Lack of insight </a:t>
            </a:r>
            <a:endParaRPr lang="en-GB" sz="1000" dirty="0">
              <a:solidFill>
                <a:schemeClr val="tx2">
                  <a:lumMod val="50000"/>
                </a:schemeClr>
              </a:solidFill>
            </a:endParaRPr>
          </a:p>
          <a:p>
            <a:pPr marL="482940" indent="-482940">
              <a:buClr>
                <a:srgbClr val="FF6699"/>
              </a:buClr>
              <a:buFont typeface="Wingdings" panose="05000000000000000000" pitchFamily="2" charset="2"/>
              <a:buChar char="§"/>
            </a:pPr>
            <a:r>
              <a:rPr lang="en-GB" sz="1500" dirty="0">
                <a:solidFill>
                  <a:schemeClr val="tx2">
                    <a:lumMod val="50000"/>
                  </a:schemeClr>
                </a:solidFill>
              </a:rPr>
              <a:t>Poor engagement, motivation and attitude </a:t>
            </a:r>
            <a:endParaRPr lang="en-GB" sz="1000" dirty="0">
              <a:solidFill>
                <a:schemeClr val="tx2">
                  <a:lumMod val="50000"/>
                </a:schemeClr>
              </a:solidFill>
            </a:endParaRPr>
          </a:p>
          <a:p>
            <a:pPr marL="482940" indent="-482940">
              <a:buClr>
                <a:srgbClr val="FF6699"/>
              </a:buClr>
              <a:buFont typeface="Wingdings" panose="05000000000000000000" pitchFamily="2" charset="2"/>
              <a:buChar char="§"/>
            </a:pPr>
            <a:r>
              <a:rPr lang="en-GB" sz="1500" dirty="0">
                <a:solidFill>
                  <a:schemeClr val="tx2">
                    <a:lumMod val="50000"/>
                  </a:schemeClr>
                </a:solidFill>
              </a:rPr>
              <a:t>Lack of clinical knowledge</a:t>
            </a:r>
            <a:endParaRPr lang="en-GB" sz="1000" dirty="0">
              <a:solidFill>
                <a:schemeClr val="tx2">
                  <a:lumMod val="50000"/>
                </a:schemeClr>
              </a:solidFill>
            </a:endParaRPr>
          </a:p>
          <a:p>
            <a:pPr marL="482940" indent="-482940">
              <a:buClr>
                <a:srgbClr val="FF6699"/>
              </a:buClr>
              <a:buFont typeface="Wingdings" panose="05000000000000000000" pitchFamily="2" charset="2"/>
              <a:buChar char="§"/>
            </a:pPr>
            <a:r>
              <a:rPr lang="en-GB" sz="1500" dirty="0">
                <a:solidFill>
                  <a:schemeClr val="tx2">
                    <a:lumMod val="50000"/>
                  </a:schemeClr>
                </a:solidFill>
              </a:rPr>
              <a:t>Not taking action to address own health needs</a:t>
            </a:r>
            <a:endParaRPr lang="en-GB" sz="1000" dirty="0">
              <a:solidFill>
                <a:schemeClr val="tx2">
                  <a:lumMod val="50000"/>
                </a:schemeClr>
              </a:solidFill>
            </a:endParaRPr>
          </a:p>
          <a:p>
            <a:pPr marL="482940" indent="-482940">
              <a:buClr>
                <a:srgbClr val="FF6699"/>
              </a:buClr>
              <a:buFont typeface="Wingdings" panose="05000000000000000000" pitchFamily="2" charset="2"/>
              <a:buChar char="§"/>
            </a:pPr>
            <a:r>
              <a:rPr lang="en-GB" sz="1500" dirty="0">
                <a:solidFill>
                  <a:schemeClr val="tx2">
                    <a:lumMod val="50000"/>
                  </a:schemeClr>
                </a:solidFill>
              </a:rPr>
              <a:t>Poor communication skills</a:t>
            </a:r>
            <a:endParaRPr lang="en-GB" sz="1000" dirty="0">
              <a:solidFill>
                <a:schemeClr val="tx2">
                  <a:lumMod val="50000"/>
                </a:schemeClr>
              </a:solidFill>
            </a:endParaRPr>
          </a:p>
          <a:p>
            <a:pPr marL="482940" marR="0" lvl="0" indent="-482940" algn="l" defTabSz="965881" rtl="0" eaLnBrk="0" fontAlgn="base" latinLnBrk="0" hangingPunct="0">
              <a:lnSpc>
                <a:spcPct val="100000"/>
              </a:lnSpc>
              <a:spcBef>
                <a:spcPct val="30000"/>
              </a:spcBef>
              <a:spcAft>
                <a:spcPct val="0"/>
              </a:spcAft>
              <a:buClr>
                <a:srgbClr val="FF6699"/>
              </a:buClr>
              <a:buSzTx/>
              <a:buFont typeface="Wingdings" panose="05000000000000000000" pitchFamily="2" charset="2"/>
              <a:buChar char="§"/>
              <a:tabLst/>
              <a:defRPr/>
            </a:pPr>
            <a:r>
              <a:rPr lang="en-GB" sz="1500" dirty="0">
                <a:solidFill>
                  <a:schemeClr val="tx2">
                    <a:lumMod val="50000"/>
                  </a:schemeClr>
                </a:solidFill>
              </a:rPr>
              <a:t>Patient safety concerns</a:t>
            </a:r>
            <a:r>
              <a:rPr lang="en-GB" sz="1500" dirty="0">
                <a:solidFill>
                  <a:srgbClr val="FF6699"/>
                </a:solidFill>
              </a:rPr>
              <a:t>* </a:t>
            </a:r>
            <a:r>
              <a:rPr lang="en-GB" b="1" dirty="0">
                <a:ea typeface="ＭＳ Ｐゴシック"/>
                <a:cs typeface="Calibri"/>
              </a:rPr>
              <a:t>A note on patient safety concerns:</a:t>
            </a:r>
            <a:r>
              <a:rPr lang="en-GB" dirty="0">
                <a:ea typeface="ＭＳ Ｐゴシック"/>
                <a:cs typeface="Calibri"/>
              </a:rPr>
              <a:t> if there is an immediate concern or risk to the public from the student’s performance the practice assessor must take appropriate action and notify UWE/involve the Academic Assessor (NMC, 2018). </a:t>
            </a:r>
            <a:endParaRPr lang="en-GB" sz="1500" dirty="0">
              <a:solidFill>
                <a:schemeClr val="tx2">
                  <a:lumMod val="50000"/>
                </a:schemeClr>
              </a:solidFill>
            </a:endParaRPr>
          </a:p>
          <a:p>
            <a:pPr marL="482940" indent="-482940" defTabSz="965881">
              <a:buClr>
                <a:srgbClr val="FF6699"/>
              </a:buClr>
              <a:buFont typeface="Wingdings" panose="05000000000000000000" pitchFamily="2" charset="2"/>
              <a:buChar char="§"/>
              <a:defRPr/>
            </a:pPr>
            <a:r>
              <a:rPr lang="en-GB" dirty="0">
                <a:ea typeface="ＭＳ Ｐゴシック"/>
                <a:cs typeface="Calibri"/>
              </a:rPr>
              <a:t>UWE can review and recommend the student for removal or suspension from a placement or course. </a:t>
            </a:r>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23</a:t>
            </a:fld>
            <a:endParaRPr lang="en-US" altLang="en-US"/>
          </a:p>
        </p:txBody>
      </p:sp>
    </p:spTree>
    <p:extLst>
      <p:ext uri="{BB962C8B-B14F-4D97-AF65-F5344CB8AC3E}">
        <p14:creationId xmlns:p14="http://schemas.microsoft.com/office/powerpoint/2010/main" val="1277484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a:r>
              <a:rPr lang="en-GB" sz="1300" dirty="0"/>
              <a:t>It is a difficult job to manage a failing student and essential that poor performance is recognised early so the student has the best chance of rectifying the issues. </a:t>
            </a:r>
          </a:p>
          <a:p>
            <a:pPr marL="181103" indent="-181103"/>
            <a:r>
              <a:rPr lang="en-GB" sz="1300" dirty="0"/>
              <a:t>The student may have emotional/social or financial problems affecting their performance and signposting back to UWE support or the Academic Assessor might be necessary. </a:t>
            </a:r>
          </a:p>
          <a:p>
            <a:pPr marL="181103" indent="-181103"/>
            <a:r>
              <a:rPr lang="en-GB" sz="1300" dirty="0"/>
              <a:t>Clarity is important when discussing poor performance with students – it can be helpful to apply specific examples of poor performance in the practice setting. Also, it is also essential to ensure that the feedback is constructive and objective – focusing on practice behaviours. </a:t>
            </a:r>
          </a:p>
          <a:p>
            <a:pPr marL="181103" indent="-181103"/>
            <a:r>
              <a:rPr lang="en-GB" sz="1300" dirty="0"/>
              <a:t>Seek early support. </a:t>
            </a:r>
          </a:p>
          <a:p>
            <a:pPr marL="181103" indent="-181103" defTabSz="965881">
              <a:defRPr/>
            </a:pPr>
            <a:r>
              <a:rPr lang="en-GB" sz="1300" dirty="0"/>
              <a:t>Action plans can be commenced at any point in the placement where there are concerns with professional behaviours or achievement. However, an action plan must be implemented at midpoint if a student has not passed professional values or there are concerns with progression of required elements. </a:t>
            </a:r>
          </a:p>
          <a:p>
            <a:pPr marL="181103" indent="-181103" defTabSz="965881">
              <a:defRPr/>
            </a:pPr>
            <a:r>
              <a:rPr lang="en-GB" sz="1300" dirty="0"/>
              <a:t>We appreciate that action planning can be time-consuming – so please do involve the Academic Assessor (AA) or AiP (AiP) who can support with this process.  </a:t>
            </a:r>
          </a:p>
          <a:p>
            <a:pPr marL="181103" indent="-181103" defTabSz="965881">
              <a:defRPr/>
            </a:pPr>
            <a:r>
              <a:rPr lang="en-GB" sz="1300" dirty="0"/>
              <a:t>As always, keeping meticulous records of meetings, discussions and targets is important, especially if the student is likely to fail – as they could claim adverse circumstances. </a:t>
            </a:r>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24</a:t>
            </a:fld>
            <a:endParaRPr lang="en-US" altLang="en-US"/>
          </a:p>
        </p:txBody>
      </p:sp>
    </p:spTree>
    <p:extLst>
      <p:ext uri="{BB962C8B-B14F-4D97-AF65-F5344CB8AC3E}">
        <p14:creationId xmlns:p14="http://schemas.microsoft.com/office/powerpoint/2010/main" val="1379946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defTabSz="965881">
              <a:defRPr/>
            </a:pPr>
            <a:r>
              <a:rPr lang="en-GB" sz="1500" dirty="0"/>
              <a:t>Action plans should be written by the Practice Assessor and Student with support from the AA. </a:t>
            </a:r>
          </a:p>
          <a:p>
            <a:pPr marL="181103" indent="-181103" defTabSz="965881">
              <a:defRPr/>
            </a:pPr>
            <a:endParaRPr lang="en-GB" sz="1500" dirty="0"/>
          </a:p>
          <a:p>
            <a:pPr marL="181103" indent="-181103" defTabSz="965881">
              <a:defRPr/>
            </a:pPr>
            <a:r>
              <a:rPr lang="en-GB" sz="1500" dirty="0"/>
              <a:t>Action plans should be SMART – it is important to break down into clear tasks what the student needs to demonstrate to pass placement. </a:t>
            </a:r>
          </a:p>
          <a:p>
            <a:pPr marL="181103" indent="-181103" defTabSz="965881">
              <a:defRPr/>
            </a:pPr>
            <a:endParaRPr lang="en-GB" sz="1500" dirty="0"/>
          </a:p>
          <a:p>
            <a:pPr marL="181103" indent="-181103" defTabSz="965881">
              <a:defRPr/>
            </a:pPr>
            <a:r>
              <a:rPr lang="en-GB" sz="1500" dirty="0"/>
              <a:t>Action plans should be reviewed at an agreed time prior to endpoint to review actions and progression. </a:t>
            </a:r>
          </a:p>
          <a:p>
            <a:pPr marL="181103" indent="-181103" defTabSz="965881">
              <a:defRPr/>
            </a:pPr>
            <a:endParaRPr lang="en-GB" sz="1500" dirty="0"/>
          </a:p>
          <a:p>
            <a:pPr marL="181103" indent="-181103" defTabSz="965881">
              <a:defRPr/>
            </a:pPr>
            <a:r>
              <a:rPr lang="en-GB" sz="1500" dirty="0"/>
              <a:t>This supports with managing student expectations – where possible, </a:t>
            </a:r>
            <a:r>
              <a:rPr lang="en-GB" sz="1500" b="1" dirty="0"/>
              <a:t>students should not be going into an endpoint meeting without being aware that they will not be passing the placement. </a:t>
            </a:r>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25</a:t>
            </a:fld>
            <a:endParaRPr lang="en-US" altLang="en-US"/>
          </a:p>
        </p:txBody>
      </p:sp>
    </p:spTree>
    <p:extLst>
      <p:ext uri="{BB962C8B-B14F-4D97-AF65-F5344CB8AC3E}">
        <p14:creationId xmlns:p14="http://schemas.microsoft.com/office/powerpoint/2010/main" val="2631261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a:buFont typeface="Courier New" panose="020B0604020202020204" pitchFamily="34" charset="0"/>
              <a:buChar char="o"/>
            </a:pPr>
            <a:r>
              <a:rPr lang="en-GB" sz="1500" dirty="0"/>
              <a:t>Number 1 will also apply to final year students who are making up hours to 2300. </a:t>
            </a:r>
            <a:endParaRPr lang="en-US"/>
          </a:p>
          <a:p>
            <a:pPr marL="181103" indent="-181103">
              <a:buFont typeface="Courier New" panose="020B0604020202020204" pitchFamily="34" charset="0"/>
              <a:buChar char="o"/>
            </a:pPr>
            <a:endParaRPr lang="en-GB" sz="1500" dirty="0"/>
          </a:p>
          <a:p>
            <a:pPr marL="181103" indent="-181103">
              <a:buFont typeface="Courier New" panose="020B0604020202020204" pitchFamily="34" charset="0"/>
              <a:buChar char="o"/>
            </a:pPr>
            <a:r>
              <a:rPr lang="en-GB" sz="1500" dirty="0"/>
              <a:t>OAR proficiencies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26</a:t>
            </a:fld>
            <a:endParaRPr lang="en-US" altLang="en-US"/>
          </a:p>
        </p:txBody>
      </p:sp>
    </p:spTree>
    <p:extLst>
      <p:ext uri="{BB962C8B-B14F-4D97-AF65-F5344CB8AC3E}">
        <p14:creationId xmlns:p14="http://schemas.microsoft.com/office/powerpoint/2010/main" val="3853860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defRPr/>
            </a:pPr>
            <a:r>
              <a:rPr lang="en-GB" dirty="0"/>
              <a:t>The role of the Academic in Practice (AiP) within Practice Academic Team (PAT) is to develop / maintain links with placement providers. </a:t>
            </a:r>
          </a:p>
          <a:p>
            <a:pPr>
              <a:defRPr/>
            </a:pPr>
            <a:endParaRPr lang="en-GB" dirty="0"/>
          </a:p>
          <a:p>
            <a:pPr>
              <a:defRPr/>
            </a:pPr>
            <a:r>
              <a:rPr lang="en-GB" dirty="0"/>
              <a:t>The PAT team will manage, develop and maintain in partnership with placement providers: student support, effective working relationships, quality assurance systems of placement areas, placement capacity, supervisor / assessor preparation, professional development.   </a:t>
            </a:r>
          </a:p>
          <a:p>
            <a:pPr>
              <a:defRPr/>
            </a:pPr>
            <a:endParaRPr lang="en-GB" dirty="0"/>
          </a:p>
          <a:p>
            <a:pPr marL="662031" lvl="1">
              <a:buFont typeface="Wingdings" panose="02070309020205020404" pitchFamily="49" charset="0"/>
              <a:buChar char="§"/>
              <a:defRPr/>
            </a:pPr>
            <a:r>
              <a:rPr lang="en-GB" b="1" dirty="0">
                <a:ea typeface="ＭＳ Ｐゴシック"/>
              </a:rPr>
              <a:t>Student support</a:t>
            </a:r>
            <a:r>
              <a:rPr lang="en-GB" dirty="0">
                <a:ea typeface="ＭＳ Ｐゴシック"/>
              </a:rPr>
              <a:t> – while AAs primarily support with progression and achievement, the AiPs are also a source of support focusing on the learning environment. They can mediate between the AAs, Supervisors and Assessors regarding learning outcomes and supervision in practice. </a:t>
            </a:r>
            <a:endParaRPr lang="en-GB" dirty="0">
              <a:ea typeface="ＭＳ Ｐゴシック"/>
              <a:cs typeface="Calibri" panose="020F0502020204030204"/>
            </a:endParaRPr>
          </a:p>
          <a:p>
            <a:pPr marL="662031" lvl="1">
              <a:buFont typeface="Wingdings" panose="02070309020205020404" pitchFamily="49" charset="0"/>
              <a:buChar char="§"/>
              <a:defRPr/>
            </a:pPr>
            <a:r>
              <a:rPr lang="en-GB" b="1" dirty="0">
                <a:ea typeface="ＭＳ Ｐゴシック"/>
              </a:rPr>
              <a:t>Partnership working </a:t>
            </a:r>
            <a:r>
              <a:rPr lang="en-GB" dirty="0">
                <a:ea typeface="ＭＳ Ｐゴシック"/>
              </a:rPr>
              <a:t>– AiPs can work with the provider to support practice induction for students; to offer advice and support around assessment of students and to build and </a:t>
            </a:r>
            <a:r>
              <a:rPr lang="en-GB" dirty="0" err="1">
                <a:ea typeface="ＭＳ Ｐゴシック"/>
              </a:rPr>
              <a:t>and</a:t>
            </a:r>
            <a:r>
              <a:rPr lang="en-GB" dirty="0">
                <a:ea typeface="ＭＳ Ｐゴシック"/>
              </a:rPr>
              <a:t> strengthen relationships between the provider and UWE to meet the responsibilities outlined in the Learning Development Agreement. </a:t>
            </a:r>
            <a:endParaRPr lang="en-GB" dirty="0">
              <a:ea typeface="ＭＳ Ｐゴシック"/>
              <a:cs typeface="Calibri" panose="020F0502020204030204"/>
            </a:endParaRPr>
          </a:p>
          <a:p>
            <a:pPr marL="662031" lvl="1">
              <a:buFont typeface="Wingdings" panose="02070309020205020404" pitchFamily="49" charset="0"/>
              <a:buChar char="§"/>
              <a:defRPr/>
            </a:pPr>
            <a:r>
              <a:rPr lang="en-GB" b="1" dirty="0">
                <a:ea typeface="ＭＳ Ｐゴシック"/>
              </a:rPr>
              <a:t>Quality assurance</a:t>
            </a:r>
            <a:r>
              <a:rPr lang="en-GB" dirty="0">
                <a:ea typeface="ＭＳ Ｐゴシック"/>
              </a:rPr>
              <a:t> – AiPs work in partnership with the placement provider to achieve 100% of placement audits and they are also involved in the monitoring of student placement evaluations. They also act on issues related to placement quality. </a:t>
            </a:r>
            <a:endParaRPr lang="en-GB" dirty="0">
              <a:ea typeface="ＭＳ Ｐゴシック"/>
              <a:cs typeface="Calibri" panose="020F0502020204030204"/>
            </a:endParaRPr>
          </a:p>
          <a:p>
            <a:pPr marL="662031" lvl="1">
              <a:buFont typeface="Wingdings" panose="02070309020205020404" pitchFamily="49" charset="0"/>
              <a:buChar char="§"/>
              <a:defRPr/>
            </a:pPr>
            <a:r>
              <a:rPr lang="en-GB" b="1" dirty="0">
                <a:ea typeface="ＭＳ Ｐゴシック"/>
              </a:rPr>
              <a:t>Capacity building</a:t>
            </a:r>
            <a:r>
              <a:rPr lang="en-GB" dirty="0">
                <a:ea typeface="ＭＳ Ｐゴシック"/>
              </a:rPr>
              <a:t> – AiPs work with providers to gain oversight of placement capacity to meet workforce demands; they also collaborate with providers in the development of supervisors and assessors, as well as looking at learning opportunities in the practice area (for example, the development of hub and spoke placements). </a:t>
            </a:r>
            <a:endParaRPr lang="en-GB" dirty="0">
              <a:ea typeface="ＭＳ Ｐゴシック"/>
              <a:cs typeface="Calibri" panose="020F0502020204030204"/>
            </a:endParaRPr>
          </a:p>
          <a:p>
            <a:pPr marL="662031" lvl="1">
              <a:buFont typeface="Wingdings" panose="02070309020205020404" pitchFamily="49" charset="0"/>
              <a:buChar char="§"/>
              <a:defRPr/>
            </a:pPr>
            <a:r>
              <a:rPr lang="en-GB" b="1" dirty="0">
                <a:ea typeface="ＭＳ Ｐゴシック"/>
              </a:rPr>
              <a:t>Professional development </a:t>
            </a:r>
            <a:r>
              <a:rPr lang="en-GB" dirty="0">
                <a:ea typeface="ＭＳ Ｐゴシック"/>
              </a:rPr>
              <a:t>– AiPs are involved in practice educator updates and attend relevant meetings in practice settings to ensure information is shared. </a:t>
            </a:r>
            <a:endParaRPr lang="en-GB" dirty="0">
              <a:ea typeface="ＭＳ Ｐゴシック"/>
              <a:cs typeface="Calibri" panose="020F0502020204030204"/>
            </a:endParaRPr>
          </a:p>
          <a:p>
            <a:pPr marL="662031" lvl="1">
              <a:buFont typeface="Wingdings" panose="02070309020205020404" pitchFamily="49" charset="0"/>
              <a:buChar char="§"/>
              <a:defRPr/>
            </a:pPr>
            <a:endParaRPr lang="en-GB" dirty="0">
              <a:cs typeface="Calibri" panose="020F0502020204030204"/>
            </a:endParaRPr>
          </a:p>
          <a:p>
            <a:pPr>
              <a:defRPr/>
            </a:pPr>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27</a:t>
            </a:fld>
            <a:endParaRPr lang="en-US" altLang="en-US"/>
          </a:p>
        </p:txBody>
      </p:sp>
    </p:spTree>
    <p:extLst>
      <p:ext uri="{BB962C8B-B14F-4D97-AF65-F5344CB8AC3E}">
        <p14:creationId xmlns:p14="http://schemas.microsoft.com/office/powerpoint/2010/main" val="429277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indent="0">
              <a:buNone/>
            </a:pPr>
            <a:r>
              <a:rPr lang="en-GB" sz="1500" dirty="0"/>
              <a:t>Go into </a:t>
            </a:r>
            <a:r>
              <a:rPr lang="en-GB" sz="1500" dirty="0" err="1"/>
              <a:t>PSNet</a:t>
            </a:r>
            <a:r>
              <a:rPr lang="en-GB" sz="1500" dirty="0"/>
              <a:t> and navigate on screen to:</a:t>
            </a:r>
          </a:p>
          <a:p>
            <a:endParaRPr lang="en-GB" sz="1500" dirty="0"/>
          </a:p>
          <a:p>
            <a:pPr marL="241470" indent="-241470">
              <a:buFont typeface="+mj-lt"/>
              <a:buAutoNum type="arabicPeriod"/>
            </a:pPr>
            <a:r>
              <a:rPr lang="en-GB" sz="1500" dirty="0"/>
              <a:t>Contacts</a:t>
            </a:r>
          </a:p>
          <a:p>
            <a:pPr marL="241470" indent="-241470">
              <a:buFont typeface="+mj-lt"/>
              <a:buAutoNum type="arabicPeriod"/>
            </a:pPr>
            <a:r>
              <a:rPr lang="en-GB" sz="1500" dirty="0"/>
              <a:t>Programme Guidance </a:t>
            </a:r>
          </a:p>
          <a:p>
            <a:pPr marL="241470" indent="-241470">
              <a:buFont typeface="+mj-lt"/>
              <a:buAutoNum type="arabicPeriod"/>
            </a:pPr>
            <a:endParaRPr lang="en-GB" sz="1500" dirty="0"/>
          </a:p>
          <a:p>
            <a:pPr marL="0" indent="0">
              <a:buNone/>
            </a:pPr>
            <a:r>
              <a:rPr lang="en-GB" sz="1500" dirty="0">
                <a:hlinkClick r:id="rId3"/>
              </a:rPr>
              <a:t>Practice Support Net - Colleges and Schools | UWE Bristol</a:t>
            </a:r>
            <a:endParaRPr lang="en-GB" sz="1500" dirty="0"/>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28</a:t>
            </a:fld>
            <a:endParaRPr lang="en-US" altLang="en-US"/>
          </a:p>
        </p:txBody>
      </p:sp>
    </p:spTree>
    <p:extLst>
      <p:ext uri="{BB962C8B-B14F-4D97-AF65-F5344CB8AC3E}">
        <p14:creationId xmlns:p14="http://schemas.microsoft.com/office/powerpoint/2010/main" val="346253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29</a:t>
            </a:fld>
            <a:endParaRPr lang="en-US" altLang="en-US"/>
          </a:p>
        </p:txBody>
      </p:sp>
    </p:spTree>
    <p:extLst>
      <p:ext uri="{BB962C8B-B14F-4D97-AF65-F5344CB8AC3E}">
        <p14:creationId xmlns:p14="http://schemas.microsoft.com/office/powerpoint/2010/main" val="4276207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defTabSz="965881">
              <a:defRPr/>
            </a:pPr>
            <a:r>
              <a:rPr lang="en-GB" sz="1500" dirty="0"/>
              <a:t>Through completing this session, you will be able to assume the new titles as practice supervisors and practice assessors. </a:t>
            </a:r>
          </a:p>
          <a:p>
            <a:pPr marL="181103" indent="-181103" defTabSz="965881">
              <a:defRPr/>
            </a:pPr>
            <a:endParaRPr lang="en-GB" sz="1500" dirty="0"/>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3</a:t>
            </a:fld>
            <a:endParaRPr lang="en-US" altLang="en-US"/>
          </a:p>
        </p:txBody>
      </p:sp>
    </p:spTree>
    <p:extLst>
      <p:ext uri="{BB962C8B-B14F-4D97-AF65-F5344CB8AC3E}">
        <p14:creationId xmlns:p14="http://schemas.microsoft.com/office/powerpoint/2010/main" val="1060552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487972" indent="-301838">
              <a:spcAft>
                <a:spcPts val="0"/>
              </a:spcAft>
              <a:buClr>
                <a:srgbClr val="FF6699"/>
              </a:buClr>
              <a:buSzPct val="110000"/>
              <a:buFont typeface="Wingdings" panose="05000000000000000000" pitchFamily="2" charset="2"/>
              <a:buChar char="§"/>
            </a:pPr>
            <a:r>
              <a:rPr lang="en-GB" sz="1500" dirty="0">
                <a:solidFill>
                  <a:schemeClr val="tx2">
                    <a:lumMod val="50000"/>
                  </a:schemeClr>
                </a:solidFill>
              </a:rPr>
              <a:t>A </a:t>
            </a:r>
            <a:r>
              <a:rPr lang="en-GB" sz="1500" b="1" dirty="0">
                <a:solidFill>
                  <a:schemeClr val="tx2">
                    <a:lumMod val="50000"/>
                  </a:schemeClr>
                </a:solidFill>
              </a:rPr>
              <a:t>nursing associate </a:t>
            </a:r>
            <a:r>
              <a:rPr lang="en-GB" sz="1500" dirty="0">
                <a:solidFill>
                  <a:schemeClr val="tx2">
                    <a:lumMod val="50000"/>
                  </a:schemeClr>
                </a:solidFill>
              </a:rPr>
              <a:t>is a NMC registered member of the nursing team who provides care and support for patients and service users.</a:t>
            </a:r>
            <a:endParaRPr lang="en-GB" sz="1100" dirty="0">
              <a:solidFill>
                <a:schemeClr val="tx2">
                  <a:lumMod val="50000"/>
                </a:schemeClr>
              </a:solidFill>
            </a:endParaRPr>
          </a:p>
          <a:p>
            <a:pPr marL="487972" indent="-301838">
              <a:spcAft>
                <a:spcPts val="0"/>
              </a:spcAft>
              <a:buClr>
                <a:srgbClr val="FF6699"/>
              </a:buClr>
              <a:buSzPct val="110000"/>
              <a:buFont typeface="Wingdings" panose="05000000000000000000" pitchFamily="2" charset="2"/>
              <a:buChar char="§"/>
            </a:pPr>
            <a:r>
              <a:rPr lang="en-GB" sz="1500" dirty="0">
                <a:solidFill>
                  <a:schemeClr val="tx2">
                    <a:lumMod val="50000"/>
                  </a:schemeClr>
                </a:solidFill>
              </a:rPr>
              <a:t>The role is intended to address a </a:t>
            </a:r>
            <a:r>
              <a:rPr lang="en-GB" sz="1500" b="1" dirty="0">
                <a:solidFill>
                  <a:schemeClr val="tx2">
                    <a:lumMod val="50000"/>
                  </a:schemeClr>
                </a:solidFill>
              </a:rPr>
              <a:t>skills gap </a:t>
            </a:r>
            <a:r>
              <a:rPr lang="en-GB" sz="1500" dirty="0">
                <a:solidFill>
                  <a:schemeClr val="tx2">
                    <a:lumMod val="50000"/>
                  </a:schemeClr>
                </a:solidFill>
              </a:rPr>
              <a:t>between health care assistants and registered nurses.</a:t>
            </a:r>
            <a:endParaRPr lang="en-GB" sz="1200" dirty="0">
              <a:solidFill>
                <a:schemeClr val="tx2">
                  <a:lumMod val="50000"/>
                </a:schemeClr>
              </a:solidFill>
            </a:endParaRPr>
          </a:p>
          <a:p>
            <a:pPr marL="487972" indent="-301838">
              <a:spcAft>
                <a:spcPts val="0"/>
              </a:spcAft>
              <a:buClr>
                <a:srgbClr val="FF6699"/>
              </a:buClr>
              <a:buSzPct val="110000"/>
              <a:buFont typeface="Wingdings" panose="05000000000000000000" pitchFamily="2" charset="2"/>
              <a:buChar char="§"/>
            </a:pPr>
            <a:r>
              <a:rPr lang="en-GB" sz="1500" dirty="0">
                <a:solidFill>
                  <a:schemeClr val="tx2">
                    <a:lumMod val="50000"/>
                  </a:schemeClr>
                </a:solidFill>
              </a:rPr>
              <a:t>The nursing associate is a </a:t>
            </a:r>
            <a:r>
              <a:rPr lang="en-GB" sz="1500" b="1" dirty="0">
                <a:solidFill>
                  <a:schemeClr val="tx2">
                    <a:lumMod val="50000"/>
                  </a:schemeClr>
                </a:solidFill>
              </a:rPr>
              <a:t>stand-alone role </a:t>
            </a:r>
            <a:r>
              <a:rPr lang="en-GB" sz="1500" dirty="0">
                <a:solidFill>
                  <a:schemeClr val="tx2">
                    <a:lumMod val="50000"/>
                  </a:schemeClr>
                </a:solidFill>
              </a:rPr>
              <a:t>and provides a progression route into graduate level nursing.</a:t>
            </a:r>
            <a:endParaRPr lang="en-GB" sz="1100" dirty="0">
              <a:solidFill>
                <a:schemeClr val="tx2">
                  <a:lumMod val="50000"/>
                </a:schemeClr>
              </a:solidFill>
            </a:endParaRPr>
          </a:p>
          <a:p>
            <a:pPr marL="487972" indent="-301838">
              <a:spcAft>
                <a:spcPts val="0"/>
              </a:spcAft>
              <a:buClr>
                <a:srgbClr val="FF6699"/>
              </a:buClr>
              <a:buSzPct val="110000"/>
              <a:buFont typeface="Wingdings" panose="05000000000000000000" pitchFamily="2" charset="2"/>
              <a:buChar char="§"/>
            </a:pPr>
            <a:r>
              <a:rPr lang="en-GB" sz="1500" dirty="0">
                <a:solidFill>
                  <a:schemeClr val="tx2">
                    <a:lumMod val="50000"/>
                  </a:schemeClr>
                </a:solidFill>
              </a:rPr>
              <a:t>It is a </a:t>
            </a:r>
            <a:r>
              <a:rPr lang="en-GB" sz="1500" b="1" dirty="0">
                <a:solidFill>
                  <a:schemeClr val="tx2">
                    <a:lumMod val="50000"/>
                  </a:schemeClr>
                </a:solidFill>
              </a:rPr>
              <a:t>two-year apprenticeship course </a:t>
            </a:r>
            <a:r>
              <a:rPr lang="en-GB" sz="1500" dirty="0">
                <a:solidFill>
                  <a:schemeClr val="tx2">
                    <a:lumMod val="50000"/>
                  </a:schemeClr>
                </a:solidFill>
              </a:rPr>
              <a:t>and therefore, student nurse associates (SNA) are </a:t>
            </a:r>
            <a:r>
              <a:rPr lang="en-GB" sz="1500" b="1" dirty="0">
                <a:solidFill>
                  <a:schemeClr val="tx2">
                    <a:lumMod val="50000"/>
                  </a:schemeClr>
                </a:solidFill>
              </a:rPr>
              <a:t>employees of the provider.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30</a:t>
            </a:fld>
            <a:endParaRPr lang="en-US" altLang="en-US"/>
          </a:p>
        </p:txBody>
      </p:sp>
    </p:spTree>
    <p:extLst>
      <p:ext uri="{BB962C8B-B14F-4D97-AF65-F5344CB8AC3E}">
        <p14:creationId xmlns:p14="http://schemas.microsoft.com/office/powerpoint/2010/main" val="384805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defTabSz="965881">
              <a:defRPr/>
            </a:pPr>
            <a:r>
              <a:rPr lang="en-GB" sz="1500" dirty="0"/>
              <a:t>Supervising and assessing students is a time when people tend to reflect on practice generally, what do they consider to be a good standard of nursing care, what skills are needed, what is compassionate care – answering student questions might lead people to consider what the evidence base for their own practice is for example. </a:t>
            </a:r>
          </a:p>
          <a:p>
            <a:pPr marL="181103" indent="-181103" defTabSz="965881">
              <a:defRPr/>
            </a:pPr>
            <a:endParaRPr lang="en-GB" sz="1500" dirty="0"/>
          </a:p>
          <a:p>
            <a:pPr marL="181103" indent="-181103" defTabSz="965881">
              <a:defRPr/>
            </a:pPr>
            <a:r>
              <a:rPr lang="en-GB" sz="1500" dirty="0"/>
              <a:t>You will spend time recording your observations and providing feedback to your students – which can be time consuming and maybe onerous – so USE what you have done as evidence to support your revalidation reflections. </a:t>
            </a:r>
          </a:p>
          <a:p>
            <a:pPr marL="181103" indent="-181103" defTabSz="965881">
              <a:defRPr/>
            </a:pPr>
            <a:endParaRPr lang="en-GB" sz="1500" dirty="0"/>
          </a:p>
          <a:p>
            <a:pPr marL="181103" indent="-181103" defTabSz="965881">
              <a:defRPr/>
            </a:pPr>
            <a:r>
              <a:rPr lang="en-GB" sz="1500" dirty="0"/>
              <a:t>If you have spent a long time writing a clear set of comments and feedback there is no reason why you can’t anonymise it for your own purposes. </a:t>
            </a:r>
          </a:p>
          <a:p>
            <a:pPr marL="181103" indent="-181103" defTabSz="965881">
              <a:defRPr/>
            </a:pPr>
            <a:endParaRPr lang="en-GB" sz="1500" dirty="0"/>
          </a:p>
          <a:p>
            <a:pPr marL="181103" indent="-181103" defTabSz="965881">
              <a:defRPr/>
            </a:pPr>
            <a:r>
              <a:rPr lang="en-GB" sz="1500" dirty="0"/>
              <a:t>Ask your student to give you constructive feedback, especially if you have supported someone perhaps with an access plan or a specific problem. Don’t make extra work for yourself for revalidation – record what you have done with students and use it as evidence!</a:t>
            </a:r>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31</a:t>
            </a:fld>
            <a:endParaRPr lang="en-US" altLang="en-US"/>
          </a:p>
        </p:txBody>
      </p:sp>
    </p:spTree>
    <p:extLst>
      <p:ext uri="{BB962C8B-B14F-4D97-AF65-F5344CB8AC3E}">
        <p14:creationId xmlns:p14="http://schemas.microsoft.com/office/powerpoint/2010/main" val="7904896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32</a:t>
            </a:fld>
            <a:endParaRPr lang="en-US" altLang="en-US"/>
          </a:p>
        </p:txBody>
      </p:sp>
    </p:spTree>
    <p:extLst>
      <p:ext uri="{BB962C8B-B14F-4D97-AF65-F5344CB8AC3E}">
        <p14:creationId xmlns:p14="http://schemas.microsoft.com/office/powerpoint/2010/main" val="1680736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a:r>
              <a:rPr lang="en-GB" sz="1500" dirty="0"/>
              <a:t>This section will outline the changes to standards for education and training, as well as providing an overview of the BSc Nursing programme.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4</a:t>
            </a:fld>
            <a:endParaRPr lang="en-US" altLang="en-US"/>
          </a:p>
        </p:txBody>
      </p:sp>
    </p:spTree>
    <p:extLst>
      <p:ext uri="{BB962C8B-B14F-4D97-AF65-F5344CB8AC3E}">
        <p14:creationId xmlns:p14="http://schemas.microsoft.com/office/powerpoint/2010/main" val="679626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5</a:t>
            </a:fld>
            <a:endParaRPr lang="en-US" altLang="en-US"/>
          </a:p>
        </p:txBody>
      </p:sp>
    </p:spTree>
    <p:extLst>
      <p:ext uri="{BB962C8B-B14F-4D97-AF65-F5344CB8AC3E}">
        <p14:creationId xmlns:p14="http://schemas.microsoft.com/office/powerpoint/2010/main" val="3235000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defRPr/>
            </a:pPr>
            <a:r>
              <a:rPr lang="en-GB" dirty="0">
                <a:solidFill>
                  <a:srgbClr val="000000"/>
                </a:solidFill>
              </a:rPr>
              <a:t>This is an outline of the modules in the programme, with the practice modules highlighted accordingly. </a:t>
            </a:r>
          </a:p>
          <a:p>
            <a:pPr>
              <a:defRPr/>
            </a:pPr>
            <a:r>
              <a:rPr lang="en-GB" dirty="0">
                <a:solidFill>
                  <a:srgbClr val="000000"/>
                </a:solidFill>
              </a:rPr>
              <a:t>There are four practice modules in the programme (where clinical skills and preparation for practice sessions are concentrated) and six placements. </a:t>
            </a:r>
          </a:p>
          <a:p>
            <a:pPr>
              <a:defRPr/>
            </a:pPr>
            <a:r>
              <a:rPr lang="en-GB" dirty="0">
                <a:solidFill>
                  <a:srgbClr val="000000"/>
                </a:solidFill>
              </a:rPr>
              <a:t>In year one, EoC1 runs across with year and is split into two placements – EoC1a (formative) and EoC1b (summative). </a:t>
            </a:r>
          </a:p>
          <a:p>
            <a:pPr>
              <a:defRPr/>
            </a:pPr>
            <a:r>
              <a:rPr lang="en-GB" dirty="0">
                <a:solidFill>
                  <a:srgbClr val="000000"/>
                </a:solidFill>
              </a:rPr>
              <a:t>In year two there are two practice modules and two placements – Eoc2 and 3, both are summative. Year three follows a similar pattern to year one. </a:t>
            </a:r>
          </a:p>
          <a:p>
            <a:pPr>
              <a:defRPr/>
            </a:pPr>
            <a:r>
              <a:rPr lang="en-GB" dirty="0">
                <a:solidFill>
                  <a:srgbClr val="000000"/>
                </a:solidFill>
              </a:rPr>
              <a:t>As per the slide, a proportion of practice hours are delivered as Simulated Practice Learning Days, which are embedded into theory and practice modules. Students will be given an allocated number of hours on completion of these days. This is managed by UWE. </a:t>
            </a:r>
          </a:p>
          <a:p>
            <a:pPr>
              <a:defRPr/>
            </a:pPr>
            <a:r>
              <a:rPr lang="en-GB" dirty="0">
                <a:solidFill>
                  <a:srgbClr val="000000"/>
                </a:solidFill>
              </a:rPr>
              <a:t>The requirements for each practice module will be explored further in part three.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6</a:t>
            </a:fld>
            <a:endParaRPr lang="en-US" altLang="en-US"/>
          </a:p>
        </p:txBody>
      </p:sp>
    </p:spTree>
    <p:extLst>
      <p:ext uri="{BB962C8B-B14F-4D97-AF65-F5344CB8AC3E}">
        <p14:creationId xmlns:p14="http://schemas.microsoft.com/office/powerpoint/2010/main" val="739426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a:r>
              <a:rPr lang="en-GB" dirty="0"/>
              <a:t>Section two will outline key information in preparing to have students on placement in your clinical setting.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7</a:t>
            </a:fld>
            <a:endParaRPr lang="en-US" altLang="en-US"/>
          </a:p>
        </p:txBody>
      </p:sp>
    </p:spTree>
    <p:extLst>
      <p:ext uri="{BB962C8B-B14F-4D97-AF65-F5344CB8AC3E}">
        <p14:creationId xmlns:p14="http://schemas.microsoft.com/office/powerpoint/2010/main" val="40824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defTabSz="965881">
              <a:defRPr/>
            </a:pPr>
            <a:r>
              <a:rPr lang="en-GB" altLang="en-US" dirty="0"/>
              <a:t>In terms of initial planning, placement audits should be up to date. </a:t>
            </a:r>
          </a:p>
          <a:p>
            <a:pPr marL="181103" indent="-181103" defTabSz="965881">
              <a:defRPr/>
            </a:pPr>
            <a:r>
              <a:rPr lang="en-GB" altLang="en-US" dirty="0"/>
              <a:t>There should be sufficient coordination and continuity of support and supervision to ensure safe and effective learning experiences (NMC, 2023). </a:t>
            </a:r>
          </a:p>
          <a:p>
            <a:pPr marL="181103" indent="-181103" defTabSz="965881">
              <a:defRPr/>
            </a:pPr>
            <a:r>
              <a:rPr lang="en-GB" altLang="en-US" dirty="0"/>
              <a:t>There should be a nominated person for each practice setting to actively support students and address concerns if they arise. This allocated member of staff may also review Practice Supervisor/Assessor allocations (these should be different members of staff for each student as per NMC guidance).</a:t>
            </a:r>
          </a:p>
          <a:p>
            <a:pPr marL="181103" indent="-181103"/>
            <a:r>
              <a:rPr lang="en-GB" altLang="en-US" dirty="0"/>
              <a:t>The student experience in placement is enhanced when the PS/PA and team have planned the initial contact and learning opportunities available. </a:t>
            </a:r>
          </a:p>
          <a:p>
            <a:pPr marL="181103" indent="-181103"/>
            <a:r>
              <a:rPr lang="en-GB" altLang="en-US" dirty="0"/>
              <a:t>Student nurses report how much they enjoy working with their PS/PA’s and how being made to feel welcomed at the start by the team makes them feel valued. </a:t>
            </a:r>
          </a:p>
          <a:p>
            <a:pPr marL="181103" indent="-181103"/>
            <a:r>
              <a:rPr lang="en-GB" altLang="en-US" dirty="0"/>
              <a:t>If a student does not know the name of their Supervisor and Assessor at the start of the placement, this can create anxiety and decrease their confidence in the learning environment. </a:t>
            </a:r>
          </a:p>
          <a:p>
            <a:pPr marL="181103" indent="-181103"/>
            <a:r>
              <a:rPr lang="en-GB" altLang="en-US" dirty="0"/>
              <a:t>Demonstrating that the Supervisor, Assessor and wider team have control over the student’s learning opportunities will often result in the student maintaining focus and responding positively to feedback. </a:t>
            </a:r>
          </a:p>
          <a:p>
            <a:pPr marL="181103" indent="-181103"/>
            <a:endParaRPr lang="en-GB" altLang="en-US" dirty="0"/>
          </a:p>
          <a:p>
            <a:pPr marL="181103" indent="-181103"/>
            <a:endParaRPr lang="en-GB" altLang="en-US" dirty="0"/>
          </a:p>
          <a:p>
            <a:pPr marL="0" indent="0">
              <a:buNone/>
            </a:pPr>
            <a:endParaRPr lang="en-GB" altLang="en-US" dirty="0"/>
          </a:p>
          <a:p>
            <a:pPr marL="0" indent="0">
              <a:buNone/>
            </a:pPr>
            <a:endParaRPr lang="en-GB" altLang="en-US" dirty="0"/>
          </a:p>
          <a:p>
            <a:pPr marL="0" indent="0">
              <a:buNone/>
            </a:pPr>
            <a:endParaRPr lang="en-GB" altLang="en-US" dirty="0"/>
          </a:p>
          <a:p>
            <a:pPr marL="0" indent="0">
              <a:buNone/>
            </a:pPr>
            <a:endParaRPr lang="en-GB" altLang="en-US" dirty="0"/>
          </a:p>
          <a:p>
            <a:pPr marL="0" indent="0">
              <a:buNone/>
            </a:pPr>
            <a:endParaRPr lang="en-GB" altLang="en-US" dirty="0"/>
          </a:p>
          <a:p>
            <a:pPr marL="181103" indent="-181103" defTabSz="965881">
              <a:defRPr/>
            </a:pPr>
            <a:endParaRPr lang="en-GB" altLang="en-US" sz="1300" dirty="0">
              <a:solidFill>
                <a:schemeClr val="tx2">
                  <a:lumMod val="50000"/>
                </a:schemeClr>
              </a:solidFill>
              <a:highlight>
                <a:srgbClr val="FFFF00"/>
              </a:highlight>
              <a:ea typeface="Tahoma" panose="020B0604030504040204" pitchFamily="34" charset="0"/>
              <a:cs typeface="Tahoma" panose="020B0604030504040204" pitchFamily="34" charset="0"/>
            </a:endParaRPr>
          </a:p>
          <a:p>
            <a:pPr marL="181103" indent="-181103"/>
            <a:endParaRPr lang="en-GB" dirty="0"/>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8</a:t>
            </a:fld>
            <a:endParaRPr lang="en-US" altLang="en-US"/>
          </a:p>
        </p:txBody>
      </p:sp>
    </p:spTree>
    <p:extLst>
      <p:ext uri="{BB962C8B-B14F-4D97-AF65-F5344CB8AC3E}">
        <p14:creationId xmlns:p14="http://schemas.microsoft.com/office/powerpoint/2010/main" val="3416159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defTabSz="965881">
              <a:defRPr/>
            </a:pPr>
            <a:r>
              <a:rPr lang="en-US" altLang="en-US" dirty="0">
                <a:latin typeface="+mn-lt"/>
              </a:rPr>
              <a:t>Students love being in placement, and we generally have very good and positive feedback from the evaluations students submit at the end of their placements. </a:t>
            </a:r>
          </a:p>
          <a:p>
            <a:pPr marL="181103" indent="-181103" defTabSz="965881">
              <a:defRPr/>
            </a:pPr>
            <a:r>
              <a:rPr lang="en-US" altLang="en-US" dirty="0">
                <a:latin typeface="+mn-lt"/>
              </a:rPr>
              <a:t>However, criticisms students sometimes give, tend to be about supernumerary status not being observed – that they can’t meet their learning needs due to care needs in the placement – or they are not able to get ‘hands on’ practice and are expected to observe rather than practice skills. </a:t>
            </a:r>
          </a:p>
          <a:p>
            <a:pPr marL="181103" indent="-181103" defTabSz="965881">
              <a:defRPr/>
            </a:pPr>
            <a:r>
              <a:rPr lang="en-US" altLang="en-US" dirty="0">
                <a:latin typeface="+mn-lt"/>
              </a:rPr>
              <a:t>This is just a reminder that students are in placement to learn to be nurses, this does mean joining in when the ward is busy, students can be very useful – but not to the exclusion of other learning opportunities which have been agreed. </a:t>
            </a:r>
          </a:p>
          <a:p>
            <a:pPr marL="181103" indent="-181103" defTabSz="965881">
              <a:defRPr/>
            </a:pPr>
            <a:endParaRPr lang="en-US" altLang="en-US" dirty="0">
              <a:latin typeface="+mn-lt"/>
            </a:endParaRPr>
          </a:p>
          <a:p>
            <a:pPr marL="0" indent="0">
              <a:buNone/>
            </a:pPr>
            <a:endParaRPr lang="en-GB" sz="1300" b="1" dirty="0">
              <a:latin typeface="Arial" charset="0"/>
            </a:endParaRP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9</a:t>
            </a:fld>
            <a:endParaRPr lang="en-US" altLang="en-US"/>
          </a:p>
        </p:txBody>
      </p:sp>
    </p:spTree>
    <p:extLst>
      <p:ext uri="{BB962C8B-B14F-4D97-AF65-F5344CB8AC3E}">
        <p14:creationId xmlns:p14="http://schemas.microsoft.com/office/powerpoint/2010/main" val="25880879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A9DAC"/>
        </a:solidFill>
        <a:effectLst/>
      </p:bgPr>
    </p:bg>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D8E96D4C-F781-D146-B2F0-26791859FA3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87488" y="0"/>
            <a:ext cx="1787872" cy="89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6FE3B5BC-7C7D-A745-8158-A53C466DA14C}"/>
              </a:ext>
            </a:extLst>
          </p:cNvPr>
          <p:cNvSpPr>
            <a:spLocks noGrp="1"/>
          </p:cNvSpPr>
          <p:nvPr>
            <p:ph type="title"/>
          </p:nvPr>
        </p:nvSpPr>
        <p:spPr>
          <a:xfrm>
            <a:off x="2734435" y="1915482"/>
            <a:ext cx="7586032" cy="2089585"/>
          </a:xfrm>
          <a:prstGeom prst="rect">
            <a:avLst/>
          </a:prstGeom>
        </p:spPr>
        <p:txBody>
          <a:bodyPr lIns="0" tIns="0" rIns="0" bIns="0"/>
          <a:lstStyle>
            <a:lvl1pPr>
              <a:defRPr>
                <a:solidFill>
                  <a:schemeClr val="bg1"/>
                </a:solidFill>
              </a:defRPr>
            </a:lvl1pPr>
          </a:lstStyle>
          <a:p>
            <a:r>
              <a:rPr lang="en-US"/>
              <a:t>Click to edit Master title style</a:t>
            </a:r>
            <a:endParaRPr lang="en-US" dirty="0"/>
          </a:p>
        </p:txBody>
      </p:sp>
      <p:sp>
        <p:nvSpPr>
          <p:cNvPr id="16" name="Text Placeholder 14">
            <a:extLst>
              <a:ext uri="{FF2B5EF4-FFF2-40B4-BE49-F238E27FC236}">
                <a16:creationId xmlns:a16="http://schemas.microsoft.com/office/drawing/2014/main" id="{69EC6F0B-C9B0-464E-ABF8-505FA2B99A36}"/>
              </a:ext>
            </a:extLst>
          </p:cNvPr>
          <p:cNvSpPr>
            <a:spLocks noGrp="1"/>
          </p:cNvSpPr>
          <p:nvPr>
            <p:ph type="body" sz="quarter" idx="15" hasCustomPrompt="1"/>
          </p:nvPr>
        </p:nvSpPr>
        <p:spPr>
          <a:xfrm>
            <a:off x="781897" y="1916833"/>
            <a:ext cx="1625519" cy="269081"/>
          </a:xfrm>
          <a:prstGeom prst="rect">
            <a:avLst/>
          </a:prstGeom>
        </p:spPr>
        <p:txBody>
          <a:bodyPr lIns="0" tIns="0" rIns="0" bIns="0"/>
          <a:lstStyle>
            <a:lvl1pPr marL="0" indent="0">
              <a:lnSpc>
                <a:spcPts val="1300"/>
              </a:lnSpc>
              <a:spcBef>
                <a:spcPts val="0"/>
              </a:spcBef>
              <a:buFontTx/>
              <a:buNone/>
              <a:defRPr sz="1600" b="0" i="0">
                <a:solidFill>
                  <a:schemeClr val="bg1"/>
                </a:solidFill>
                <a:latin typeface="+mj-lt"/>
                <a:ea typeface="Tahoma" charset="0"/>
                <a:cs typeface="Tahoma" charset="0"/>
              </a:defRPr>
            </a:lvl1pPr>
          </a:lstStyle>
          <a:p>
            <a:pPr lvl="0"/>
            <a:r>
              <a:rPr lang="en-US" dirty="0"/>
              <a:t>Presented by</a:t>
            </a:r>
          </a:p>
        </p:txBody>
      </p:sp>
      <p:sp>
        <p:nvSpPr>
          <p:cNvPr id="17" name="Text Placeholder 14">
            <a:extLst>
              <a:ext uri="{FF2B5EF4-FFF2-40B4-BE49-F238E27FC236}">
                <a16:creationId xmlns:a16="http://schemas.microsoft.com/office/drawing/2014/main" id="{C1E2BFEE-0AD7-C548-92B3-DE639BB40C8B}"/>
              </a:ext>
            </a:extLst>
          </p:cNvPr>
          <p:cNvSpPr>
            <a:spLocks noGrp="1"/>
          </p:cNvSpPr>
          <p:nvPr>
            <p:ph type="body" sz="quarter" idx="16"/>
          </p:nvPr>
        </p:nvSpPr>
        <p:spPr>
          <a:xfrm>
            <a:off x="781895" y="2323737"/>
            <a:ext cx="1625519" cy="402300"/>
          </a:xfrm>
          <a:prstGeom prst="rect">
            <a:avLst/>
          </a:prstGeom>
        </p:spPr>
        <p:txBody>
          <a:bodyPr lIns="0" tIns="0" rIns="0" bIns="0"/>
          <a:lstStyle>
            <a:lvl1pPr marL="0" indent="0">
              <a:lnSpc>
                <a:spcPts val="1300"/>
              </a:lnSpc>
              <a:spcBef>
                <a:spcPts val="0"/>
              </a:spcBef>
              <a:buFontTx/>
              <a:buNone/>
              <a:defRPr sz="1800" b="1" i="0">
                <a:solidFill>
                  <a:schemeClr val="bg1"/>
                </a:solidFill>
                <a:latin typeface="+mj-lt"/>
                <a:ea typeface="Tahoma" charset="0"/>
                <a:cs typeface="Tahoma" charset="0"/>
              </a:defRPr>
            </a:lvl1pPr>
          </a:lstStyle>
          <a:p>
            <a:pPr lvl="0"/>
            <a:r>
              <a:rPr lang="en-US"/>
              <a:t>Edit Master text styles</a:t>
            </a:r>
          </a:p>
        </p:txBody>
      </p:sp>
      <p:sp>
        <p:nvSpPr>
          <p:cNvPr id="18" name="Text Placeholder 14">
            <a:extLst>
              <a:ext uri="{FF2B5EF4-FFF2-40B4-BE49-F238E27FC236}">
                <a16:creationId xmlns:a16="http://schemas.microsoft.com/office/drawing/2014/main" id="{FE54718D-4C22-E94B-A4C0-C34A3A4257A2}"/>
              </a:ext>
            </a:extLst>
          </p:cNvPr>
          <p:cNvSpPr>
            <a:spLocks noGrp="1"/>
          </p:cNvSpPr>
          <p:nvPr>
            <p:ph type="body" sz="quarter" idx="17"/>
          </p:nvPr>
        </p:nvSpPr>
        <p:spPr>
          <a:xfrm>
            <a:off x="798008" y="2835501"/>
            <a:ext cx="1625519" cy="371345"/>
          </a:xfrm>
          <a:prstGeom prst="rect">
            <a:avLst/>
          </a:prstGeom>
        </p:spPr>
        <p:txBody>
          <a:bodyPr lIns="0" tIns="0" rIns="0" bIns="0"/>
          <a:lstStyle>
            <a:lvl1pPr marL="0" indent="0">
              <a:lnSpc>
                <a:spcPts val="1300"/>
              </a:lnSpc>
              <a:spcBef>
                <a:spcPts val="0"/>
              </a:spcBef>
              <a:buFontTx/>
              <a:buNone/>
              <a:defRPr sz="1800" b="1" i="0">
                <a:solidFill>
                  <a:schemeClr val="bg1"/>
                </a:solidFill>
                <a:latin typeface="+mj-lt"/>
                <a:ea typeface="Tahoma" charset="0"/>
                <a:cs typeface="Tahoma" charset="0"/>
              </a:defRPr>
            </a:lvl1pPr>
          </a:lstStyle>
          <a:p>
            <a:pPr lvl="0"/>
            <a:r>
              <a:rPr lang="en-US"/>
              <a:t>Edit Master text styles</a:t>
            </a:r>
          </a:p>
        </p:txBody>
      </p:sp>
      <p:cxnSp>
        <p:nvCxnSpPr>
          <p:cNvPr id="27" name="Straight Connector 26">
            <a:extLst>
              <a:ext uri="{FF2B5EF4-FFF2-40B4-BE49-F238E27FC236}">
                <a16:creationId xmlns:a16="http://schemas.microsoft.com/office/drawing/2014/main" id="{763A8BFE-74A7-E94B-8A00-4CD70EAFA367}"/>
              </a:ext>
            </a:extLst>
          </p:cNvPr>
          <p:cNvCxnSpPr>
            <a:cxnSpLocks/>
          </p:cNvCxnSpPr>
          <p:nvPr userDrawn="1"/>
        </p:nvCxnSpPr>
        <p:spPr>
          <a:xfrm>
            <a:off x="2559051" y="1916832"/>
            <a:ext cx="0" cy="3802212"/>
          </a:xfrm>
          <a:prstGeom prst="line">
            <a:avLst/>
          </a:prstGeom>
          <a:ln w="6350">
            <a:solidFill>
              <a:schemeClr val="bg1"/>
            </a:solidFill>
          </a:ln>
        </p:spPr>
        <p:style>
          <a:lnRef idx="1">
            <a:schemeClr val="accent2"/>
          </a:lnRef>
          <a:fillRef idx="0">
            <a:schemeClr val="accent2"/>
          </a:fillRef>
          <a:effectRef idx="0">
            <a:schemeClr val="accent2"/>
          </a:effectRef>
          <a:fontRef idx="minor">
            <a:schemeClr val="tx1"/>
          </a:fontRef>
        </p:style>
      </p:cxnSp>
      <p:sp>
        <p:nvSpPr>
          <p:cNvPr id="19" name="Text Placeholder 14">
            <a:extLst>
              <a:ext uri="{FF2B5EF4-FFF2-40B4-BE49-F238E27FC236}">
                <a16:creationId xmlns:a16="http://schemas.microsoft.com/office/drawing/2014/main" id="{55B2378F-7E74-5649-B1F7-5BE87863FDAE}"/>
              </a:ext>
            </a:extLst>
          </p:cNvPr>
          <p:cNvSpPr>
            <a:spLocks noGrp="1"/>
          </p:cNvSpPr>
          <p:nvPr>
            <p:ph type="body" sz="quarter" idx="18" hasCustomPrompt="1"/>
          </p:nvPr>
        </p:nvSpPr>
        <p:spPr>
          <a:xfrm>
            <a:off x="798008" y="5373216"/>
            <a:ext cx="1625519" cy="345828"/>
          </a:xfrm>
          <a:prstGeom prst="rect">
            <a:avLst/>
          </a:prstGeom>
        </p:spPr>
        <p:txBody>
          <a:bodyPr lIns="0" tIns="0" rIns="0" bIns="0"/>
          <a:lstStyle>
            <a:lvl1pPr marL="0" indent="0">
              <a:lnSpc>
                <a:spcPts val="1300"/>
              </a:lnSpc>
              <a:spcBef>
                <a:spcPts val="0"/>
              </a:spcBef>
              <a:buFontTx/>
              <a:buNone/>
              <a:defRPr sz="1600" b="0" i="0">
                <a:solidFill>
                  <a:schemeClr val="bg1"/>
                </a:solidFill>
                <a:latin typeface="+mn-lt"/>
                <a:ea typeface="Tahoma"/>
                <a:cs typeface="Tahoma"/>
              </a:defRPr>
            </a:lvl1pPr>
          </a:lstStyle>
          <a:p>
            <a:pPr lvl="0"/>
            <a:r>
              <a:rPr lang="en-US" dirty="0"/>
              <a:t>Presentation date</a:t>
            </a:r>
          </a:p>
        </p:txBody>
      </p:sp>
    </p:spTree>
    <p:extLst>
      <p:ext uri="{BB962C8B-B14F-4D97-AF65-F5344CB8AC3E}">
        <p14:creationId xmlns:p14="http://schemas.microsoft.com/office/powerpoint/2010/main" val="2037226853"/>
      </p:ext>
    </p:extLst>
  </p:cSld>
  <p:clrMapOvr>
    <a:masterClrMapping/>
  </p:clrMapOvr>
  <p:transition spd="slow">
    <p:fade/>
  </p:transition>
  <p:extLst>
    <p:ext uri="{DCECCB84-F9BA-43D5-87BE-67443E8EF086}">
      <p15:sldGuideLst xmlns:p15="http://schemas.microsoft.com/office/powerpoint/2012/main">
        <p15:guide id="1" orient="horz" pos="1207" userDrawn="1">
          <p15:clr>
            <a:srgbClr val="FBAE40"/>
          </p15:clr>
        </p15:guide>
        <p15:guide id="2" pos="172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D979-55B4-3C48-802B-10CF449D32FC}"/>
              </a:ext>
            </a:extLst>
          </p:cNvPr>
          <p:cNvSpPr>
            <a:spLocks noGrp="1"/>
          </p:cNvSpPr>
          <p:nvPr>
            <p:ph type="title"/>
          </p:nvPr>
        </p:nvSpPr>
        <p:spPr>
          <a:xfrm>
            <a:off x="1199456" y="692699"/>
            <a:ext cx="10515600" cy="648069"/>
          </a:xfrm>
        </p:spPr>
        <p:txBody>
          <a:bodyPr/>
          <a:lstStyle/>
          <a:p>
            <a:r>
              <a:rPr lang="en-US"/>
              <a:t>Click to edit Master title style</a:t>
            </a:r>
            <a:endParaRPr lang="en-US" dirty="0"/>
          </a:p>
        </p:txBody>
      </p:sp>
      <p:sp>
        <p:nvSpPr>
          <p:cNvPr id="4" name="Picture Placeholder 12">
            <a:extLst>
              <a:ext uri="{C183D7F6-B498-43B3-948B-1728B52AA6E4}">
                <adec:decorative xmlns:adec="http://schemas.microsoft.com/office/drawing/2017/decorative" val="1"/>
              </a:ext>
            </a:extLst>
          </p:cNvPr>
          <p:cNvSpPr>
            <a:spLocks noGrp="1"/>
          </p:cNvSpPr>
          <p:nvPr>
            <p:ph type="pic" sz="quarter" idx="13"/>
          </p:nvPr>
        </p:nvSpPr>
        <p:spPr>
          <a:xfrm>
            <a:off x="14953" y="1412776"/>
            <a:ext cx="12192000" cy="5951190"/>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25068060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D231-0526-BA4B-A751-485A68D4F146}"/>
              </a:ext>
            </a:extLst>
          </p:cNvPr>
          <p:cNvSpPr>
            <a:spLocks noGrp="1"/>
          </p:cNvSpPr>
          <p:nvPr>
            <p:ph type="title"/>
          </p:nvPr>
        </p:nvSpPr>
        <p:spPr>
          <a:xfrm>
            <a:off x="1200151" y="692699"/>
            <a:ext cx="9938841" cy="768353"/>
          </a:xfrm>
        </p:spPr>
        <p:txBody>
          <a:bodyPr/>
          <a:lstStyle/>
          <a:p>
            <a:r>
              <a:rPr lang="en-US" dirty="0"/>
              <a:t>Click to edit Master title style</a:t>
            </a:r>
          </a:p>
        </p:txBody>
      </p:sp>
      <p:sp>
        <p:nvSpPr>
          <p:cNvPr id="14" name="Picture Placeholder 12">
            <a:extLst>
              <a:ext uri="{C183D7F6-B498-43B3-948B-1728B52AA6E4}">
                <adec:decorative xmlns:adec="http://schemas.microsoft.com/office/drawing/2017/decorative" val="1"/>
              </a:ext>
            </a:extLst>
          </p:cNvPr>
          <p:cNvSpPr>
            <a:spLocks noGrp="1"/>
          </p:cNvSpPr>
          <p:nvPr>
            <p:ph type="pic" sz="quarter" idx="12"/>
          </p:nvPr>
        </p:nvSpPr>
        <p:spPr>
          <a:xfrm>
            <a:off x="1" y="1461052"/>
            <a:ext cx="4032251" cy="5396948"/>
          </a:xfrm>
          <a:prstGeom prst="rect">
            <a:avLst/>
          </a:prstGeom>
        </p:spPr>
        <p:txBody>
          <a:bodyPr/>
          <a:lstStyle/>
          <a:p>
            <a:r>
              <a:rPr lang="en-US"/>
              <a:t>Click icon to add picture</a:t>
            </a:r>
            <a:endParaRPr lang="en-US" dirty="0"/>
          </a:p>
        </p:txBody>
      </p:sp>
      <p:sp>
        <p:nvSpPr>
          <p:cNvPr id="15" name="Picture Placeholder 12">
            <a:extLst>
              <a:ext uri="{C183D7F6-B498-43B3-948B-1728B52AA6E4}">
                <adec:decorative xmlns:adec="http://schemas.microsoft.com/office/drawing/2017/decorative" val="1"/>
              </a:ext>
            </a:extLst>
          </p:cNvPr>
          <p:cNvSpPr>
            <a:spLocks noGrp="1"/>
          </p:cNvSpPr>
          <p:nvPr>
            <p:ph type="pic" sz="quarter" idx="13"/>
          </p:nvPr>
        </p:nvSpPr>
        <p:spPr>
          <a:xfrm>
            <a:off x="4078817" y="1461053"/>
            <a:ext cx="4027088" cy="2650572"/>
          </a:xfrm>
          <a:prstGeom prst="rect">
            <a:avLst/>
          </a:prstGeom>
        </p:spPr>
        <p:txBody>
          <a:bodyPr/>
          <a:lstStyle/>
          <a:p>
            <a:r>
              <a:rPr lang="en-US"/>
              <a:t>Click icon to add picture</a:t>
            </a:r>
            <a:endParaRPr lang="en-US" dirty="0"/>
          </a:p>
        </p:txBody>
      </p:sp>
      <p:sp>
        <p:nvSpPr>
          <p:cNvPr id="17" name="Picture Placeholder 12">
            <a:extLst>
              <a:ext uri="{C183D7F6-B498-43B3-948B-1728B52AA6E4}">
                <adec:decorative xmlns:adec="http://schemas.microsoft.com/office/drawing/2017/decorative" val="1"/>
              </a:ext>
            </a:extLst>
          </p:cNvPr>
          <p:cNvSpPr>
            <a:spLocks noGrp="1"/>
          </p:cNvSpPr>
          <p:nvPr>
            <p:ph type="pic" sz="quarter" idx="14"/>
          </p:nvPr>
        </p:nvSpPr>
        <p:spPr>
          <a:xfrm>
            <a:off x="4078817" y="4149728"/>
            <a:ext cx="4027088" cy="2708275"/>
          </a:xfrm>
          <a:prstGeom prst="rect">
            <a:avLst/>
          </a:prstGeom>
        </p:spPr>
        <p:txBody>
          <a:bodyPr/>
          <a:lstStyle/>
          <a:p>
            <a:r>
              <a:rPr lang="en-US"/>
              <a:t>Click icon to add picture</a:t>
            </a:r>
          </a:p>
        </p:txBody>
      </p:sp>
      <p:sp>
        <p:nvSpPr>
          <p:cNvPr id="13" name="Picture Placeholder 12">
            <a:extLst>
              <a:ext uri="{C183D7F6-B498-43B3-948B-1728B52AA6E4}">
                <adec:decorative xmlns:adec="http://schemas.microsoft.com/office/drawing/2017/decorative" val="1"/>
              </a:ext>
            </a:extLst>
          </p:cNvPr>
          <p:cNvSpPr>
            <a:spLocks noGrp="1"/>
          </p:cNvSpPr>
          <p:nvPr>
            <p:ph type="pic" sz="quarter" idx="11"/>
          </p:nvPr>
        </p:nvSpPr>
        <p:spPr>
          <a:xfrm>
            <a:off x="8157635" y="1461052"/>
            <a:ext cx="4034367" cy="5396948"/>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1974219801"/>
      </p:ext>
    </p:extLst>
  </p:cSld>
  <p:clrMapOvr>
    <a:masterClrMapping/>
  </p:clrMapOvr>
  <p:transition spd="slow">
    <p:fade/>
  </p:transition>
  <p:extLst>
    <p:ext uri="{DCECCB84-F9BA-43D5-87BE-67443E8EF086}">
      <p15:sldGuideLst xmlns:p15="http://schemas.microsoft.com/office/powerpoint/2012/main">
        <p15:guide id="1" orient="horz" pos="332" userDrawn="1">
          <p15:clr>
            <a:srgbClr val="FBAE40"/>
          </p15:clr>
        </p15:guide>
        <p15:guide id="2" pos="3840" userDrawn="1">
          <p15:clr>
            <a:srgbClr val="FBAE40"/>
          </p15:clr>
        </p15:guide>
        <p15:guide id="4" pos="5111" userDrawn="1">
          <p15:clr>
            <a:srgbClr val="FBAE40"/>
          </p15:clr>
        </p15:guide>
        <p15:guide id="5" orient="horz" pos="2614" userDrawn="1">
          <p15:clr>
            <a:srgbClr val="FBAE40"/>
          </p15:clr>
        </p15:guide>
        <p15:guide id="6" pos="756" userDrawn="1">
          <p15:clr>
            <a:srgbClr val="FBAE40"/>
          </p15:clr>
        </p15:guide>
        <p15:guide id="8" pos="2569" userDrawn="1">
          <p15:clr>
            <a:srgbClr val="FBAE40"/>
          </p15:clr>
        </p15:guide>
        <p15:guide id="9" pos="5139" userDrawn="1">
          <p15:clr>
            <a:srgbClr val="FBAE40"/>
          </p15:clr>
        </p15:guide>
        <p15:guide id="10" orient="horz" pos="25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E2A74-33A9-1E47-9EBD-B4B8BA3C3C75}"/>
              </a:ext>
            </a:extLst>
          </p:cNvPr>
          <p:cNvSpPr>
            <a:spLocks noGrp="1"/>
          </p:cNvSpPr>
          <p:nvPr>
            <p:ph type="title"/>
          </p:nvPr>
        </p:nvSpPr>
        <p:spPr>
          <a:xfrm>
            <a:off x="610753" y="692700"/>
            <a:ext cx="10515600" cy="733428"/>
          </a:xfrm>
        </p:spPr>
        <p:txBody>
          <a:bodyPr/>
          <a:lstStyle/>
          <a:p>
            <a:r>
              <a:rPr lang="en-US"/>
              <a:t>Click to edit Master title style</a:t>
            </a:r>
            <a:endParaRPr lang="en-US" dirty="0"/>
          </a:p>
        </p:txBody>
      </p:sp>
      <p:sp>
        <p:nvSpPr>
          <p:cNvPr id="8" name="Text Placeholder 5"/>
          <p:cNvSpPr>
            <a:spLocks noGrp="1"/>
          </p:cNvSpPr>
          <p:nvPr>
            <p:ph type="body" sz="quarter" idx="15" hasCustomPrompt="1"/>
          </p:nvPr>
        </p:nvSpPr>
        <p:spPr>
          <a:xfrm>
            <a:off x="610755" y="1461052"/>
            <a:ext cx="3396094"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18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18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marL="1163638" indent="-301625">
              <a:defRPr sz="14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5" name="Picture Placeholder 12">
            <a:extLst>
              <a:ext uri="{C183D7F6-B498-43B3-948B-1728B52AA6E4}">
                <adec:decorative xmlns:adec="http://schemas.microsoft.com/office/drawing/2017/decorative" val="1"/>
              </a:ext>
            </a:extLst>
          </p:cNvPr>
          <p:cNvSpPr>
            <a:spLocks noGrp="1"/>
          </p:cNvSpPr>
          <p:nvPr>
            <p:ph type="pic" sz="quarter" idx="11"/>
          </p:nvPr>
        </p:nvSpPr>
        <p:spPr>
          <a:xfrm>
            <a:off x="4055533" y="1461052"/>
            <a:ext cx="4057651" cy="5396948"/>
          </a:xfrm>
          <a:prstGeom prst="rect">
            <a:avLst/>
          </a:prstGeom>
        </p:spPr>
        <p:txBody>
          <a:bodyPr/>
          <a:lstStyle/>
          <a:p>
            <a:r>
              <a:rPr lang="en-US"/>
              <a:t>Click icon to add picture</a:t>
            </a:r>
            <a:endParaRPr lang="en-US" dirty="0"/>
          </a:p>
        </p:txBody>
      </p:sp>
      <p:sp>
        <p:nvSpPr>
          <p:cNvPr id="6" name="Picture Placeholder 12">
            <a:extLst>
              <a:ext uri="{C183D7F6-B498-43B3-948B-1728B52AA6E4}">
                <adec:decorative xmlns:adec="http://schemas.microsoft.com/office/drawing/2017/decorative" val="1"/>
              </a:ext>
            </a:extLst>
          </p:cNvPr>
          <p:cNvSpPr>
            <a:spLocks noGrp="1"/>
          </p:cNvSpPr>
          <p:nvPr>
            <p:ph type="pic" sz="quarter" idx="13"/>
          </p:nvPr>
        </p:nvSpPr>
        <p:spPr>
          <a:xfrm>
            <a:off x="8161867" y="1461053"/>
            <a:ext cx="4030132" cy="2650572"/>
          </a:xfrm>
          <a:prstGeom prst="rect">
            <a:avLst/>
          </a:prstGeom>
        </p:spPr>
        <p:txBody>
          <a:bodyPr/>
          <a:lstStyle/>
          <a:p>
            <a:r>
              <a:rPr lang="en-US"/>
              <a:t>Click icon to add picture</a:t>
            </a:r>
            <a:endParaRPr lang="en-US" dirty="0"/>
          </a:p>
        </p:txBody>
      </p:sp>
      <p:sp>
        <p:nvSpPr>
          <p:cNvPr id="7" name="Picture Placeholder 12">
            <a:extLst>
              <a:ext uri="{C183D7F6-B498-43B3-948B-1728B52AA6E4}">
                <adec:decorative xmlns:adec="http://schemas.microsoft.com/office/drawing/2017/decorative" val="1"/>
              </a:ext>
            </a:extLst>
          </p:cNvPr>
          <p:cNvSpPr>
            <a:spLocks noGrp="1"/>
          </p:cNvSpPr>
          <p:nvPr>
            <p:ph type="pic" sz="quarter" idx="14"/>
          </p:nvPr>
        </p:nvSpPr>
        <p:spPr>
          <a:xfrm>
            <a:off x="8161868" y="4146550"/>
            <a:ext cx="4030133" cy="2711450"/>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276145381"/>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141" userDrawn="1">
          <p15:clr>
            <a:srgbClr val="FBAE40"/>
          </p15:clr>
        </p15:guide>
        <p15:guide id="4" pos="5111" userDrawn="1">
          <p15:clr>
            <a:srgbClr val="FBAE40"/>
          </p15:clr>
        </p15:guide>
        <p15:guide id="6" orient="horz" pos="2590" userDrawn="1">
          <p15:clr>
            <a:srgbClr val="FBAE40"/>
          </p15:clr>
        </p15:guide>
        <p15:guide id="7" orient="horz" pos="26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F419B-FC38-4656-9F77-C3E7F5DE4FC2}"/>
              </a:ext>
            </a:extLst>
          </p:cNvPr>
          <p:cNvSpPr>
            <a:spLocks noGrp="1"/>
          </p:cNvSpPr>
          <p:nvPr>
            <p:ph type="title"/>
          </p:nvPr>
        </p:nvSpPr>
        <p:spPr/>
        <p:txBody>
          <a:body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FA3280AE-A27A-4C21-8018-4CDF514359A5}"/>
              </a:ext>
            </a:extLst>
          </p:cNvPr>
          <p:cNvSpPr>
            <a:spLocks noGrp="1"/>
          </p:cNvSpPr>
          <p:nvPr>
            <p:ph type="body" sz="quarter" idx="10"/>
          </p:nvPr>
        </p:nvSpPr>
        <p:spPr>
          <a:xfrm>
            <a:off x="1416050" y="1700213"/>
            <a:ext cx="9217025" cy="3960812"/>
          </a:xfrm>
          <a:prstGeom prst="rect">
            <a:avLst/>
          </a:prstGeom>
        </p:spPr>
        <p:txBody>
          <a:bodyPr/>
          <a:lstStyle>
            <a:lvl1pPr marL="0" indent="0">
              <a:buNone/>
              <a:defRPr sz="2000">
                <a:solidFill>
                  <a:srgbClr val="1A9DAC"/>
                </a:solidFill>
              </a:defRPr>
            </a:lvl1pPr>
            <a:lvl2pPr marL="609600" indent="0">
              <a:buNone/>
              <a:defRPr sz="2000">
                <a:solidFill>
                  <a:srgbClr val="1A9DAC"/>
                </a:solidFill>
              </a:defRPr>
            </a:lvl2pPr>
            <a:lvl3pPr marL="1219200" indent="0">
              <a:buNone/>
              <a:defRPr sz="2000">
                <a:solidFill>
                  <a:srgbClr val="1A9DAC"/>
                </a:solidFill>
              </a:defRPr>
            </a:lvl3pPr>
            <a:lvl4pPr marL="1828800" indent="0">
              <a:buNone/>
              <a:defRPr sz="2000">
                <a:solidFill>
                  <a:srgbClr val="1A9DAC"/>
                </a:solidFill>
              </a:defRPr>
            </a:lvl4pPr>
            <a:lvl5pPr marL="2438400" indent="0">
              <a:buNone/>
              <a:defRPr sz="2000">
                <a:solidFill>
                  <a:srgbClr val="1A9DA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a:extLst>
              <a:ext uri="{FF2B5EF4-FFF2-40B4-BE49-F238E27FC236}">
                <a16:creationId xmlns:a16="http://schemas.microsoft.com/office/drawing/2014/main" id="{A5660BAE-66FC-42F6-BD3C-5B58157AAAB0}"/>
              </a:ext>
            </a:extLst>
          </p:cNvPr>
          <p:cNvSpPr>
            <a:spLocks noGrp="1"/>
          </p:cNvSpPr>
          <p:nvPr>
            <p:ph type="body" sz="quarter" idx="11"/>
          </p:nvPr>
        </p:nvSpPr>
        <p:spPr>
          <a:xfrm>
            <a:off x="1416050" y="5661025"/>
            <a:ext cx="9217025" cy="1081088"/>
          </a:xfrm>
          <a:prstGeom prst="rect">
            <a:avLst/>
          </a:prstGeom>
        </p:spPr>
        <p:txBody>
          <a:bodyPr/>
          <a:lstStyle>
            <a:lvl1pPr marL="0" indent="0" algn="r">
              <a:buNone/>
              <a:defRPr sz="1800">
                <a:solidFill>
                  <a:schemeClr val="tx1"/>
                </a:solidFill>
              </a:defRPr>
            </a:lvl1pPr>
            <a:lvl2pPr marL="609600" indent="0" algn="r">
              <a:buNone/>
              <a:defRPr sz="1800">
                <a:solidFill>
                  <a:schemeClr val="tx1"/>
                </a:solidFill>
              </a:defRPr>
            </a:lvl2pPr>
            <a:lvl3pPr marL="1219200" indent="0" algn="r">
              <a:buNone/>
              <a:defRPr sz="1800">
                <a:solidFill>
                  <a:schemeClr val="tx1"/>
                </a:solidFill>
              </a:defRPr>
            </a:lvl3pPr>
            <a:lvl4pPr marL="1828800" indent="0" algn="r">
              <a:buNone/>
              <a:defRPr sz="1800">
                <a:solidFill>
                  <a:schemeClr val="tx1"/>
                </a:solidFill>
              </a:defRPr>
            </a:lvl4pPr>
            <a:lvl5pPr marL="2438400" indent="0" algn="r">
              <a:buNone/>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2704163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3A07-22BD-4911-A932-8F2D6698F1F7}"/>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B8842487-5D92-4193-8C12-E3811303EAF5}"/>
              </a:ext>
            </a:extLst>
          </p:cNvPr>
          <p:cNvSpPr>
            <a:spLocks noGrp="1"/>
          </p:cNvSpPr>
          <p:nvPr>
            <p:ph type="body" sz="quarter" idx="10" hasCustomPrompt="1"/>
          </p:nvPr>
        </p:nvSpPr>
        <p:spPr>
          <a:xfrm>
            <a:off x="623392" y="2348880"/>
            <a:ext cx="4176464" cy="2995612"/>
          </a:xfrm>
          <a:prstGeom prst="rect">
            <a:avLst/>
          </a:prstGeom>
        </p:spPr>
        <p:txBody>
          <a:bodyPr/>
          <a:lstStyle>
            <a:lvl1pPr marL="0" indent="0">
              <a:buNone/>
              <a:defRPr sz="13000">
                <a:solidFill>
                  <a:srgbClr val="1A9DAC"/>
                </a:solidFill>
              </a:defRPr>
            </a:lvl1pPr>
          </a:lstStyle>
          <a:p>
            <a:pPr lvl="0"/>
            <a:r>
              <a:rPr lang="en-GB" dirty="0"/>
              <a:t>100%</a:t>
            </a:r>
          </a:p>
        </p:txBody>
      </p:sp>
      <p:sp>
        <p:nvSpPr>
          <p:cNvPr id="6" name="Text Placeholder 5">
            <a:extLst>
              <a:ext uri="{FF2B5EF4-FFF2-40B4-BE49-F238E27FC236}">
                <a16:creationId xmlns:a16="http://schemas.microsoft.com/office/drawing/2014/main" id="{0CF246C3-55F5-41A0-A73E-5368C3F43B53}"/>
              </a:ext>
            </a:extLst>
          </p:cNvPr>
          <p:cNvSpPr>
            <a:spLocks noGrp="1"/>
          </p:cNvSpPr>
          <p:nvPr>
            <p:ph type="body" sz="quarter" idx="11"/>
          </p:nvPr>
        </p:nvSpPr>
        <p:spPr>
          <a:xfrm>
            <a:off x="4943872" y="2348880"/>
            <a:ext cx="6481366" cy="2995612"/>
          </a:xfrm>
          <a:prstGeom prst="rect">
            <a:avLst/>
          </a:prstGeom>
        </p:spPr>
        <p:txBody>
          <a:bodyPr/>
          <a:lstStyle>
            <a:lvl1pPr marL="0" indent="0">
              <a:buNone/>
              <a:defRPr sz="2000">
                <a:solidFill>
                  <a:srgbClr val="199DAC"/>
                </a:solidFill>
              </a:defRPr>
            </a:lvl1pPr>
            <a:lvl2pPr marL="609600" indent="0">
              <a:buNone/>
              <a:defRPr sz="2000">
                <a:solidFill>
                  <a:srgbClr val="199DAC"/>
                </a:solidFill>
              </a:defRPr>
            </a:lvl2pPr>
            <a:lvl3pPr marL="1219200" indent="0">
              <a:buNone/>
              <a:defRPr sz="2000">
                <a:solidFill>
                  <a:srgbClr val="199DAC"/>
                </a:solidFill>
              </a:defRPr>
            </a:lvl3pPr>
            <a:lvl4pPr marL="1828800" indent="0">
              <a:buNone/>
              <a:defRPr sz="2000">
                <a:solidFill>
                  <a:srgbClr val="199DAC"/>
                </a:solidFill>
              </a:defRPr>
            </a:lvl4pPr>
            <a:lvl5pPr marL="2438400" indent="0">
              <a:buNone/>
              <a:defRPr sz="2000">
                <a:solidFill>
                  <a:srgbClr val="199DA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7">
            <a:extLst>
              <a:ext uri="{FF2B5EF4-FFF2-40B4-BE49-F238E27FC236}">
                <a16:creationId xmlns:a16="http://schemas.microsoft.com/office/drawing/2014/main" id="{62E5FF59-326E-4B4E-9D7D-CFDB81AC6C9E}"/>
              </a:ext>
            </a:extLst>
          </p:cNvPr>
          <p:cNvSpPr>
            <a:spLocks noGrp="1"/>
          </p:cNvSpPr>
          <p:nvPr>
            <p:ph type="body" sz="quarter" idx="12"/>
          </p:nvPr>
        </p:nvSpPr>
        <p:spPr>
          <a:xfrm>
            <a:off x="1558925" y="5344492"/>
            <a:ext cx="9650413" cy="1108696"/>
          </a:xfrm>
          <a:prstGeom prst="rect">
            <a:avLst/>
          </a:prstGeom>
        </p:spPr>
        <p:txBody>
          <a:bodyPr/>
          <a:lstStyle>
            <a:lvl1pPr marL="0" indent="0" algn="r">
              <a:buFont typeface="Arial" panose="020B0604020202020204" pitchFamily="34" charset="0"/>
              <a:buNone/>
              <a:defRPr sz="1800"/>
            </a:lvl1pPr>
            <a:lvl2pPr marL="609600" indent="0" algn="r">
              <a:buNone/>
              <a:defRPr sz="1800"/>
            </a:lvl2pPr>
            <a:lvl3pPr marL="1219200" indent="0" algn="r">
              <a:buNone/>
              <a:defRPr sz="1800"/>
            </a:lvl3pPr>
            <a:lvl4pPr marL="1828800" indent="0" algn="r">
              <a:buNone/>
              <a:defRPr sz="1800"/>
            </a:lvl4pPr>
            <a:lvl5pPr marL="2438400" indent="0" algn="r">
              <a:buNone/>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1952614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E3DBD-28B5-6744-B93D-384D879AF993}"/>
              </a:ext>
            </a:extLst>
          </p:cNvPr>
          <p:cNvSpPr>
            <a:spLocks noGrp="1"/>
          </p:cNvSpPr>
          <p:nvPr>
            <p:ph type="title"/>
          </p:nvPr>
        </p:nvSpPr>
        <p:spPr>
          <a:xfrm>
            <a:off x="1199456" y="1974058"/>
            <a:ext cx="8687493" cy="1325563"/>
          </a:xfrm>
          <a:prstGeom prst="rect">
            <a:avLst/>
          </a:prstGeom>
        </p:spPr>
        <p:txBody>
          <a:bodyPr/>
          <a:lstStyle>
            <a:lvl1pPr>
              <a:defRPr>
                <a:solidFill>
                  <a:srgbClr val="1A9DAC"/>
                </a:solidFill>
              </a:defRPr>
            </a:lvl1pPr>
          </a:lstStyle>
          <a:p>
            <a:r>
              <a:rPr lang="en-US"/>
              <a:t>Click to edit Master title style</a:t>
            </a:r>
            <a:endParaRPr lang="en-US" dirty="0"/>
          </a:p>
        </p:txBody>
      </p:sp>
      <p:sp>
        <p:nvSpPr>
          <p:cNvPr id="7" name="Text Placeholder 5"/>
          <p:cNvSpPr>
            <a:spLocks noGrp="1"/>
          </p:cNvSpPr>
          <p:nvPr>
            <p:ph type="body" sz="quarter" idx="11"/>
          </p:nvPr>
        </p:nvSpPr>
        <p:spPr>
          <a:xfrm>
            <a:off x="1199456" y="4221163"/>
            <a:ext cx="8687493" cy="603104"/>
          </a:xfrm>
          <a:prstGeom prst="rect">
            <a:avLst/>
          </a:prstGeom>
        </p:spPr>
        <p:txBody>
          <a:bodyPr lIns="0" tIns="0" rIns="0" bIns="0"/>
          <a:lstStyle>
            <a:lvl1pPr marL="0" indent="0">
              <a:lnSpc>
                <a:spcPct val="100000"/>
              </a:lnSpc>
              <a:buFontTx/>
              <a:buNone/>
              <a:defRPr sz="1800" b="0" i="0">
                <a:solidFill>
                  <a:schemeClr val="tx1"/>
                </a:solidFill>
                <a:latin typeface="+mn-lt"/>
                <a:ea typeface="Tahoma"/>
                <a:cs typeface="Tahoma"/>
              </a:defRPr>
            </a:lvl1pPr>
          </a:lstStyle>
          <a:p>
            <a:pPr lvl="0"/>
            <a:r>
              <a:rPr lang="en-US"/>
              <a:t>Edit Master text styles</a:t>
            </a:r>
          </a:p>
        </p:txBody>
      </p:sp>
    </p:spTree>
    <p:extLst>
      <p:ext uri="{BB962C8B-B14F-4D97-AF65-F5344CB8AC3E}">
        <p14:creationId xmlns:p14="http://schemas.microsoft.com/office/powerpoint/2010/main" val="19245060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headings, text and bullet poi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1199455" y="689703"/>
            <a:ext cx="9937104" cy="1011105"/>
          </a:xfrm>
          <a:prstGeom prst="rect">
            <a:avLst/>
          </a:prstGeom>
        </p:spPr>
        <p:txBody>
          <a:bodyPr lIns="0" tIns="0" rIns="0" bIns="0"/>
          <a:lstStyle>
            <a:lvl1pPr>
              <a:defRPr>
                <a:solidFill>
                  <a:srgbClr val="1A9DAC"/>
                </a:solidFill>
              </a:defRPr>
            </a:lvl1pPr>
          </a:lstStyle>
          <a:p>
            <a:pPr lvl="0"/>
            <a:r>
              <a:rPr lang="en-GB" dirty="0"/>
              <a:t>Click to edit Master text styles</a:t>
            </a:r>
          </a:p>
        </p:txBody>
      </p:sp>
      <p:sp>
        <p:nvSpPr>
          <p:cNvPr id="6" name="Text Placeholder 5"/>
          <p:cNvSpPr>
            <a:spLocks noGrp="1"/>
          </p:cNvSpPr>
          <p:nvPr>
            <p:ph type="body" sz="quarter" idx="11" hasCustomPrompt="1"/>
          </p:nvPr>
        </p:nvSpPr>
        <p:spPr>
          <a:xfrm>
            <a:off x="1199456" y="1700808"/>
            <a:ext cx="9937104" cy="4608512"/>
          </a:xfrm>
          <a:prstGeom prst="rect">
            <a:avLst/>
          </a:prstGeom>
        </p:spPr>
        <p:txBody>
          <a:bodyPr lIns="0" tIns="0" rIns="0" bIns="0"/>
          <a:lstStyle>
            <a:lvl1pPr marL="266700" indent="-257175">
              <a:buClr>
                <a:srgbClr val="1A9DAC"/>
              </a:buClr>
              <a:tabLst/>
              <a:defRPr sz="1800">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1800">
                <a:latin typeface="+mn-lt"/>
                <a:ea typeface="Tahoma" panose="020B0604030504040204" pitchFamily="34" charset="0"/>
                <a:cs typeface="Tahoma" panose="020B0604030504040204" pitchFamily="34" charset="0"/>
              </a:defRPr>
            </a:lvl2pPr>
            <a:lvl3pPr marL="808038" indent="-266700">
              <a:buClr>
                <a:srgbClr val="1A9DAC"/>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6912239"/>
      </p:ext>
    </p:extLst>
  </p:cSld>
  <p:clrMapOvr>
    <a:masterClrMapping/>
  </p:clrMapOvr>
  <p:transition spd="slow">
    <p:fade/>
  </p:transition>
  <p:extLst>
    <p:ext uri="{DCECCB84-F9BA-43D5-87BE-67443E8EF086}">
      <p15:sldGuideLst xmlns:p15="http://schemas.microsoft.com/office/powerpoint/2012/main">
        <p15:guide id="1" orient="horz" pos="436" userDrawn="1">
          <p15:clr>
            <a:srgbClr val="FBAE40"/>
          </p15:clr>
        </p15:guide>
        <p15:guide id="2" pos="7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headings, text and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4AA9-9B1B-7D49-821B-E768D4FEE2D2}"/>
              </a:ext>
            </a:extLst>
          </p:cNvPr>
          <p:cNvSpPr>
            <a:spLocks noGrp="1"/>
          </p:cNvSpPr>
          <p:nvPr>
            <p:ph type="title"/>
          </p:nvPr>
        </p:nvSpPr>
        <p:spPr>
          <a:xfrm>
            <a:off x="1200151" y="687617"/>
            <a:ext cx="9936408" cy="1012599"/>
          </a:xfrm>
        </p:spPr>
        <p:txBody>
          <a:bodyPr/>
          <a:lstStyle/>
          <a:p>
            <a:r>
              <a:rPr lang="en-US"/>
              <a:t>Click to edit Master title style</a:t>
            </a:r>
            <a:endParaRPr lang="en-US" dirty="0"/>
          </a:p>
        </p:txBody>
      </p:sp>
      <p:sp>
        <p:nvSpPr>
          <p:cNvPr id="3" name="Text Placeholder 2"/>
          <p:cNvSpPr>
            <a:spLocks noGrp="1"/>
          </p:cNvSpPr>
          <p:nvPr>
            <p:ph type="body" sz="quarter" idx="11" hasCustomPrompt="1"/>
          </p:nvPr>
        </p:nvSpPr>
        <p:spPr>
          <a:xfrm>
            <a:off x="1200152" y="1700216"/>
            <a:ext cx="9936408" cy="4465637"/>
          </a:xfrm>
          <a:prstGeom prst="rect">
            <a:avLst/>
          </a:prstGeom>
        </p:spPr>
        <p:txBody>
          <a:bodyPr lIns="0" tIns="0" rIns="0" bIns="0"/>
          <a:lstStyle>
            <a:lvl1pPr marL="266700" indent="-266700">
              <a:buClr>
                <a:srgbClr val="1A9DAC"/>
              </a:buClr>
              <a:buFont typeface="+mj-lt"/>
              <a:buAutoNum type="arabicPeriod"/>
              <a:defRPr sz="1800">
                <a:latin typeface="+mn-lt"/>
                <a:ea typeface="Tahoma" panose="020B0604030504040204" pitchFamily="34" charset="0"/>
                <a:cs typeface="Tahoma" panose="020B0604030504040204" pitchFamily="34" charset="0"/>
              </a:defRPr>
            </a:lvl1pPr>
            <a:lvl2pPr marL="541338" indent="-274638">
              <a:buClr>
                <a:srgbClr val="1A9DAC"/>
              </a:buClr>
              <a:buFont typeface="+mj-lt"/>
              <a:buAutoNum type="romanLcPeriod"/>
              <a:defRPr sz="180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marL="23431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4pPr>
            <a:lvl5pPr marL="29527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606882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sty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85A6-D158-2E49-90B4-F2441730F410}"/>
              </a:ext>
            </a:extLst>
          </p:cNvPr>
          <p:cNvSpPr>
            <a:spLocks noGrp="1"/>
          </p:cNvSpPr>
          <p:nvPr>
            <p:ph type="title"/>
          </p:nvPr>
        </p:nvSpPr>
        <p:spPr>
          <a:xfrm>
            <a:off x="1199455" y="692699"/>
            <a:ext cx="9912077" cy="936101"/>
          </a:xfrm>
        </p:spPr>
        <p:txBody>
          <a:bodyPr/>
          <a:lstStyle/>
          <a:p>
            <a:r>
              <a:rPr lang="en-US" dirty="0"/>
              <a:t>Click to edit Master title style</a:t>
            </a:r>
          </a:p>
        </p:txBody>
      </p:sp>
      <p:sp>
        <p:nvSpPr>
          <p:cNvPr id="6" name="Text Placeholder 5"/>
          <p:cNvSpPr>
            <a:spLocks noGrp="1"/>
          </p:cNvSpPr>
          <p:nvPr>
            <p:ph type="body" sz="quarter" idx="11"/>
          </p:nvPr>
        </p:nvSpPr>
        <p:spPr>
          <a:xfrm>
            <a:off x="1199457" y="1628800"/>
            <a:ext cx="4871515"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1800" b="0" i="0" baseline="0">
                <a:solidFill>
                  <a:schemeClr val="tx1"/>
                </a:solidFill>
                <a:latin typeface="+mn-lt"/>
                <a:ea typeface="Tahoma"/>
                <a:cs typeface="Tahoma"/>
              </a:defRPr>
            </a:lvl1pPr>
          </a:lstStyle>
          <a:p>
            <a:pPr lvl="0"/>
            <a:r>
              <a:rPr lang="en-US"/>
              <a:t>Edit Master text styles</a:t>
            </a:r>
          </a:p>
        </p:txBody>
      </p:sp>
      <p:sp>
        <p:nvSpPr>
          <p:cNvPr id="7" name="Text Placeholder 5"/>
          <p:cNvSpPr>
            <a:spLocks noGrp="1"/>
          </p:cNvSpPr>
          <p:nvPr>
            <p:ph type="body" sz="quarter" idx="12"/>
          </p:nvPr>
        </p:nvSpPr>
        <p:spPr>
          <a:xfrm>
            <a:off x="6240016" y="1628800"/>
            <a:ext cx="4871515"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1800" b="0" i="0" baseline="0">
                <a:solidFill>
                  <a:schemeClr val="tx1"/>
                </a:solidFill>
                <a:latin typeface="+mn-lt"/>
                <a:ea typeface="Tahoma"/>
                <a:cs typeface="Tahoma"/>
              </a:defRPr>
            </a:lvl1pPr>
          </a:lstStyle>
          <a:p>
            <a:pPr lvl="0"/>
            <a:r>
              <a:rPr lang="en-US"/>
              <a:t>Edit Master text styles</a:t>
            </a:r>
          </a:p>
        </p:txBody>
      </p:sp>
    </p:spTree>
    <p:extLst>
      <p:ext uri="{BB962C8B-B14F-4D97-AF65-F5344CB8AC3E}">
        <p14:creationId xmlns:p14="http://schemas.microsoft.com/office/powerpoint/2010/main" val="190362276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style with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63C3-2B19-3E4C-861A-2B5A52BA7233}"/>
              </a:ext>
            </a:extLst>
          </p:cNvPr>
          <p:cNvSpPr>
            <a:spLocks noGrp="1"/>
          </p:cNvSpPr>
          <p:nvPr>
            <p:ph type="title"/>
          </p:nvPr>
        </p:nvSpPr>
        <p:spPr>
          <a:xfrm>
            <a:off x="1199455"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18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18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marL="1163638" indent="-301625">
              <a:defRPr sz="14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9" name="Text Placeholder 5"/>
          <p:cNvSpPr>
            <a:spLocks noGrp="1"/>
          </p:cNvSpPr>
          <p:nvPr>
            <p:ph type="body" sz="quarter" idx="12" hasCustomPrompt="1"/>
          </p:nvPr>
        </p:nvSpPr>
        <p:spPr>
          <a:xfrm>
            <a:off x="6240016" y="1628800"/>
            <a:ext cx="4752528"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18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18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marL="1163638" indent="-301625">
              <a:defRPr sz="1800">
                <a:latin typeface="+mn-lt"/>
                <a:ea typeface="Tahoma" panose="020B0604030504040204" pitchFamily="34" charset="0"/>
                <a:cs typeface="Tahoma" panose="020B0604030504040204" pitchFamily="34" charset="0"/>
              </a:defRPr>
            </a:lvl4pPr>
          </a:lstStyle>
          <a:p>
            <a:pPr lvl="0"/>
            <a:r>
              <a:rPr lang="en-US" dirty="0"/>
              <a:t>Click to add text</a:t>
            </a:r>
          </a:p>
          <a:p>
            <a:pPr lvl="1"/>
            <a:r>
              <a:rPr lang="en-US" dirty="0"/>
              <a:t>Second Bullet Point</a:t>
            </a:r>
          </a:p>
          <a:p>
            <a:pPr lvl="2"/>
            <a:r>
              <a:rPr lang="en-US" dirty="0"/>
              <a:t>Third Bullet Point</a:t>
            </a:r>
          </a:p>
          <a:p>
            <a:pPr lvl="3"/>
            <a:endParaRPr lang="en-US" dirty="0"/>
          </a:p>
          <a:p>
            <a:pPr lvl="0"/>
            <a:endParaRPr lang="en-GB" dirty="0"/>
          </a:p>
        </p:txBody>
      </p:sp>
    </p:spTree>
    <p:extLst>
      <p:ext uri="{BB962C8B-B14F-4D97-AF65-F5344CB8AC3E}">
        <p14:creationId xmlns:p14="http://schemas.microsoft.com/office/powerpoint/2010/main" val="97645515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text style with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AA39C-6E99-FE4F-B641-F44C7B4B4DB4}"/>
              </a:ext>
            </a:extLst>
          </p:cNvPr>
          <p:cNvSpPr>
            <a:spLocks noGrp="1"/>
          </p:cNvSpPr>
          <p:nvPr>
            <p:ph type="title"/>
          </p:nvPr>
        </p:nvSpPr>
        <p:spPr>
          <a:xfrm>
            <a:off x="1199456"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1A9DAC"/>
              </a:buClr>
              <a:buSzTx/>
              <a:buFont typeface="+mj-lt"/>
              <a:buAutoNum type="arabicPeriod"/>
              <a:tabLst/>
              <a:defRPr sz="1800" b="0" i="0" baseline="0">
                <a:solidFill>
                  <a:schemeClr val="tx1"/>
                </a:solidFill>
                <a:latin typeface="+mn-lt"/>
                <a:ea typeface="Tahoma"/>
                <a:cs typeface="Tahoma"/>
              </a:defRPr>
            </a:lvl1pPr>
            <a:lvl2pPr marL="541338" indent="-274638">
              <a:buClr>
                <a:srgbClr val="1A9DAC"/>
              </a:buClr>
              <a:buFont typeface="+mj-lt"/>
              <a:buAutoNum type="romanLcPeriod"/>
              <a:defRPr sz="1800" baseline="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marL="1252538" indent="-285750">
              <a:buClr>
                <a:srgbClr val="1A9DAC"/>
              </a:buClr>
              <a:buFont typeface="Arial" panose="020B0604020202020204" pitchFamily="34" charset="0"/>
              <a:buChar char="̶"/>
              <a:defRPr sz="14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a:p>
            <a:pPr lvl="3"/>
            <a:endParaRPr lang="en-GB" dirty="0"/>
          </a:p>
        </p:txBody>
      </p:sp>
      <p:sp>
        <p:nvSpPr>
          <p:cNvPr id="9" name="Text Placeholder 5"/>
          <p:cNvSpPr>
            <a:spLocks noGrp="1"/>
          </p:cNvSpPr>
          <p:nvPr>
            <p:ph type="body" sz="quarter" idx="12" hasCustomPrompt="1"/>
          </p:nvPr>
        </p:nvSpPr>
        <p:spPr>
          <a:xfrm>
            <a:off x="624001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1A9DAC"/>
              </a:buClr>
              <a:buSzTx/>
              <a:buFont typeface="+mj-lt"/>
              <a:buAutoNum type="arabicPeriod"/>
              <a:tabLst/>
              <a:defRPr sz="1800" b="0" i="0" baseline="0">
                <a:solidFill>
                  <a:schemeClr val="tx1"/>
                </a:solidFill>
                <a:latin typeface="+mn-lt"/>
                <a:ea typeface="Tahoma"/>
                <a:cs typeface="Tahoma"/>
              </a:defRPr>
            </a:lvl1pPr>
            <a:lvl2pPr marL="541338" indent="-274638">
              <a:buClr>
                <a:srgbClr val="1A9DAC"/>
              </a:buClr>
              <a:buFont typeface="+mj-lt"/>
              <a:buAutoNum type="romanLcPeriod"/>
              <a:defRPr sz="180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marL="1252538" indent="-285750">
              <a:buFont typeface="Arial" panose="020B0604020202020204" pitchFamily="34" charset="0"/>
              <a:buChar char="̶"/>
              <a:defRPr sz="14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p:txBody>
      </p:sp>
    </p:spTree>
    <p:extLst>
      <p:ext uri="{BB962C8B-B14F-4D97-AF65-F5344CB8AC3E}">
        <p14:creationId xmlns:p14="http://schemas.microsoft.com/office/powerpoint/2010/main" val="21177651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and graph pos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0C80B-5DE2-104C-BCD7-114FA55CDFA5}"/>
              </a:ext>
            </a:extLst>
          </p:cNvPr>
          <p:cNvSpPr>
            <a:spLocks noGrp="1"/>
          </p:cNvSpPr>
          <p:nvPr>
            <p:ph type="title"/>
          </p:nvPr>
        </p:nvSpPr>
        <p:spPr>
          <a:xfrm>
            <a:off x="1190020" y="692700"/>
            <a:ext cx="10515600" cy="862064"/>
          </a:xfrm>
        </p:spPr>
        <p:txBody>
          <a:bodyPr/>
          <a:lstStyle/>
          <a:p>
            <a:r>
              <a:rPr lang="en-US" dirty="0"/>
              <a:t>Click to edit Master title style</a:t>
            </a:r>
          </a:p>
        </p:txBody>
      </p:sp>
      <p:sp>
        <p:nvSpPr>
          <p:cNvPr id="3" name="Chart Placeholder 2"/>
          <p:cNvSpPr>
            <a:spLocks noGrp="1"/>
          </p:cNvSpPr>
          <p:nvPr>
            <p:ph type="chart" sz="quarter" idx="11"/>
          </p:nvPr>
        </p:nvSpPr>
        <p:spPr>
          <a:xfrm>
            <a:off x="1199456" y="1554763"/>
            <a:ext cx="9865096" cy="4538065"/>
          </a:xfrm>
          <a:prstGeom prst="rect">
            <a:avLst/>
          </a:prstGeom>
        </p:spPr>
        <p:txBody>
          <a:bodyPr/>
          <a:lstStyle/>
          <a:p>
            <a:pPr lvl="0"/>
            <a:r>
              <a:rPr lang="en-US" noProof="0"/>
              <a:t>Click icon to add chart</a:t>
            </a:r>
            <a:endParaRPr lang="en-US" noProof="0" dirty="0"/>
          </a:p>
        </p:txBody>
      </p:sp>
    </p:spTree>
    <p:extLst>
      <p:ext uri="{BB962C8B-B14F-4D97-AF65-F5344CB8AC3E}">
        <p14:creationId xmlns:p14="http://schemas.microsoft.com/office/powerpoint/2010/main" val="94753494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rrow column text style with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465AE-FBB8-C547-A863-8ACFC537D477}"/>
              </a:ext>
            </a:extLst>
          </p:cNvPr>
          <p:cNvSpPr>
            <a:spLocks noGrp="1"/>
          </p:cNvSpPr>
          <p:nvPr>
            <p:ph type="title"/>
          </p:nvPr>
        </p:nvSpPr>
        <p:spPr>
          <a:xfrm>
            <a:off x="1199455" y="692699"/>
            <a:ext cx="10515600" cy="936101"/>
          </a:xfrm>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1199458" y="1628800"/>
            <a:ext cx="4464494"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1800" b="0" i="0" baseline="0">
                <a:solidFill>
                  <a:schemeClr val="tx1"/>
                </a:solidFill>
                <a:latin typeface="+mn-lt"/>
                <a:ea typeface="Tahoma"/>
                <a:cs typeface="Tahoma"/>
              </a:defRPr>
            </a:lvl1pPr>
          </a:lstStyle>
          <a:p>
            <a:pPr lvl="0"/>
            <a:r>
              <a:rPr lang="en-US"/>
              <a:t>Edit Master text styles</a:t>
            </a:r>
          </a:p>
        </p:txBody>
      </p:sp>
      <p:sp>
        <p:nvSpPr>
          <p:cNvPr id="3" name="Chart Placeholder 2"/>
          <p:cNvSpPr>
            <a:spLocks noGrp="1"/>
          </p:cNvSpPr>
          <p:nvPr>
            <p:ph type="chart" sz="quarter" idx="12"/>
          </p:nvPr>
        </p:nvSpPr>
        <p:spPr>
          <a:xfrm>
            <a:off x="5712885" y="1628802"/>
            <a:ext cx="5351667" cy="4464025"/>
          </a:xfrm>
          <a:prstGeom prst="rect">
            <a:avLst/>
          </a:prstGeom>
        </p:spPr>
        <p:txBody>
          <a:bodyPr/>
          <a:lstStyle/>
          <a:p>
            <a:pPr lvl="0"/>
            <a:r>
              <a:rPr lang="en-US" noProof="0"/>
              <a:t>Click icon to add chart</a:t>
            </a:r>
            <a:endParaRPr lang="en-US" noProof="0" dirty="0"/>
          </a:p>
        </p:txBody>
      </p:sp>
    </p:spTree>
    <p:extLst>
      <p:ext uri="{BB962C8B-B14F-4D97-AF65-F5344CB8AC3E}">
        <p14:creationId xmlns:p14="http://schemas.microsoft.com/office/powerpoint/2010/main" val="162861172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631A212-DAA8-B544-9BA8-9F3465AA8AB6}"/>
              </a:ext>
            </a:extLst>
          </p:cNvPr>
          <p:cNvSpPr>
            <a:spLocks noGrp="1"/>
          </p:cNvSpPr>
          <p:nvPr>
            <p:ph type="title"/>
          </p:nvPr>
        </p:nvSpPr>
        <p:spPr>
          <a:xfrm>
            <a:off x="838200" y="692699"/>
            <a:ext cx="10299327" cy="792085"/>
          </a:xfrm>
          <a:prstGeom prst="rect">
            <a:avLst/>
          </a:prstGeom>
        </p:spPr>
        <p:txBody>
          <a:bodyPr vert="horz" lIns="0" tIns="0" rIns="0" bIns="0" rtlCol="0" anchor="t" anchorCtr="0">
            <a:normAutofit/>
          </a:bodyPr>
          <a:lstStyle/>
          <a:p>
            <a:r>
              <a:rPr lang="en-US"/>
              <a:t>Click to edit Master title style</a:t>
            </a:r>
            <a:endParaRPr lang="en-US" dirty="0"/>
          </a:p>
        </p:txBody>
      </p:sp>
      <p:pic>
        <p:nvPicPr>
          <p:cNvPr id="5" name="Picture 4">
            <a:extLst>
              <a:ext uri="{FF2B5EF4-FFF2-40B4-BE49-F238E27FC236}">
                <a16:creationId xmlns:a16="http://schemas.microsoft.com/office/drawing/2014/main" id="{ADC2A975-9E0E-5D43-ADC1-E0089E324263}"/>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0056440"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7" r:id="rId13"/>
    <p:sldLayoutId id="2147483976" r:id="rId14"/>
  </p:sldLayoutIdLst>
  <p:transition spd="slow">
    <p:fade/>
  </p:transition>
  <p:txStyles>
    <p:title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practiceabsence@uwe.ac.uk"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freepngimg.com/png/58348-alarm-icon-cartoon-timer-clock-free-photo-png" TargetMode="External"/><Relationship Id="rId5" Type="http://schemas.openxmlformats.org/officeDocument/2006/relationships/image" Target="../media/image12.png"/><Relationship Id="rId4" Type="http://schemas.openxmlformats.org/officeDocument/2006/relationships/hyperlink" Target="https://www.uwe.ac.uk/about/colleges-and-schools/practice-support-net/online-timesheet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pixabay.com/en/bathing-beach-ocean-sun-sunny-15958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england.nhs.uk/long-read/safe-learning-environment-charter/"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mailto:hscpsl@uwe.ac.uk"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tel:+441173284000"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mailto:practiceabsence@uwe.ac.uk" TargetMode="External"/><Relationship Id="rId5" Type="http://schemas.openxmlformats.org/officeDocument/2006/relationships/hyperlink" Target="mailto:hscpsl@uwe.ac.uk" TargetMode="External"/><Relationship Id="rId4" Type="http://schemas.openxmlformats.org/officeDocument/2006/relationships/hyperlink" Target="https://www.uwe.ac.uk/about/colleges-and-schools/practice-support-net/programme-guidance/future-nurs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gov.uk/government/publications/nursing-degree-apprenticeships-factsheet/nursing-degree-apprenticeship-factsheet"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mailto:HWS.DA@UWE.AC.UK"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courses.uwe.ac.uk/Z51000122/supporting-students-in-practice"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hyperlink" Target="https://www.uwe.ac.uk/-/media/uwe/documents/about/practice-support-net/uwe-bristol-declaration-form_paps.docx" TargetMode="External"/><Relationship Id="rId3" Type="http://schemas.openxmlformats.org/officeDocument/2006/relationships/image" Target="../media/image29.jpeg"/><Relationship Id="rId7" Type="http://schemas.openxmlformats.org/officeDocument/2006/relationships/hyperlink" Target="https://www.nmc.org.uk/globalassets/sitedocuments/revalidation/reflective-accounts-form.doc"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s://xerte.uwe.ac.uk/play.php?template_id=1114#page1" TargetMode="External"/><Relationship Id="rId5" Type="http://schemas.openxmlformats.org/officeDocument/2006/relationships/hyperlink" Target="https://v3.pebblepad.co.uk/spa/?historyId=WyS9bY3r5L&amp;pageId=2390c4b4-d631-424c-ace5-6e1bda1350f8#/public/gw56f9ZqG45Zdj454RR7sWyRZW" TargetMode="Externa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uwe.ac.uk/about/colleges-and-schools/practice-support-net/programme-guidance/future-nurse"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www1.uwe.ac.uk/students/practicesupportne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9DA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F1CEF-0B1A-4096-9B12-2B2EF0EDA611}"/>
              </a:ext>
            </a:extLst>
          </p:cNvPr>
          <p:cNvSpPr>
            <a:spLocks noGrp="1"/>
          </p:cNvSpPr>
          <p:nvPr>
            <p:ph type="title"/>
          </p:nvPr>
        </p:nvSpPr>
        <p:spPr>
          <a:xfrm>
            <a:off x="2764954" y="1901958"/>
            <a:ext cx="7586032" cy="649422"/>
          </a:xfrm>
        </p:spPr>
        <p:txBody>
          <a:bodyPr/>
          <a:lstStyle/>
          <a:p>
            <a:r>
              <a:rPr lang="en-GB" b="1" dirty="0"/>
              <a:t>Practice Educator Annual Update </a:t>
            </a:r>
          </a:p>
        </p:txBody>
      </p:sp>
      <p:sp>
        <p:nvSpPr>
          <p:cNvPr id="11" name="Text Placeholder 3">
            <a:extLst>
              <a:ext uri="{FF2B5EF4-FFF2-40B4-BE49-F238E27FC236}">
                <a16:creationId xmlns:a16="http://schemas.microsoft.com/office/drawing/2014/main" id="{84A2BA30-DB95-ED8E-A180-81B16EA81828}"/>
              </a:ext>
            </a:extLst>
          </p:cNvPr>
          <p:cNvSpPr txBox="1">
            <a:spLocks/>
          </p:cNvSpPr>
          <p:nvPr/>
        </p:nvSpPr>
        <p:spPr>
          <a:xfrm>
            <a:off x="781894" y="1901958"/>
            <a:ext cx="1625519" cy="402300"/>
          </a:xfrm>
          <a:prstGeom prst="rect">
            <a:avLst/>
          </a:prstGeom>
        </p:spPr>
        <p:txBody>
          <a:bodyPr lIns="0" tIns="0" rIns="0" bIns="0"/>
          <a:lstStyle>
            <a:lvl1pPr marL="0" indent="0" algn="l" defTabSz="606425" rtl="0" eaLnBrk="1" fontAlgn="base" hangingPunct="1">
              <a:lnSpc>
                <a:spcPts val="1300"/>
              </a:lnSpc>
              <a:spcBef>
                <a:spcPts val="0"/>
              </a:spcBef>
              <a:spcAft>
                <a:spcPct val="0"/>
              </a:spcAft>
              <a:buFontTx/>
              <a:buNone/>
              <a:defRPr sz="1800" b="1" i="0" kern="1200">
                <a:solidFill>
                  <a:schemeClr val="bg1"/>
                </a:solidFill>
                <a:latin typeface="+mj-lt"/>
                <a:ea typeface="Tahoma" charset="0"/>
                <a:cs typeface="Tahoma"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en-GB" sz="1600" b="0" dirty="0"/>
              <a:t>Developed by: </a:t>
            </a:r>
          </a:p>
        </p:txBody>
      </p:sp>
      <p:sp>
        <p:nvSpPr>
          <p:cNvPr id="4" name="Text Placeholder 3">
            <a:extLst>
              <a:ext uri="{FF2B5EF4-FFF2-40B4-BE49-F238E27FC236}">
                <a16:creationId xmlns:a16="http://schemas.microsoft.com/office/drawing/2014/main" id="{9363A658-E6EF-4A06-B512-E7186AB038EA}"/>
              </a:ext>
            </a:extLst>
          </p:cNvPr>
          <p:cNvSpPr>
            <a:spLocks noGrp="1"/>
          </p:cNvSpPr>
          <p:nvPr>
            <p:ph type="body" sz="quarter" idx="16"/>
          </p:nvPr>
        </p:nvSpPr>
        <p:spPr>
          <a:xfrm>
            <a:off x="781895" y="2323737"/>
            <a:ext cx="1625519" cy="402300"/>
          </a:xfrm>
        </p:spPr>
        <p:txBody>
          <a:bodyPr/>
          <a:lstStyle/>
          <a:p>
            <a:pPr>
              <a:lnSpc>
                <a:spcPct val="100000"/>
              </a:lnSpc>
            </a:pPr>
            <a:r>
              <a:rPr lang="en-GB" sz="1600" dirty="0"/>
              <a:t>Practice Academic Teams</a:t>
            </a:r>
          </a:p>
        </p:txBody>
      </p:sp>
      <p:sp>
        <p:nvSpPr>
          <p:cNvPr id="6" name="Text Placeholder 5">
            <a:extLst>
              <a:ext uri="{FF2B5EF4-FFF2-40B4-BE49-F238E27FC236}">
                <a16:creationId xmlns:a16="http://schemas.microsoft.com/office/drawing/2014/main" id="{334626F5-8235-49A3-A1DE-8953C5195C03}"/>
              </a:ext>
            </a:extLst>
          </p:cNvPr>
          <p:cNvSpPr>
            <a:spLocks noGrp="1"/>
          </p:cNvSpPr>
          <p:nvPr>
            <p:ph type="body" sz="quarter" idx="18"/>
          </p:nvPr>
        </p:nvSpPr>
        <p:spPr>
          <a:xfrm>
            <a:off x="781895" y="5589240"/>
            <a:ext cx="1137642" cy="155677"/>
          </a:xfrm>
        </p:spPr>
        <p:txBody>
          <a:bodyPr/>
          <a:lstStyle/>
          <a:p>
            <a:r>
              <a:rPr lang="en-GB" dirty="0"/>
              <a:t>2026/2027</a:t>
            </a:r>
          </a:p>
        </p:txBody>
      </p:sp>
      <p:sp>
        <p:nvSpPr>
          <p:cNvPr id="8" name="TextBox 7">
            <a:extLst>
              <a:ext uri="{FF2B5EF4-FFF2-40B4-BE49-F238E27FC236}">
                <a16:creationId xmlns:a16="http://schemas.microsoft.com/office/drawing/2014/main" id="{0F886729-1A9B-AAFD-8BC6-D36E09287B34}"/>
              </a:ext>
            </a:extLst>
          </p:cNvPr>
          <p:cNvSpPr txBox="1"/>
          <p:nvPr/>
        </p:nvSpPr>
        <p:spPr>
          <a:xfrm>
            <a:off x="7608168" y="2548967"/>
            <a:ext cx="4320480" cy="1569660"/>
          </a:xfrm>
          <a:prstGeom prst="rect">
            <a:avLst/>
          </a:prstGeom>
          <a:noFill/>
        </p:spPr>
        <p:txBody>
          <a:bodyPr wrap="square">
            <a:spAutoFit/>
          </a:bodyPr>
          <a:lstStyle/>
          <a:p>
            <a:endParaRPr lang="en-US" sz="2000" b="1" dirty="0">
              <a:solidFill>
                <a:schemeClr val="bg1"/>
              </a:solidFill>
              <a:latin typeface="+mn-lt"/>
            </a:endParaRPr>
          </a:p>
          <a:p>
            <a:r>
              <a:rPr lang="en-US" sz="3200" b="1" dirty="0">
                <a:solidFill>
                  <a:schemeClr val="bg1"/>
                </a:solidFill>
                <a:latin typeface="+mn-lt"/>
              </a:rPr>
              <a:t>Welcome! </a:t>
            </a:r>
          </a:p>
          <a:p>
            <a:endParaRPr lang="en-US" sz="800" dirty="0">
              <a:solidFill>
                <a:schemeClr val="bg1"/>
              </a:solidFill>
              <a:latin typeface="+mn-lt"/>
            </a:endParaRPr>
          </a:p>
          <a:p>
            <a:pPr>
              <a:buSzPct val="110000"/>
            </a:pPr>
            <a:endParaRPr lang="en-US" sz="1600" b="1" dirty="0">
              <a:solidFill>
                <a:schemeClr val="bg1"/>
              </a:solidFill>
              <a:latin typeface="+mn-lt"/>
            </a:endParaRPr>
          </a:p>
          <a:p>
            <a:endParaRPr lang="en-US" sz="2000" dirty="0">
              <a:solidFill>
                <a:schemeClr val="bg1"/>
              </a:solidFill>
              <a:latin typeface="+mn-lt"/>
            </a:endParaRPr>
          </a:p>
        </p:txBody>
      </p:sp>
      <p:pic>
        <p:nvPicPr>
          <p:cNvPr id="16" name="Picture 15">
            <a:extLst>
              <a:ext uri="{FF2B5EF4-FFF2-40B4-BE49-F238E27FC236}">
                <a16:creationId xmlns:a16="http://schemas.microsoft.com/office/drawing/2014/main" id="{D74AC61F-C783-AC47-8C02-52D5BB4DB1F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7768" y="2555944"/>
            <a:ext cx="4783459" cy="3188973"/>
          </a:xfrm>
          <a:prstGeom prst="rect">
            <a:avLst/>
          </a:prstGeom>
        </p:spPr>
      </p:pic>
    </p:spTree>
    <p:extLst>
      <p:ext uri="{BB962C8B-B14F-4D97-AF65-F5344CB8AC3E}">
        <p14:creationId xmlns:p14="http://schemas.microsoft.com/office/powerpoint/2010/main" val="338130277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205249" y="17778"/>
            <a:ext cx="9937104" cy="1011105"/>
          </a:xfrm>
        </p:spPr>
        <p:txBody>
          <a:bodyPr>
            <a:noAutofit/>
          </a:bodyPr>
          <a:lstStyle/>
          <a:p>
            <a:r>
              <a:rPr lang="en-GB" sz="4000" b="1" dirty="0">
                <a:solidFill>
                  <a:schemeClr val="tx2">
                    <a:lumMod val="50000"/>
                  </a:schemeClr>
                </a:solidFill>
                <a:latin typeface="+mn-lt"/>
              </a:rPr>
              <a:t>Practice hours </a:t>
            </a:r>
          </a:p>
        </p:txBody>
      </p:sp>
      <p:sp>
        <p:nvSpPr>
          <p:cNvPr id="4" name="TextBox 3">
            <a:extLst>
              <a:ext uri="{FF2B5EF4-FFF2-40B4-BE49-F238E27FC236}">
                <a16:creationId xmlns:a16="http://schemas.microsoft.com/office/drawing/2014/main" id="{CBA337BB-A009-72DA-D467-1DE5310C35A4}"/>
              </a:ext>
            </a:extLst>
          </p:cNvPr>
          <p:cNvSpPr txBox="1"/>
          <p:nvPr/>
        </p:nvSpPr>
        <p:spPr>
          <a:xfrm>
            <a:off x="205249" y="764704"/>
            <a:ext cx="9050107" cy="5078313"/>
          </a:xfrm>
          <a:prstGeom prst="rect">
            <a:avLst/>
          </a:prstGeom>
          <a:solidFill>
            <a:srgbClr val="E4F1F4"/>
          </a:solidFill>
        </p:spPr>
        <p:txBody>
          <a:bodyPr wrap="square">
            <a:spAutoFit/>
          </a:bodyPr>
          <a:lstStyle/>
          <a:p>
            <a:pPr marR="447040" lvl="0">
              <a:spcBef>
                <a:spcPts val="0"/>
              </a:spcBef>
              <a:spcAft>
                <a:spcPts val="0"/>
              </a:spcAft>
              <a:buClr>
                <a:srgbClr val="FF6699"/>
              </a:buClr>
              <a:buSzPts val="1100"/>
              <a:tabLst>
                <a:tab pos="340995" algn="l"/>
                <a:tab pos="342265" algn="l"/>
              </a:tabLst>
            </a:pPr>
            <a:r>
              <a:rPr lang="en-US" b="1" spc="-5" dirty="0">
                <a:solidFill>
                  <a:schemeClr val="tx2">
                    <a:lumMod val="50000"/>
                  </a:schemeClr>
                </a:solidFill>
                <a:effectLst/>
                <a:latin typeface="+mn-lt"/>
                <a:ea typeface="Tahoma" panose="020B0604030504040204" pitchFamily="34" charset="0"/>
              </a:rPr>
              <a:t>How many hours should we allocate? </a:t>
            </a: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US" spc="-5" dirty="0">
                <a:solidFill>
                  <a:schemeClr val="tx2">
                    <a:lumMod val="50000"/>
                  </a:schemeClr>
                </a:solidFill>
                <a:latin typeface="+mn-lt"/>
                <a:ea typeface="Tahoma" panose="020B0604030504040204" pitchFamily="34" charset="0"/>
              </a:rPr>
              <a:t>M</a:t>
            </a:r>
            <a:r>
              <a:rPr lang="en-US" spc="-5" dirty="0">
                <a:solidFill>
                  <a:schemeClr val="tx2">
                    <a:lumMod val="50000"/>
                  </a:schemeClr>
                </a:solidFill>
                <a:effectLst/>
                <a:latin typeface="+mn-lt"/>
                <a:ea typeface="Tahoma" panose="020B0604030504040204" pitchFamily="34" charset="0"/>
              </a:rPr>
              <a:t>ultiply 37.5 by the number of weeks in the placement block. </a:t>
            </a:r>
            <a:endParaRPr lang="en-GB" spc="-5" dirty="0">
              <a:solidFill>
                <a:schemeClr val="tx2">
                  <a:lumMod val="50000"/>
                </a:schemeClr>
              </a:solidFill>
              <a:effectLst/>
              <a:latin typeface="+mn-lt"/>
              <a:ea typeface="Tahoma" panose="020B0604030504040204" pitchFamily="34" charset="0"/>
            </a:endParaRP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endParaRPr lang="en-GB" spc="-5" dirty="0">
              <a:solidFill>
                <a:schemeClr val="tx2">
                  <a:lumMod val="50000"/>
                </a:schemeClr>
              </a:solidFill>
              <a:effectLst/>
              <a:latin typeface="+mn-lt"/>
              <a:ea typeface="Tahoma" panose="020B0604030504040204" pitchFamily="34" charset="0"/>
            </a:endParaRPr>
          </a:p>
          <a:p>
            <a:pPr marR="447040" lvl="0">
              <a:spcBef>
                <a:spcPts val="0"/>
              </a:spcBef>
              <a:spcAft>
                <a:spcPts val="0"/>
              </a:spcAft>
              <a:buClr>
                <a:srgbClr val="FF6699"/>
              </a:buClr>
              <a:buSzPct val="110000"/>
              <a:tabLst>
                <a:tab pos="340995" algn="l"/>
                <a:tab pos="342265" algn="l"/>
              </a:tabLst>
            </a:pPr>
            <a:r>
              <a:rPr lang="en-US" b="1" spc="-5" dirty="0">
                <a:solidFill>
                  <a:schemeClr val="tx2">
                    <a:lumMod val="50000"/>
                  </a:schemeClr>
                </a:solidFill>
                <a:latin typeface="+mn-lt"/>
                <a:ea typeface="Tahoma" panose="020B0604030504040204" pitchFamily="34" charset="0"/>
              </a:rPr>
              <a:t>Monday to Friday service hours </a:t>
            </a:r>
            <a:endParaRPr lang="en-US" b="1" spc="-5" dirty="0">
              <a:solidFill>
                <a:schemeClr val="tx2">
                  <a:lumMod val="50000"/>
                </a:schemeClr>
              </a:solidFill>
              <a:effectLst/>
              <a:latin typeface="+mn-lt"/>
              <a:ea typeface="Tahoma" panose="020B0604030504040204" pitchFamily="34" charset="0"/>
            </a:endParaRP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US" spc="-5" dirty="0">
                <a:solidFill>
                  <a:schemeClr val="tx2">
                    <a:lumMod val="50000"/>
                  </a:schemeClr>
                </a:solidFill>
                <a:effectLst/>
                <a:latin typeface="+mn-lt"/>
                <a:ea typeface="Tahoma" panose="020B0604030504040204" pitchFamily="34" charset="0"/>
              </a:rPr>
              <a:t>The student will miss out on the </a:t>
            </a:r>
            <a:r>
              <a:rPr lang="en-US" spc="-5" dirty="0">
                <a:solidFill>
                  <a:schemeClr val="tx2">
                    <a:lumMod val="50000"/>
                  </a:schemeClr>
                </a:solidFill>
                <a:latin typeface="+mn-lt"/>
                <a:ea typeface="Tahoma" panose="020B0604030504040204" pitchFamily="34" charset="0"/>
              </a:rPr>
              <a:t>hours on public holidays. </a:t>
            </a: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US" spc="-5" dirty="0">
                <a:solidFill>
                  <a:schemeClr val="tx2">
                    <a:lumMod val="50000"/>
                  </a:schemeClr>
                </a:solidFill>
                <a:effectLst/>
                <a:latin typeface="+mn-lt"/>
                <a:ea typeface="Tahoma" panose="020B0604030504040204" pitchFamily="34" charset="0"/>
              </a:rPr>
              <a:t>Alternatively, they may be able to pre-agree project work with their Practice Assessor (PA) which they can complete on a public holiday. </a:t>
            </a: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endParaRPr lang="en-US" spc="-5" dirty="0">
              <a:solidFill>
                <a:schemeClr val="tx2">
                  <a:lumMod val="50000"/>
                </a:schemeClr>
              </a:solidFill>
              <a:effectLst/>
              <a:latin typeface="+mn-lt"/>
              <a:ea typeface="Tahoma" panose="020B0604030504040204" pitchFamily="34" charset="0"/>
            </a:endParaRPr>
          </a:p>
          <a:p>
            <a:pPr marR="447040" lvl="0">
              <a:spcBef>
                <a:spcPts val="0"/>
              </a:spcBef>
              <a:spcAft>
                <a:spcPts val="0"/>
              </a:spcAft>
              <a:buClr>
                <a:srgbClr val="FF6699"/>
              </a:buClr>
              <a:buSzPct val="110000"/>
              <a:tabLst>
                <a:tab pos="340995" algn="l"/>
                <a:tab pos="342265" algn="l"/>
              </a:tabLst>
            </a:pPr>
            <a:r>
              <a:rPr lang="en-US" b="1" spc="-5" dirty="0">
                <a:solidFill>
                  <a:schemeClr val="tx2">
                    <a:lumMod val="50000"/>
                  </a:schemeClr>
                </a:solidFill>
                <a:effectLst/>
                <a:latin typeface="+mn-lt"/>
                <a:ea typeface="Tahoma" panose="020B0604030504040204" pitchFamily="34" charset="0"/>
              </a:rPr>
              <a:t>Breaks </a:t>
            </a:r>
            <a:endParaRPr lang="en-GB" b="1" spc="-5" dirty="0">
              <a:solidFill>
                <a:schemeClr val="tx2">
                  <a:lumMod val="50000"/>
                </a:schemeClr>
              </a:solidFill>
              <a:latin typeface="+mn-lt"/>
              <a:ea typeface="Tahoma" panose="020B0604030504040204" pitchFamily="34" charset="0"/>
            </a:endParaRP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US" spc="-5" dirty="0">
                <a:solidFill>
                  <a:schemeClr val="tx2">
                    <a:lumMod val="50000"/>
                  </a:schemeClr>
                </a:solidFill>
                <a:effectLst/>
                <a:latin typeface="+mn-lt"/>
                <a:ea typeface="Tahoma" panose="020B0604030504040204" pitchFamily="34" charset="0"/>
              </a:rPr>
              <a:t>Students should have breaks during their shift, but these </a:t>
            </a:r>
            <a:r>
              <a:rPr lang="en-US" b="1" u="sng" spc="-5" dirty="0">
                <a:solidFill>
                  <a:schemeClr val="tx2">
                    <a:lumMod val="50000"/>
                  </a:schemeClr>
                </a:solidFill>
                <a:effectLst/>
                <a:latin typeface="+mn-lt"/>
                <a:ea typeface="Tahoma" panose="020B0604030504040204" pitchFamily="34" charset="0"/>
              </a:rPr>
              <a:t>do not</a:t>
            </a:r>
            <a:r>
              <a:rPr lang="en-US" spc="-5" dirty="0">
                <a:solidFill>
                  <a:schemeClr val="tx2">
                    <a:lumMod val="50000"/>
                  </a:schemeClr>
                </a:solidFill>
                <a:effectLst/>
                <a:latin typeface="+mn-lt"/>
                <a:ea typeface="Tahoma" panose="020B0604030504040204" pitchFamily="34" charset="0"/>
              </a:rPr>
              <a:t> count </a:t>
            </a:r>
            <a:r>
              <a:rPr lang="en-US" spc="-5" dirty="0">
                <a:solidFill>
                  <a:schemeClr val="tx2">
                    <a:lumMod val="50000"/>
                  </a:schemeClr>
                </a:solidFill>
                <a:latin typeface="+mn-lt"/>
                <a:ea typeface="Tahoma" panose="020B0604030504040204" pitchFamily="34" charset="0"/>
              </a:rPr>
              <a:t>as </a:t>
            </a:r>
            <a:r>
              <a:rPr lang="en-US" spc="-5" dirty="0">
                <a:solidFill>
                  <a:schemeClr val="tx2">
                    <a:lumMod val="50000"/>
                  </a:schemeClr>
                </a:solidFill>
                <a:effectLst/>
                <a:latin typeface="+mn-lt"/>
                <a:ea typeface="Tahoma" panose="020B0604030504040204" pitchFamily="34" charset="0"/>
              </a:rPr>
              <a:t>placement hours. </a:t>
            </a: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US" spc="-5" dirty="0">
                <a:solidFill>
                  <a:schemeClr val="tx2">
                    <a:lumMod val="50000"/>
                  </a:schemeClr>
                </a:solidFill>
                <a:effectLst/>
                <a:latin typeface="+mn-lt"/>
                <a:ea typeface="Tahoma" panose="020B0604030504040204" pitchFamily="34" charset="0"/>
              </a:rPr>
              <a:t>Breaks must therefore be recorded on timesheets, so that they are subtracted from the overall length of the shift. </a:t>
            </a: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endParaRPr lang="en-US" spc="-5" dirty="0">
              <a:solidFill>
                <a:schemeClr val="tx2">
                  <a:lumMod val="50000"/>
                </a:schemeClr>
              </a:solidFill>
              <a:latin typeface="+mn-lt"/>
              <a:ea typeface="Tahoma" panose="020B0604030504040204" pitchFamily="34" charset="0"/>
            </a:endParaRPr>
          </a:p>
          <a:p>
            <a:pPr marR="447040" lvl="0">
              <a:spcBef>
                <a:spcPts val="0"/>
              </a:spcBef>
              <a:spcAft>
                <a:spcPts val="0"/>
              </a:spcAft>
              <a:buClr>
                <a:srgbClr val="FF6699"/>
              </a:buClr>
              <a:buSzPct val="110000"/>
              <a:tabLst>
                <a:tab pos="340995" algn="l"/>
                <a:tab pos="342265" algn="l"/>
              </a:tabLst>
            </a:pPr>
            <a:r>
              <a:rPr lang="en-US" b="1" spc="-5"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Absence Reporting</a:t>
            </a:r>
          </a:p>
          <a:p>
            <a:pPr marR="447040" lvl="0">
              <a:spcBef>
                <a:spcPts val="0"/>
              </a:spcBef>
              <a:spcAft>
                <a:spcPts val="0"/>
              </a:spcAft>
              <a:buClr>
                <a:srgbClr val="FF6699"/>
              </a:buClr>
              <a:buSzPct val="110000"/>
              <a:tabLst>
                <a:tab pos="340995" algn="l"/>
                <a:tab pos="342265" algn="l"/>
              </a:tabLst>
            </a:pPr>
            <a:r>
              <a:rPr lang="en-US" spc="-5" dirty="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Please report </a:t>
            </a:r>
            <a:r>
              <a:rPr lang="en-US" spc="-5"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any unauthorised absence via the </a:t>
            </a:r>
            <a:r>
              <a:rPr lang="en-GB"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Absence Reporting Line: </a:t>
            </a: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GB"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0117 3283283</a:t>
            </a: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GB"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hlinkClick r:id="rId3"/>
              </a:rPr>
              <a:t>practiceabsence@uwe.ac.uk</a:t>
            </a:r>
            <a:r>
              <a:rPr lang="en-GB"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 </a:t>
            </a:r>
          </a:p>
        </p:txBody>
      </p:sp>
      <p:sp>
        <p:nvSpPr>
          <p:cNvPr id="6" name="TextBox 5">
            <a:extLst>
              <a:ext uri="{FF2B5EF4-FFF2-40B4-BE49-F238E27FC236}">
                <a16:creationId xmlns:a16="http://schemas.microsoft.com/office/drawing/2014/main" id="{66B66BE3-A6DF-A24D-2620-977132C1A8A4}"/>
              </a:ext>
            </a:extLst>
          </p:cNvPr>
          <p:cNvSpPr txBox="1"/>
          <p:nvPr/>
        </p:nvSpPr>
        <p:spPr>
          <a:xfrm>
            <a:off x="214244" y="6021288"/>
            <a:ext cx="11432312" cy="646331"/>
          </a:xfrm>
          <a:prstGeom prst="rect">
            <a:avLst/>
          </a:prstGeom>
          <a:noFill/>
        </p:spPr>
        <p:txBody>
          <a:bodyPr wrap="square">
            <a:spAutoFit/>
          </a:bodyPr>
          <a:lstStyle/>
          <a:p>
            <a:r>
              <a:rPr lang="en-US" sz="1800" b="1" spc="-5" dirty="0">
                <a:solidFill>
                  <a:schemeClr val="tx2">
                    <a:lumMod val="50000"/>
                  </a:schemeClr>
                </a:solidFill>
                <a:effectLst/>
                <a:latin typeface="+mn-lt"/>
                <a:ea typeface="Tahoma" panose="020B0604030504040204" pitchFamily="34" charset="0"/>
              </a:rPr>
              <a:t>All</a:t>
            </a:r>
            <a:r>
              <a:rPr lang="en-US" sz="1800" b="1" spc="-25" dirty="0">
                <a:solidFill>
                  <a:schemeClr val="tx2">
                    <a:lumMod val="50000"/>
                  </a:schemeClr>
                </a:solidFill>
                <a:effectLst/>
                <a:latin typeface="+mn-lt"/>
                <a:ea typeface="Tahoma" panose="020B0604030504040204" pitchFamily="34" charset="0"/>
              </a:rPr>
              <a:t> placement </a:t>
            </a:r>
            <a:r>
              <a:rPr lang="en-US" sz="1800" b="1" spc="-5" dirty="0">
                <a:solidFill>
                  <a:schemeClr val="tx2">
                    <a:lumMod val="50000"/>
                  </a:schemeClr>
                </a:solidFill>
                <a:effectLst/>
                <a:latin typeface="+mn-lt"/>
                <a:ea typeface="Tahoma" panose="020B0604030504040204" pitchFamily="34" charset="0"/>
              </a:rPr>
              <a:t>hours</a:t>
            </a:r>
            <a:r>
              <a:rPr lang="en-US" sz="1800" b="1" spc="-25" dirty="0">
                <a:solidFill>
                  <a:schemeClr val="tx2">
                    <a:lumMod val="50000"/>
                  </a:schemeClr>
                </a:solidFill>
                <a:effectLst/>
                <a:latin typeface="+mn-lt"/>
                <a:ea typeface="Tahoma" panose="020B0604030504040204" pitchFamily="34" charset="0"/>
              </a:rPr>
              <a:t> </a:t>
            </a:r>
            <a:r>
              <a:rPr lang="en-US" sz="1800" b="1" spc="-5" dirty="0">
                <a:solidFill>
                  <a:schemeClr val="tx2">
                    <a:lumMod val="50000"/>
                  </a:schemeClr>
                </a:solidFill>
                <a:effectLst/>
                <a:latin typeface="+mn-lt"/>
                <a:ea typeface="Tahoma" panose="020B0604030504040204" pitchFamily="34" charset="0"/>
              </a:rPr>
              <a:t>must be</a:t>
            </a:r>
            <a:r>
              <a:rPr lang="en-US" sz="1800" b="1" spc="-15" dirty="0">
                <a:solidFill>
                  <a:schemeClr val="tx2">
                    <a:lumMod val="50000"/>
                  </a:schemeClr>
                </a:solidFill>
                <a:effectLst/>
                <a:latin typeface="+mn-lt"/>
                <a:ea typeface="Tahoma" panose="020B0604030504040204" pitchFamily="34" charset="0"/>
              </a:rPr>
              <a:t> </a:t>
            </a:r>
            <a:r>
              <a:rPr lang="en-US" sz="1800" b="1" spc="-5" dirty="0">
                <a:solidFill>
                  <a:schemeClr val="tx2">
                    <a:lumMod val="50000"/>
                  </a:schemeClr>
                </a:solidFill>
                <a:effectLst/>
                <a:latin typeface="+mn-lt"/>
                <a:ea typeface="Tahoma" panose="020B0604030504040204" pitchFamily="34" charset="0"/>
              </a:rPr>
              <a:t>recorded</a:t>
            </a:r>
            <a:r>
              <a:rPr lang="en-US" sz="1800" b="1" spc="-20" dirty="0">
                <a:solidFill>
                  <a:schemeClr val="tx2">
                    <a:lumMod val="50000"/>
                  </a:schemeClr>
                </a:solidFill>
                <a:effectLst/>
                <a:latin typeface="+mn-lt"/>
                <a:ea typeface="Tahoma" panose="020B0604030504040204" pitchFamily="34" charset="0"/>
              </a:rPr>
              <a:t> </a:t>
            </a:r>
            <a:r>
              <a:rPr lang="en-US" sz="1800" b="1" spc="-5" dirty="0">
                <a:solidFill>
                  <a:schemeClr val="tx2">
                    <a:lumMod val="50000"/>
                  </a:schemeClr>
                </a:solidFill>
                <a:effectLst/>
                <a:latin typeface="+mn-lt"/>
                <a:ea typeface="Tahoma" panose="020B0604030504040204" pitchFamily="34" charset="0"/>
              </a:rPr>
              <a:t>on the</a:t>
            </a:r>
            <a:r>
              <a:rPr lang="en-US" sz="1800" b="1" spc="-10" dirty="0">
                <a:solidFill>
                  <a:schemeClr val="tx2">
                    <a:lumMod val="50000"/>
                  </a:schemeClr>
                </a:solidFill>
                <a:effectLst/>
                <a:latin typeface="+mn-lt"/>
                <a:ea typeface="Tahoma" panose="020B0604030504040204" pitchFamily="34" charset="0"/>
              </a:rPr>
              <a:t> </a:t>
            </a:r>
            <a:r>
              <a:rPr lang="en-US" sz="1800" b="1" spc="-5" dirty="0">
                <a:solidFill>
                  <a:schemeClr val="tx2">
                    <a:lumMod val="50000"/>
                  </a:schemeClr>
                </a:solidFill>
                <a:effectLst/>
                <a:latin typeface="+mn-lt"/>
                <a:ea typeface="Tahoma" panose="020B0604030504040204" pitchFamily="34" charset="0"/>
              </a:rPr>
              <a:t>electronic </a:t>
            </a:r>
            <a:r>
              <a:rPr lang="en-US" sz="1800" b="1" spc="-10" dirty="0">
                <a:solidFill>
                  <a:schemeClr val="tx2">
                    <a:lumMod val="50000"/>
                  </a:schemeClr>
                </a:solidFill>
                <a:effectLst/>
                <a:latin typeface="+mn-lt"/>
                <a:ea typeface="Tahoma" panose="020B0604030504040204" pitchFamily="34" charset="0"/>
              </a:rPr>
              <a:t>timesheet via ARC and authorised by the </a:t>
            </a:r>
            <a:r>
              <a:rPr lang="en-US" b="1" spc="-10" dirty="0">
                <a:solidFill>
                  <a:schemeClr val="tx2">
                    <a:lumMod val="50000"/>
                  </a:schemeClr>
                </a:solidFill>
                <a:latin typeface="+mn-lt"/>
                <a:ea typeface="Tahoma" panose="020B0604030504040204" pitchFamily="34" charset="0"/>
              </a:rPr>
              <a:t>Practice Assessor (PA). For further guidance on electronic timesheets please see: </a:t>
            </a:r>
            <a:r>
              <a:rPr lang="en-GB" b="1" dirty="0">
                <a:latin typeface="+mn-lt"/>
                <a:hlinkClick r:id="rId4"/>
              </a:rPr>
              <a:t>Online timesheets - Practice Support Net | UWE Bristol</a:t>
            </a:r>
            <a:endParaRPr lang="en-GB" b="1" dirty="0">
              <a:solidFill>
                <a:schemeClr val="tx2">
                  <a:lumMod val="50000"/>
                </a:schemeClr>
              </a:solidFill>
              <a:latin typeface="+mn-lt"/>
            </a:endParaRPr>
          </a:p>
        </p:txBody>
      </p:sp>
      <p:pic>
        <p:nvPicPr>
          <p:cNvPr id="8" name="Picture 7">
            <a:extLst>
              <a:ext uri="{FF2B5EF4-FFF2-40B4-BE49-F238E27FC236}">
                <a16:creationId xmlns:a16="http://schemas.microsoft.com/office/drawing/2014/main" id="{19F7B6D2-59F7-E312-3245-D00E0036961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408368" y="1759647"/>
            <a:ext cx="2439893" cy="2826870"/>
          </a:xfrm>
          <a:prstGeom prst="rect">
            <a:avLst/>
          </a:prstGeom>
        </p:spPr>
      </p:pic>
    </p:spTree>
    <p:extLst>
      <p:ext uri="{BB962C8B-B14F-4D97-AF65-F5344CB8AC3E}">
        <p14:creationId xmlns:p14="http://schemas.microsoft.com/office/powerpoint/2010/main" val="713346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334428" y="10061"/>
            <a:ext cx="9937104" cy="682635"/>
          </a:xfrm>
        </p:spPr>
        <p:txBody>
          <a:bodyPr>
            <a:noAutofit/>
          </a:bodyPr>
          <a:lstStyle/>
          <a:p>
            <a:r>
              <a:rPr lang="en-GB" sz="4000" b="1" dirty="0">
                <a:solidFill>
                  <a:schemeClr val="tx2">
                    <a:lumMod val="50000"/>
                  </a:schemeClr>
                </a:solidFill>
                <a:latin typeface="+mn-lt"/>
              </a:rPr>
              <a:t>Making up hours </a:t>
            </a:r>
          </a:p>
        </p:txBody>
      </p:sp>
      <p:sp>
        <p:nvSpPr>
          <p:cNvPr id="4" name="TextBox 3">
            <a:extLst>
              <a:ext uri="{FF2B5EF4-FFF2-40B4-BE49-F238E27FC236}">
                <a16:creationId xmlns:a16="http://schemas.microsoft.com/office/drawing/2014/main" id="{CBA337BB-A009-72DA-D467-1DE5310C35A4}"/>
              </a:ext>
            </a:extLst>
          </p:cNvPr>
          <p:cNvSpPr txBox="1"/>
          <p:nvPr/>
        </p:nvSpPr>
        <p:spPr>
          <a:xfrm>
            <a:off x="170702" y="668127"/>
            <a:ext cx="11901962" cy="1023357"/>
          </a:xfrm>
          <a:prstGeom prst="rect">
            <a:avLst/>
          </a:prstGeom>
          <a:noFill/>
        </p:spPr>
        <p:txBody>
          <a:bodyPr wrap="square">
            <a:spAutoFit/>
          </a:bodyPr>
          <a:lstStyle/>
          <a:p>
            <a:pPr marR="619125" lvl="0">
              <a:lnSpc>
                <a:spcPct val="102000"/>
              </a:lnSpc>
              <a:spcBef>
                <a:spcPts val="905"/>
              </a:spcBef>
              <a:spcAft>
                <a:spcPts val="0"/>
              </a:spcAft>
              <a:buSzPts val="1100"/>
              <a:tabLst>
                <a:tab pos="340995" algn="l"/>
                <a:tab pos="342265" algn="l"/>
              </a:tabLst>
            </a:pPr>
            <a:r>
              <a:rPr lang="en-US" sz="2000" spc="-5" dirty="0">
                <a:solidFill>
                  <a:schemeClr val="tx2">
                    <a:lumMod val="50000"/>
                  </a:schemeClr>
                </a:solidFill>
                <a:effectLst/>
                <a:latin typeface="+mn-lt"/>
                <a:ea typeface="Tahoma" panose="020B0604030504040204" pitchFamily="34" charset="0"/>
              </a:rPr>
              <a:t>There</a:t>
            </a:r>
            <a:r>
              <a:rPr lang="en-US" sz="2000" spc="-15" dirty="0">
                <a:solidFill>
                  <a:schemeClr val="tx2">
                    <a:lumMod val="50000"/>
                  </a:schemeClr>
                </a:solidFill>
                <a:effectLst/>
                <a:latin typeface="+mn-lt"/>
                <a:ea typeface="Tahoma" panose="020B0604030504040204" pitchFamily="34" charset="0"/>
              </a:rPr>
              <a:t> </a:t>
            </a:r>
            <a:r>
              <a:rPr lang="en-US" sz="2000" spc="-5" dirty="0">
                <a:solidFill>
                  <a:schemeClr val="tx2">
                    <a:lumMod val="50000"/>
                  </a:schemeClr>
                </a:solidFill>
                <a:effectLst/>
                <a:latin typeface="+mn-lt"/>
                <a:ea typeface="Tahoma" panose="020B0604030504040204" pitchFamily="34" charset="0"/>
              </a:rPr>
              <a:t>may</a:t>
            </a:r>
            <a:r>
              <a:rPr lang="en-US" sz="2000" spc="-15" dirty="0">
                <a:solidFill>
                  <a:schemeClr val="tx2">
                    <a:lumMod val="50000"/>
                  </a:schemeClr>
                </a:solidFill>
                <a:effectLst/>
                <a:latin typeface="+mn-lt"/>
                <a:ea typeface="Tahoma" panose="020B0604030504040204" pitchFamily="34" charset="0"/>
              </a:rPr>
              <a:t> </a:t>
            </a:r>
            <a:r>
              <a:rPr lang="en-US" sz="2000" spc="-5" dirty="0">
                <a:solidFill>
                  <a:schemeClr val="tx2">
                    <a:lumMod val="50000"/>
                  </a:schemeClr>
                </a:solidFill>
                <a:effectLst/>
                <a:latin typeface="+mn-lt"/>
                <a:ea typeface="Tahoma" panose="020B0604030504040204" pitchFamily="34" charset="0"/>
              </a:rPr>
              <a:t>be</a:t>
            </a:r>
            <a:r>
              <a:rPr lang="en-US" sz="2000" spc="-15" dirty="0">
                <a:solidFill>
                  <a:schemeClr val="tx2">
                    <a:lumMod val="50000"/>
                  </a:schemeClr>
                </a:solidFill>
                <a:effectLst/>
                <a:latin typeface="+mn-lt"/>
                <a:ea typeface="Tahoma" panose="020B0604030504040204" pitchFamily="34" charset="0"/>
              </a:rPr>
              <a:t> </a:t>
            </a:r>
            <a:r>
              <a:rPr lang="en-US" sz="2000" spc="-5" dirty="0">
                <a:solidFill>
                  <a:schemeClr val="tx2">
                    <a:lumMod val="50000"/>
                  </a:schemeClr>
                </a:solidFill>
                <a:effectLst/>
                <a:latin typeface="+mn-lt"/>
                <a:ea typeface="Tahoma" panose="020B0604030504040204" pitchFamily="34" charset="0"/>
              </a:rPr>
              <a:t>occasions,</a:t>
            </a:r>
            <a:r>
              <a:rPr lang="en-US" sz="2000" spc="-20" dirty="0">
                <a:solidFill>
                  <a:schemeClr val="tx2">
                    <a:lumMod val="50000"/>
                  </a:schemeClr>
                </a:solidFill>
                <a:effectLst/>
                <a:latin typeface="+mn-lt"/>
                <a:ea typeface="Tahoma" panose="020B0604030504040204" pitchFamily="34" charset="0"/>
              </a:rPr>
              <a:t> </a:t>
            </a:r>
            <a:r>
              <a:rPr lang="en-US" sz="2000" spc="-5" dirty="0">
                <a:solidFill>
                  <a:schemeClr val="tx2">
                    <a:lumMod val="50000"/>
                  </a:schemeClr>
                </a:solidFill>
                <a:effectLst/>
                <a:latin typeface="+mn-lt"/>
                <a:ea typeface="Tahoma" panose="020B0604030504040204" pitchFamily="34" charset="0"/>
              </a:rPr>
              <a:t>due</a:t>
            </a:r>
            <a:r>
              <a:rPr lang="en-US" sz="2000" spc="-15" dirty="0">
                <a:solidFill>
                  <a:schemeClr val="tx2">
                    <a:lumMod val="50000"/>
                  </a:schemeClr>
                </a:solidFill>
                <a:effectLst/>
                <a:latin typeface="+mn-lt"/>
                <a:ea typeface="Tahoma" panose="020B0604030504040204" pitchFamily="34" charset="0"/>
              </a:rPr>
              <a:t> </a:t>
            </a:r>
            <a:r>
              <a:rPr lang="en-US" sz="2000" spc="-5" dirty="0">
                <a:solidFill>
                  <a:schemeClr val="tx2">
                    <a:lumMod val="50000"/>
                  </a:schemeClr>
                </a:solidFill>
                <a:effectLst/>
                <a:latin typeface="+mn-lt"/>
                <a:ea typeface="Tahoma" panose="020B0604030504040204" pitchFamily="34" charset="0"/>
              </a:rPr>
              <a:t>to</a:t>
            </a:r>
            <a:r>
              <a:rPr lang="en-US" sz="2000" spc="-10" dirty="0">
                <a:solidFill>
                  <a:schemeClr val="tx2">
                    <a:lumMod val="50000"/>
                  </a:schemeClr>
                </a:solidFill>
                <a:effectLst/>
                <a:latin typeface="+mn-lt"/>
                <a:ea typeface="Tahoma" panose="020B0604030504040204" pitchFamily="34" charset="0"/>
              </a:rPr>
              <a:t> </a:t>
            </a:r>
            <a:r>
              <a:rPr lang="en-US" sz="2000" spc="-5" dirty="0">
                <a:solidFill>
                  <a:schemeClr val="tx2">
                    <a:lumMod val="50000"/>
                  </a:schemeClr>
                </a:solidFill>
                <a:effectLst/>
                <a:latin typeface="+mn-lt"/>
                <a:ea typeface="Tahoma" panose="020B0604030504040204" pitchFamily="34" charset="0"/>
              </a:rPr>
              <a:t>illness</a:t>
            </a:r>
            <a:r>
              <a:rPr lang="en-US" sz="2000" spc="-25" dirty="0">
                <a:solidFill>
                  <a:schemeClr val="tx2">
                    <a:lumMod val="50000"/>
                  </a:schemeClr>
                </a:solidFill>
                <a:effectLst/>
                <a:latin typeface="+mn-lt"/>
                <a:ea typeface="Tahoma" panose="020B0604030504040204" pitchFamily="34" charset="0"/>
              </a:rPr>
              <a:t> </a:t>
            </a:r>
            <a:r>
              <a:rPr lang="en-US" sz="2000" spc="-5" dirty="0">
                <a:solidFill>
                  <a:schemeClr val="tx2">
                    <a:lumMod val="50000"/>
                  </a:schemeClr>
                </a:solidFill>
                <a:effectLst/>
                <a:latin typeface="+mn-lt"/>
                <a:ea typeface="Tahoma" panose="020B0604030504040204" pitchFamily="34" charset="0"/>
              </a:rPr>
              <a:t>or personal circumstances, where a student has not completed 100% of practice hours during an Episode of Care Placement. </a:t>
            </a:r>
            <a:r>
              <a:rPr lang="en-US" sz="2000" spc="-5" dirty="0">
                <a:solidFill>
                  <a:schemeClr val="tx2">
                    <a:lumMod val="50000"/>
                  </a:schemeClr>
                </a:solidFill>
                <a:latin typeface="+mn-lt"/>
                <a:ea typeface="Tahoma" panose="020B0604030504040204" pitchFamily="34" charset="0"/>
              </a:rPr>
              <a:t>Students may therefore ask their current  placement about making-up hours. </a:t>
            </a:r>
            <a:endParaRPr lang="en-GB" sz="2000" spc="-5" dirty="0">
              <a:solidFill>
                <a:schemeClr val="tx2">
                  <a:lumMod val="50000"/>
                </a:schemeClr>
              </a:solidFill>
              <a:effectLst/>
              <a:latin typeface="+mn-lt"/>
              <a:ea typeface="Tahoma" panose="020B0604030504040204" pitchFamily="34" charset="0"/>
            </a:endParaRPr>
          </a:p>
        </p:txBody>
      </p:sp>
      <p:sp>
        <p:nvSpPr>
          <p:cNvPr id="5" name="TextBox 4">
            <a:extLst>
              <a:ext uri="{FF2B5EF4-FFF2-40B4-BE49-F238E27FC236}">
                <a16:creationId xmlns:a16="http://schemas.microsoft.com/office/drawing/2014/main" id="{4AD121C6-84D4-168B-30F4-6707CF228542}"/>
              </a:ext>
            </a:extLst>
          </p:cNvPr>
          <p:cNvSpPr txBox="1"/>
          <p:nvPr/>
        </p:nvSpPr>
        <p:spPr>
          <a:xfrm>
            <a:off x="6312024" y="1717006"/>
            <a:ext cx="5760640" cy="4939814"/>
          </a:xfrm>
          <a:prstGeom prst="rect">
            <a:avLst/>
          </a:prstGeom>
          <a:solidFill>
            <a:schemeClr val="accent4">
              <a:lumMod val="20000"/>
              <a:lumOff val="80000"/>
            </a:schemeClr>
          </a:solidFill>
        </p:spPr>
        <p:txBody>
          <a:bodyPr wrap="square" numCol="1">
            <a:spAutoFit/>
          </a:bodyPr>
          <a:lstStyle/>
          <a:p>
            <a:pPr marR="447040" lvl="0">
              <a:spcBef>
                <a:spcPts val="0"/>
              </a:spcBef>
              <a:spcAft>
                <a:spcPts val="0"/>
              </a:spcAft>
              <a:buClr>
                <a:srgbClr val="FF6699"/>
              </a:buClr>
              <a:buSzPct val="110000"/>
              <a:tabLst>
                <a:tab pos="340995" algn="l"/>
                <a:tab pos="342265" algn="l"/>
              </a:tabLst>
            </a:pPr>
            <a:r>
              <a:rPr lang="en-US" sz="1600" b="1" spc="-10" dirty="0">
                <a:solidFill>
                  <a:schemeClr val="tx2">
                    <a:lumMod val="50000"/>
                  </a:schemeClr>
                </a:solidFill>
                <a:effectLst/>
                <a:latin typeface="+mn-lt"/>
                <a:ea typeface="Tahoma" panose="020B0604030504040204" pitchFamily="34" charset="0"/>
              </a:rPr>
              <a:t>Key principles: </a:t>
            </a:r>
          </a:p>
          <a:p>
            <a:pPr marR="447040" lvl="0">
              <a:spcBef>
                <a:spcPts val="0"/>
              </a:spcBef>
              <a:spcAft>
                <a:spcPts val="0"/>
              </a:spcAft>
              <a:buClr>
                <a:srgbClr val="FF6699"/>
              </a:buClr>
              <a:buSzPct val="110000"/>
              <a:tabLst>
                <a:tab pos="340995" algn="l"/>
                <a:tab pos="342265" algn="l"/>
              </a:tabLst>
            </a:pPr>
            <a:endParaRPr lang="en-US" sz="1600" spc="-10" dirty="0">
              <a:solidFill>
                <a:schemeClr val="tx2">
                  <a:lumMod val="50000"/>
                </a:schemeClr>
              </a:solidFill>
              <a:effectLst/>
              <a:latin typeface="+mn-lt"/>
              <a:ea typeface="Tahoma" panose="020B0604030504040204" pitchFamily="34" charset="0"/>
            </a:endParaRP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US" sz="1600" spc="-10" dirty="0">
                <a:solidFill>
                  <a:schemeClr val="tx2">
                    <a:lumMod val="50000"/>
                  </a:schemeClr>
                </a:solidFill>
                <a:effectLst/>
                <a:latin typeface="+mn-lt"/>
                <a:ea typeface="Tahoma" panose="020B0604030504040204" pitchFamily="34" charset="0"/>
              </a:rPr>
              <a:t>Only if the allocated</a:t>
            </a:r>
            <a:r>
              <a:rPr lang="en-US" sz="1600" spc="-5" dirty="0">
                <a:solidFill>
                  <a:schemeClr val="tx2">
                    <a:lumMod val="50000"/>
                  </a:schemeClr>
                </a:solidFill>
                <a:effectLst/>
                <a:latin typeface="+mn-lt"/>
                <a:ea typeface="Tahoma" panose="020B0604030504040204" pitchFamily="34" charset="0"/>
              </a:rPr>
              <a:t> setting can accommodate. </a:t>
            </a: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endParaRPr lang="en-US" sz="1600" spc="-5" dirty="0">
              <a:solidFill>
                <a:schemeClr val="tx2">
                  <a:lumMod val="50000"/>
                </a:schemeClr>
              </a:solidFill>
              <a:effectLst/>
              <a:latin typeface="+mn-lt"/>
              <a:ea typeface="Tahoma" panose="020B0604030504040204" pitchFamily="34" charset="0"/>
            </a:endParaRP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US" sz="1600" spc="-5" dirty="0">
                <a:solidFill>
                  <a:schemeClr val="tx2">
                    <a:lumMod val="50000"/>
                  </a:schemeClr>
                </a:solidFill>
                <a:effectLst/>
                <a:latin typeface="+mn-lt"/>
                <a:ea typeface="Tahoma" panose="020B0604030504040204" pitchFamily="34" charset="0"/>
              </a:rPr>
              <a:t>Should be negotiated </a:t>
            </a:r>
            <a:r>
              <a:rPr lang="en-US" sz="1600" u="sng" spc="-5" dirty="0">
                <a:solidFill>
                  <a:schemeClr val="tx2">
                    <a:lumMod val="50000"/>
                  </a:schemeClr>
                </a:solidFill>
                <a:effectLst/>
                <a:latin typeface="+mn-lt"/>
                <a:ea typeface="Tahoma" panose="020B0604030504040204" pitchFamily="34" charset="0"/>
              </a:rPr>
              <a:t>in advance</a:t>
            </a:r>
            <a:r>
              <a:rPr lang="en-US" sz="1600" u="sng" spc="-5" dirty="0">
                <a:solidFill>
                  <a:schemeClr val="tx2">
                    <a:lumMod val="50000"/>
                  </a:schemeClr>
                </a:solidFill>
                <a:latin typeface="+mn-lt"/>
                <a:ea typeface="Tahoma" panose="020B0604030504040204" pitchFamily="34" charset="0"/>
              </a:rPr>
              <a:t>. </a:t>
            </a: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endParaRPr lang="en-US" sz="1600" u="sng" spc="-5" dirty="0">
              <a:solidFill>
                <a:schemeClr val="tx2">
                  <a:lumMod val="50000"/>
                </a:schemeClr>
              </a:solidFill>
              <a:latin typeface="+mn-lt"/>
              <a:ea typeface="Tahoma" panose="020B0604030504040204" pitchFamily="34" charset="0"/>
            </a:endParaRP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US" sz="1600" spc="-5" dirty="0">
                <a:solidFill>
                  <a:schemeClr val="tx2">
                    <a:lumMod val="50000"/>
                  </a:schemeClr>
                </a:solidFill>
                <a:effectLst/>
                <a:latin typeface="+mn-lt"/>
                <a:ea typeface="Tahoma" panose="020B0604030504040204" pitchFamily="34" charset="0"/>
              </a:rPr>
              <a:t>The</a:t>
            </a:r>
            <a:r>
              <a:rPr lang="en-US" sz="1600" spc="-20" dirty="0">
                <a:solidFill>
                  <a:schemeClr val="tx2">
                    <a:lumMod val="50000"/>
                  </a:schemeClr>
                </a:solidFill>
                <a:effectLst/>
                <a:latin typeface="+mn-lt"/>
                <a:ea typeface="Tahoma" panose="020B0604030504040204" pitchFamily="34" charset="0"/>
              </a:rPr>
              <a:t> </a:t>
            </a:r>
            <a:r>
              <a:rPr lang="en-US" sz="1600" spc="-5" dirty="0">
                <a:solidFill>
                  <a:schemeClr val="tx2">
                    <a:lumMod val="50000"/>
                  </a:schemeClr>
                </a:solidFill>
                <a:effectLst/>
                <a:latin typeface="+mn-lt"/>
                <a:ea typeface="Tahoma" panose="020B0604030504040204" pitchFamily="34" charset="0"/>
              </a:rPr>
              <a:t>student’s</a:t>
            </a:r>
            <a:r>
              <a:rPr lang="en-US" sz="1600" spc="-20" dirty="0">
                <a:solidFill>
                  <a:schemeClr val="tx2">
                    <a:lumMod val="50000"/>
                  </a:schemeClr>
                </a:solidFill>
                <a:effectLst/>
                <a:latin typeface="+mn-lt"/>
                <a:ea typeface="Tahoma" panose="020B0604030504040204" pitchFamily="34" charset="0"/>
              </a:rPr>
              <a:t> </a:t>
            </a:r>
            <a:r>
              <a:rPr lang="en-US" sz="1600" spc="-5" dirty="0">
                <a:solidFill>
                  <a:schemeClr val="tx2">
                    <a:lumMod val="50000"/>
                  </a:schemeClr>
                </a:solidFill>
                <a:effectLst/>
                <a:latin typeface="+mn-lt"/>
                <a:ea typeface="Tahoma" panose="020B0604030504040204" pitchFamily="34" charset="0"/>
              </a:rPr>
              <a:t>wellbeing and</a:t>
            </a:r>
            <a:r>
              <a:rPr lang="en-US" sz="1600" spc="-20" dirty="0">
                <a:solidFill>
                  <a:schemeClr val="tx2">
                    <a:lumMod val="50000"/>
                  </a:schemeClr>
                </a:solidFill>
                <a:effectLst/>
                <a:latin typeface="+mn-lt"/>
                <a:ea typeface="Tahoma" panose="020B0604030504040204" pitchFamily="34" charset="0"/>
              </a:rPr>
              <a:t> </a:t>
            </a:r>
            <a:r>
              <a:rPr lang="en-US" sz="1600" spc="-5" dirty="0">
                <a:solidFill>
                  <a:schemeClr val="tx2">
                    <a:lumMod val="50000"/>
                  </a:schemeClr>
                </a:solidFill>
                <a:latin typeface="+mn-lt"/>
                <a:ea typeface="Tahoma" panose="020B0604030504040204" pitchFamily="34" charset="0"/>
              </a:rPr>
              <a:t>placement </a:t>
            </a:r>
            <a:r>
              <a:rPr lang="en-US" sz="1600" spc="-5" dirty="0">
                <a:solidFill>
                  <a:schemeClr val="tx2">
                    <a:lumMod val="50000"/>
                  </a:schemeClr>
                </a:solidFill>
                <a:effectLst/>
                <a:latin typeface="+mn-lt"/>
                <a:ea typeface="Tahoma" panose="020B0604030504040204" pitchFamily="34" charset="0"/>
              </a:rPr>
              <a:t>capacity</a:t>
            </a:r>
            <a:r>
              <a:rPr lang="en-US" sz="1600" spc="-20" dirty="0">
                <a:solidFill>
                  <a:schemeClr val="tx2">
                    <a:lumMod val="50000"/>
                  </a:schemeClr>
                </a:solidFill>
                <a:effectLst/>
                <a:latin typeface="+mn-lt"/>
                <a:ea typeface="Tahoma" panose="020B0604030504040204" pitchFamily="34" charset="0"/>
              </a:rPr>
              <a:t> </a:t>
            </a:r>
            <a:r>
              <a:rPr lang="en-US" sz="1600" spc="-5" dirty="0">
                <a:solidFill>
                  <a:schemeClr val="tx2">
                    <a:lumMod val="50000"/>
                  </a:schemeClr>
                </a:solidFill>
                <a:effectLst/>
                <a:latin typeface="+mn-lt"/>
                <a:ea typeface="Tahoma" panose="020B0604030504040204" pitchFamily="34" charset="0"/>
              </a:rPr>
              <a:t>should be considered</a:t>
            </a:r>
            <a:r>
              <a:rPr lang="en-US" sz="1600" spc="-5" dirty="0">
                <a:solidFill>
                  <a:schemeClr val="tx2">
                    <a:lumMod val="50000"/>
                  </a:schemeClr>
                </a:solidFill>
                <a:latin typeface="+mn-lt"/>
                <a:ea typeface="Tahoma" panose="020B0604030504040204" pitchFamily="34" charset="0"/>
              </a:rPr>
              <a:t>. </a:t>
            </a: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endParaRPr lang="en-US" sz="1600" spc="-5" dirty="0">
              <a:solidFill>
                <a:schemeClr val="tx2">
                  <a:lumMod val="50000"/>
                </a:schemeClr>
              </a:solidFill>
              <a:latin typeface="+mn-lt"/>
              <a:ea typeface="Tahoma" panose="020B0604030504040204" pitchFamily="34" charset="0"/>
            </a:endParaRP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US" sz="1600" spc="-5" dirty="0">
                <a:solidFill>
                  <a:schemeClr val="tx2">
                    <a:lumMod val="50000"/>
                  </a:schemeClr>
                </a:solidFill>
                <a:effectLst/>
                <a:latin typeface="+mn-lt"/>
                <a:ea typeface="Tahoma" panose="020B0604030504040204" pitchFamily="34" charset="0"/>
              </a:rPr>
              <a:t>Students should not work more</a:t>
            </a:r>
            <a:r>
              <a:rPr lang="en-US" sz="1600" spc="-10" dirty="0">
                <a:solidFill>
                  <a:schemeClr val="tx2">
                    <a:lumMod val="50000"/>
                  </a:schemeClr>
                </a:solidFill>
                <a:effectLst/>
                <a:latin typeface="+mn-lt"/>
                <a:ea typeface="Tahoma" panose="020B0604030504040204" pitchFamily="34" charset="0"/>
              </a:rPr>
              <a:t> </a:t>
            </a:r>
            <a:r>
              <a:rPr lang="en-US" sz="1600" spc="-5" dirty="0">
                <a:solidFill>
                  <a:schemeClr val="tx2">
                    <a:lumMod val="50000"/>
                  </a:schemeClr>
                </a:solidFill>
                <a:effectLst/>
                <a:latin typeface="+mn-lt"/>
                <a:ea typeface="Tahoma" panose="020B0604030504040204" pitchFamily="34" charset="0"/>
              </a:rPr>
              <a:t>than</a:t>
            </a:r>
            <a:r>
              <a:rPr lang="en-US" sz="1600" spc="-15" dirty="0">
                <a:solidFill>
                  <a:schemeClr val="tx2">
                    <a:lumMod val="50000"/>
                  </a:schemeClr>
                </a:solidFill>
                <a:effectLst/>
                <a:latin typeface="+mn-lt"/>
                <a:ea typeface="Tahoma" panose="020B0604030504040204" pitchFamily="34" charset="0"/>
              </a:rPr>
              <a:t> </a:t>
            </a:r>
            <a:r>
              <a:rPr lang="en-US" sz="1600" spc="-5" dirty="0">
                <a:solidFill>
                  <a:schemeClr val="tx2">
                    <a:lumMod val="50000"/>
                  </a:schemeClr>
                </a:solidFill>
                <a:effectLst/>
                <a:latin typeface="+mn-lt"/>
                <a:ea typeface="Tahoma" panose="020B0604030504040204" pitchFamily="34" charset="0"/>
              </a:rPr>
              <a:t>48 hours a</a:t>
            </a:r>
            <a:r>
              <a:rPr lang="en-US" sz="1600" spc="-15" dirty="0">
                <a:solidFill>
                  <a:schemeClr val="tx2">
                    <a:lumMod val="50000"/>
                  </a:schemeClr>
                </a:solidFill>
                <a:effectLst/>
                <a:latin typeface="+mn-lt"/>
                <a:ea typeface="Tahoma" panose="020B0604030504040204" pitchFamily="34" charset="0"/>
              </a:rPr>
              <a:t> </a:t>
            </a:r>
            <a:r>
              <a:rPr lang="en-US" sz="1600" spc="-5" dirty="0">
                <a:solidFill>
                  <a:schemeClr val="tx2">
                    <a:lumMod val="50000"/>
                  </a:schemeClr>
                </a:solidFill>
                <a:effectLst/>
                <a:latin typeface="+mn-lt"/>
                <a:ea typeface="Tahoma" panose="020B0604030504040204" pitchFamily="34" charset="0"/>
              </a:rPr>
              <a:t>week (both placement and any paid work). </a:t>
            </a: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endParaRPr lang="en-US" sz="1600" spc="-5" dirty="0">
              <a:solidFill>
                <a:schemeClr val="tx2">
                  <a:lumMod val="50000"/>
                </a:schemeClr>
              </a:solidFill>
              <a:effectLst/>
              <a:latin typeface="+mn-lt"/>
              <a:ea typeface="Tahoma" panose="020B0604030504040204" pitchFamily="34" charset="0"/>
            </a:endParaRP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US" sz="1600" spc="-5" dirty="0">
                <a:solidFill>
                  <a:schemeClr val="tx2">
                    <a:lumMod val="50000"/>
                  </a:schemeClr>
                </a:solidFill>
                <a:effectLst/>
                <a:latin typeface="+mn-lt"/>
                <a:ea typeface="Tahoma" panose="020B0604030504040204" pitchFamily="34" charset="0"/>
              </a:rPr>
              <a:t>The maximum number of trailing hours that can be made up </a:t>
            </a:r>
            <a:r>
              <a:rPr lang="en-US" sz="1600" spc="-5" dirty="0">
                <a:solidFill>
                  <a:schemeClr val="tx2">
                    <a:lumMod val="50000"/>
                  </a:schemeClr>
                </a:solidFill>
                <a:latin typeface="+mn-lt"/>
                <a:ea typeface="Tahoma" panose="020B0604030504040204" pitchFamily="34" charset="0"/>
              </a:rPr>
              <a:t>cannot </a:t>
            </a:r>
            <a:r>
              <a:rPr lang="en-US" sz="1600" spc="-5" dirty="0">
                <a:solidFill>
                  <a:schemeClr val="tx2">
                    <a:lumMod val="50000"/>
                  </a:schemeClr>
                </a:solidFill>
                <a:effectLst/>
                <a:latin typeface="+mn-lt"/>
                <a:ea typeface="Tahoma" panose="020B0604030504040204" pitchFamily="34" charset="0"/>
              </a:rPr>
              <a:t>exceed 25% of </a:t>
            </a:r>
            <a:r>
              <a:rPr lang="en-GB" sz="1600" spc="-5" dirty="0">
                <a:solidFill>
                  <a:schemeClr val="tx2">
                    <a:lumMod val="50000"/>
                  </a:schemeClr>
                </a:solidFill>
                <a:effectLst/>
                <a:latin typeface="+mn-lt"/>
                <a:ea typeface="Tahoma" panose="020B0604030504040204" pitchFamily="34" charset="0"/>
              </a:rPr>
              <a:t>the total hours. </a:t>
            </a:r>
            <a:endParaRPr lang="en-GB" sz="1600" dirty="0">
              <a:solidFill>
                <a:schemeClr val="tx2">
                  <a:lumMod val="50000"/>
                </a:schemeClr>
              </a:solidFill>
              <a:latin typeface="+mn-lt"/>
              <a:ea typeface="Tahoma" panose="020B0604030504040204" pitchFamily="34" charset="0"/>
            </a:endParaRPr>
          </a:p>
          <a:p>
            <a:pPr lvl="0">
              <a:spcBef>
                <a:spcPts val="0"/>
              </a:spcBef>
              <a:spcAft>
                <a:spcPts val="0"/>
              </a:spcAft>
              <a:buSzPts val="1100"/>
            </a:pPr>
            <a:endParaRPr lang="en-GB" sz="1600" i="1" dirty="0">
              <a:solidFill>
                <a:schemeClr val="tx2">
                  <a:lumMod val="50000"/>
                </a:schemeClr>
              </a:solidFill>
              <a:effectLst/>
              <a:latin typeface="+mn-lt"/>
              <a:ea typeface="Tahoma" panose="020B0604030504040204" pitchFamily="34" charset="0"/>
            </a:endParaRPr>
          </a:p>
          <a:p>
            <a:pPr>
              <a:spcBef>
                <a:spcPts val="0"/>
              </a:spcBef>
              <a:spcAft>
                <a:spcPts val="0"/>
              </a:spcAft>
              <a:buSzPts val="1100"/>
            </a:pPr>
            <a:r>
              <a:rPr lang="en-US" sz="1600" i="1" dirty="0">
                <a:solidFill>
                  <a:schemeClr val="tx2">
                    <a:lumMod val="50000"/>
                  </a:schemeClr>
                </a:solidFill>
                <a:effectLst/>
                <a:latin typeface="+mn-lt"/>
                <a:ea typeface="Tahoma" panose="020B0604030504040204" pitchFamily="34" charset="0"/>
              </a:rPr>
              <a:t>For example, if a placement block is 8 weeks long, it would have expected hours of (8 weeks x 37.5 hours =) </a:t>
            </a:r>
            <a:r>
              <a:rPr lang="en-US" sz="1600" b="1" i="1" dirty="0">
                <a:solidFill>
                  <a:schemeClr val="tx2">
                    <a:lumMod val="50000"/>
                  </a:schemeClr>
                </a:solidFill>
                <a:effectLst/>
                <a:latin typeface="+mn-lt"/>
                <a:ea typeface="Tahoma" panose="020B0604030504040204" pitchFamily="34" charset="0"/>
              </a:rPr>
              <a:t>300 hours</a:t>
            </a:r>
            <a:r>
              <a:rPr lang="en-US" sz="1600" i="1" dirty="0">
                <a:solidFill>
                  <a:schemeClr val="tx2">
                    <a:lumMod val="50000"/>
                  </a:schemeClr>
                </a:solidFill>
                <a:effectLst/>
                <a:latin typeface="+mn-lt"/>
                <a:ea typeface="Tahoma" panose="020B0604030504040204" pitchFamily="34" charset="0"/>
              </a:rPr>
              <a:t>, so the number of trailing hours made up should not exceed 300 hours x 25% = </a:t>
            </a:r>
            <a:r>
              <a:rPr lang="en-US" sz="1600" b="1" i="1" dirty="0">
                <a:solidFill>
                  <a:schemeClr val="tx2">
                    <a:lumMod val="50000"/>
                  </a:schemeClr>
                </a:solidFill>
                <a:effectLst/>
                <a:latin typeface="+mn-lt"/>
                <a:ea typeface="Tahoma" panose="020B0604030504040204" pitchFamily="34" charset="0"/>
              </a:rPr>
              <a:t>75 hours</a:t>
            </a:r>
            <a:r>
              <a:rPr lang="en-US" sz="1600" dirty="0">
                <a:solidFill>
                  <a:schemeClr val="tx2">
                    <a:lumMod val="50000"/>
                  </a:schemeClr>
                </a:solidFill>
                <a:effectLst/>
                <a:latin typeface="+mn-lt"/>
                <a:ea typeface="Tahoma" panose="020B0604030504040204" pitchFamily="34" charset="0"/>
              </a:rPr>
              <a:t>.</a:t>
            </a:r>
            <a:endParaRPr lang="en-GB" sz="1600" dirty="0">
              <a:solidFill>
                <a:schemeClr val="tx2">
                  <a:lumMod val="50000"/>
                </a:schemeClr>
              </a:solidFill>
              <a:latin typeface="+mn-lt"/>
              <a:ea typeface="Tahoma" panose="020B0604030504040204" pitchFamily="34" charset="0"/>
            </a:endParaRPr>
          </a:p>
          <a:p>
            <a:pPr>
              <a:spcBef>
                <a:spcPts val="0"/>
              </a:spcBef>
              <a:spcAft>
                <a:spcPts val="0"/>
              </a:spcAft>
              <a:buSzPts val="1100"/>
            </a:pPr>
            <a:endParaRPr lang="en-GB" sz="1100" dirty="0">
              <a:solidFill>
                <a:schemeClr val="tx2">
                  <a:lumMod val="50000"/>
                </a:schemeClr>
              </a:solidFill>
              <a:effectLst/>
              <a:latin typeface="+mn-lt"/>
              <a:ea typeface="Tahoma" panose="020B0604030504040204" pitchFamily="34" charset="0"/>
            </a:endParaRPr>
          </a:p>
        </p:txBody>
      </p:sp>
      <p:pic>
        <p:nvPicPr>
          <p:cNvPr id="6" name="Picture 5" descr="A group of people sitting in a room&#10;&#10;Description automatically generated">
            <a:extLst>
              <a:ext uri="{FF2B5EF4-FFF2-40B4-BE49-F238E27FC236}">
                <a16:creationId xmlns:a16="http://schemas.microsoft.com/office/drawing/2014/main" id="{D51EA3B4-FCB2-0A04-2E06-2284FEAA5B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3" y="2208451"/>
            <a:ext cx="5972133" cy="3981422"/>
          </a:xfrm>
          <a:prstGeom prst="rect">
            <a:avLst/>
          </a:prstGeom>
        </p:spPr>
      </p:pic>
    </p:spTree>
    <p:extLst>
      <p:ext uri="{BB962C8B-B14F-4D97-AF65-F5344CB8AC3E}">
        <p14:creationId xmlns:p14="http://schemas.microsoft.com/office/powerpoint/2010/main" val="2627222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DBBC7660-98E1-424A-A62C-27858A77860D}"/>
              </a:ext>
            </a:extLst>
          </p:cNvPr>
          <p:cNvSpPr txBox="1">
            <a:spLocks noGrp="1"/>
          </p:cNvSpPr>
          <p:nvPr>
            <p:ph type="title" idx="4294967295"/>
          </p:nvPr>
        </p:nvSpPr>
        <p:spPr>
          <a:xfrm>
            <a:off x="335360" y="302061"/>
            <a:ext cx="8424936" cy="648072"/>
          </a:xfrm>
          <a:prstGeom prst="rect">
            <a:avLst/>
          </a:prstGeom>
          <a:noFill/>
          <a:ln>
            <a:noFill/>
            <a:prstDash/>
          </a:ln>
          <a:effectLst>
            <a:glow rad="1130300">
              <a:schemeClr val="accent4">
                <a:satMod val="175000"/>
                <a:alpha val="4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6425" rtl="0" eaLnBrk="1" fontAlgn="base" latinLnBrk="0" hangingPunct="1">
              <a:lnSpc>
                <a:spcPct val="100000"/>
              </a:lnSpc>
              <a:spcBef>
                <a:spcPts val="0"/>
              </a:spcBef>
              <a:spcAft>
                <a:spcPct val="0"/>
              </a:spcAft>
              <a:buClrTx/>
              <a:buSzTx/>
              <a:buFont typeface="Arial" charset="0"/>
              <a:buNone/>
              <a:tabLst/>
              <a:defRPr/>
            </a:pPr>
            <a:r>
              <a:rPr kumimoji="0" lang="en-GB" sz="4000" b="1" i="0" u="none" strike="noStrike" kern="1200" cap="none" spc="0" normalizeH="0" baseline="0" noProof="0" dirty="0">
                <a:ln>
                  <a:noFill/>
                </a:ln>
                <a:solidFill>
                  <a:srgbClr val="1F497D">
                    <a:lumMod val="50000"/>
                  </a:srgbClr>
                </a:solidFill>
                <a:effectLst/>
                <a:uLnTx/>
                <a:uFillTx/>
                <a:latin typeface="Calibri"/>
                <a:ea typeface="ＭＳ Ｐゴシック" charset="0"/>
                <a:cs typeface="ＭＳ Ｐゴシック" charset="0"/>
              </a:rPr>
              <a:t>Annual leave and practice placements </a:t>
            </a:r>
          </a:p>
          <a:p>
            <a:pPr marL="454025" marR="0" lvl="0" indent="-454025" algn="l" defTabSz="606425" rtl="0" eaLnBrk="1" fontAlgn="base" latinLnBrk="0" hangingPunct="1">
              <a:lnSpc>
                <a:spcPct val="100000"/>
              </a:lnSpc>
              <a:spcBef>
                <a:spcPts val="0"/>
              </a:spcBef>
              <a:spcAft>
                <a:spcPct val="0"/>
              </a:spcAft>
              <a:buClrTx/>
              <a:buSzTx/>
              <a:buFont typeface="Arial" charset="0"/>
              <a:buChar char="•"/>
              <a:tabLst/>
              <a:defRPr/>
            </a:pPr>
            <a:endParaRPr kumimoji="0" lang="en-GB" sz="2400" b="1" i="0" u="none" strike="noStrike" kern="1200" cap="none" spc="0" normalizeH="0" baseline="0" noProof="0" dirty="0">
              <a:ln>
                <a:noFill/>
              </a:ln>
              <a:solidFill>
                <a:srgbClr val="1F497D">
                  <a:lumMod val="50000"/>
                </a:srgbClr>
              </a:solidFill>
              <a:effectLst/>
              <a:uLnTx/>
              <a:uFillTx/>
              <a:latin typeface="Calibri"/>
              <a:ea typeface="ＭＳ Ｐゴシック" charset="0"/>
              <a:cs typeface="ＭＳ Ｐゴシック" charset="0"/>
            </a:endParaRPr>
          </a:p>
        </p:txBody>
      </p:sp>
      <p:sp>
        <p:nvSpPr>
          <p:cNvPr id="3" name="TextBox 2">
            <a:extLst>
              <a:ext uri="{FF2B5EF4-FFF2-40B4-BE49-F238E27FC236}">
                <a16:creationId xmlns:a16="http://schemas.microsoft.com/office/drawing/2014/main" id="{F649463C-AE42-46A6-8294-9154F8D98FBA}"/>
              </a:ext>
            </a:extLst>
          </p:cNvPr>
          <p:cNvSpPr txBox="1"/>
          <p:nvPr/>
        </p:nvSpPr>
        <p:spPr>
          <a:xfrm>
            <a:off x="335360" y="1124744"/>
            <a:ext cx="10896305" cy="2739211"/>
          </a:xfrm>
          <a:prstGeom prst="rect">
            <a:avLst/>
          </a:prstGeom>
          <a:noFill/>
        </p:spPr>
        <p:txBody>
          <a:bodyPr wrap="square" rtlCol="0">
            <a:spAutoFit/>
          </a:bodyPr>
          <a:lstStyle/>
          <a:p>
            <a:pPr>
              <a:defRPr/>
            </a:pPr>
            <a:r>
              <a:rPr lang="en-GB" sz="2000" dirty="0">
                <a:solidFill>
                  <a:srgbClr val="1F497D">
                    <a:lumMod val="50000"/>
                  </a:srgbClr>
                </a:solidFill>
                <a:latin typeface="Calibri"/>
              </a:rPr>
              <a:t>Undergraduate Nursing S</a:t>
            </a:r>
            <a:r>
              <a:rPr lang="en-GB" sz="2000" dirty="0">
                <a:solidFill>
                  <a:srgbClr val="1F497D">
                    <a:lumMod val="50000"/>
                  </a:srgbClr>
                </a:solidFill>
                <a:latin typeface="Calibri"/>
                <a:ea typeface="ＭＳ Ｐゴシック" charset="-128"/>
              </a:rPr>
              <a:t>tudents are allocated annual leave blocks in their planner and advised to take their holidays within these periods. </a:t>
            </a:r>
          </a:p>
          <a:p>
            <a:pPr>
              <a:defRPr/>
            </a:pPr>
            <a:endParaRPr lang="en-GB" sz="2000" dirty="0">
              <a:solidFill>
                <a:srgbClr val="1F497D">
                  <a:lumMod val="50000"/>
                </a:srgbClr>
              </a:solidFill>
              <a:latin typeface="Calibri"/>
            </a:endParaRPr>
          </a:p>
          <a:p>
            <a:pPr>
              <a:defRPr/>
            </a:pPr>
            <a:r>
              <a:rPr lang="en-GB" sz="2000" dirty="0">
                <a:solidFill>
                  <a:srgbClr val="1F497D">
                    <a:lumMod val="50000"/>
                  </a:srgbClr>
                </a:solidFill>
                <a:latin typeface="Calibri"/>
                <a:ea typeface="ＭＳ Ｐゴシック" charset="-128"/>
              </a:rPr>
              <a:t>If an undergraduate nursing student tells you they are going on holiday during a placement block, and requests the off duty reflects this – please note </a:t>
            </a:r>
            <a:r>
              <a:rPr lang="en-GB" sz="2000" b="1" dirty="0">
                <a:solidFill>
                  <a:srgbClr val="1F497D">
                    <a:lumMod val="50000"/>
                  </a:srgbClr>
                </a:solidFill>
                <a:latin typeface="Calibri"/>
                <a:ea typeface="ＭＳ Ｐゴシック" charset="-128"/>
              </a:rPr>
              <a:t>this will not have been authorised by UWE</a:t>
            </a:r>
            <a:r>
              <a:rPr lang="en-GB" sz="2000" dirty="0">
                <a:solidFill>
                  <a:srgbClr val="1F497D">
                    <a:lumMod val="50000"/>
                  </a:srgbClr>
                </a:solidFill>
                <a:latin typeface="Calibri"/>
                <a:ea typeface="ＭＳ Ｐゴシック" charset="-128"/>
              </a:rPr>
              <a:t>. </a:t>
            </a:r>
          </a:p>
          <a:p>
            <a:pPr>
              <a:defRPr/>
            </a:pPr>
            <a:endParaRPr lang="en-GB" dirty="0">
              <a:solidFill>
                <a:srgbClr val="1F497D">
                  <a:lumMod val="50000"/>
                </a:srgbClr>
              </a:solidFill>
              <a:latin typeface="Calibri"/>
            </a:endParaRPr>
          </a:p>
          <a:p>
            <a:pPr>
              <a:defRPr/>
            </a:pPr>
            <a:endParaRPr lang="en-GB" dirty="0">
              <a:solidFill>
                <a:srgbClr val="1F497D">
                  <a:lumMod val="50000"/>
                </a:srgbClr>
              </a:solidFill>
              <a:latin typeface="Calibri"/>
              <a:ea typeface="ＭＳ Ｐゴシック" charset="-128"/>
            </a:endParaRPr>
          </a:p>
          <a:p>
            <a:pPr>
              <a:defRPr/>
            </a:pPr>
            <a:endParaRPr lang="en-GB" dirty="0">
              <a:solidFill>
                <a:srgbClr val="1F497D">
                  <a:lumMod val="50000"/>
                </a:srgbClr>
              </a:solidFill>
              <a:latin typeface="Calibri"/>
              <a:ea typeface="ＭＳ Ｐゴシック" charset="-128"/>
            </a:endParaRPr>
          </a:p>
          <a:p>
            <a:pPr>
              <a:defRPr/>
            </a:pPr>
            <a:endParaRPr lang="en-GB" dirty="0">
              <a:solidFill>
                <a:srgbClr val="1F497D">
                  <a:lumMod val="50000"/>
                </a:srgbClr>
              </a:solidFill>
              <a:latin typeface="Calibri"/>
              <a:ea typeface="ＭＳ Ｐゴシック" charset="-128"/>
            </a:endParaRPr>
          </a:p>
        </p:txBody>
      </p:sp>
      <p:pic>
        <p:nvPicPr>
          <p:cNvPr id="11" name="Picture 10">
            <a:extLst>
              <a:ext uri="{FF2B5EF4-FFF2-40B4-BE49-F238E27FC236}">
                <a16:creationId xmlns:a16="http://schemas.microsoft.com/office/drawing/2014/main" id="{A58960F8-6CA4-434B-ABE2-0C44B81CCBD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00256" y="3501008"/>
            <a:ext cx="3644900" cy="2528650"/>
          </a:xfrm>
          <a:prstGeom prst="rect">
            <a:avLst/>
          </a:prstGeom>
        </p:spPr>
      </p:pic>
      <p:sp>
        <p:nvSpPr>
          <p:cNvPr id="12" name="TextBox 11">
            <a:extLst>
              <a:ext uri="{FF2B5EF4-FFF2-40B4-BE49-F238E27FC236}">
                <a16:creationId xmlns:a16="http://schemas.microsoft.com/office/drawing/2014/main" id="{5AACF152-114E-4051-9C14-6943EA520FE3}"/>
              </a:ext>
            </a:extLst>
          </p:cNvPr>
          <p:cNvSpPr txBox="1"/>
          <p:nvPr/>
        </p:nvSpPr>
        <p:spPr>
          <a:xfrm>
            <a:off x="335360" y="2852936"/>
            <a:ext cx="8064896" cy="3293209"/>
          </a:xfrm>
          <a:prstGeom prst="rect">
            <a:avLst/>
          </a:prstGeom>
          <a:solidFill>
            <a:srgbClr val="FAEED2"/>
          </a:solidFill>
        </p:spPr>
        <p:txBody>
          <a:bodyPr wrap="square" rtlCol="0">
            <a:spAutoFit/>
          </a:bodyPr>
          <a:lstStyle/>
          <a:p>
            <a:pPr>
              <a:defRPr/>
            </a:pPr>
            <a:r>
              <a:rPr lang="en-GB" sz="1600" dirty="0">
                <a:solidFill>
                  <a:srgbClr val="1F497D">
                    <a:lumMod val="50000"/>
                  </a:srgbClr>
                </a:solidFill>
                <a:latin typeface="Calibri"/>
              </a:rPr>
              <a:t>When students and placement providers request guidance on this issue, our response is that we cannot stop undergraduate nursing students taking a holiday outside of designated annual leave periods. </a:t>
            </a:r>
          </a:p>
          <a:p>
            <a:pPr>
              <a:defRPr/>
            </a:pPr>
            <a:endParaRPr lang="en-GB" sz="1600" dirty="0">
              <a:solidFill>
                <a:srgbClr val="1F497D">
                  <a:lumMod val="50000"/>
                </a:srgbClr>
              </a:solidFill>
              <a:latin typeface="Calibri"/>
            </a:endParaRPr>
          </a:p>
          <a:p>
            <a:pPr>
              <a:defRPr/>
            </a:pPr>
            <a:r>
              <a:rPr lang="en-GB" sz="1600" b="1" u="sng" dirty="0">
                <a:solidFill>
                  <a:srgbClr val="1F497D">
                    <a:lumMod val="50000"/>
                  </a:srgbClr>
                </a:solidFill>
                <a:latin typeface="Calibri"/>
              </a:rPr>
              <a:t>However,</a:t>
            </a:r>
            <a:r>
              <a:rPr lang="en-GB" sz="1600" b="1" dirty="0">
                <a:solidFill>
                  <a:srgbClr val="1F497D">
                    <a:lumMod val="50000"/>
                  </a:srgbClr>
                </a:solidFill>
                <a:latin typeface="Calibri"/>
              </a:rPr>
              <a:t> </a:t>
            </a:r>
            <a:r>
              <a:rPr lang="en-GB" sz="1600" dirty="0">
                <a:solidFill>
                  <a:srgbClr val="1F497D">
                    <a:lumMod val="50000"/>
                  </a:srgbClr>
                </a:solidFill>
                <a:latin typeface="Calibri"/>
              </a:rPr>
              <a:t>we prompt students to reflect on the potential impact of this on their learning and how this links with professional behaviours. </a:t>
            </a:r>
          </a:p>
          <a:p>
            <a:pPr>
              <a:defRPr/>
            </a:pPr>
            <a:endParaRPr lang="en-GB" sz="1600" dirty="0">
              <a:solidFill>
                <a:srgbClr val="1F497D">
                  <a:lumMod val="50000"/>
                </a:srgbClr>
              </a:solidFill>
              <a:latin typeface="Calibri"/>
            </a:endParaRPr>
          </a:p>
          <a:p>
            <a:pPr>
              <a:defRPr/>
            </a:pPr>
            <a:r>
              <a:rPr lang="en-GB" sz="1600" dirty="0">
                <a:solidFill>
                  <a:srgbClr val="1F497D">
                    <a:lumMod val="50000"/>
                  </a:srgbClr>
                </a:solidFill>
                <a:latin typeface="Calibri"/>
              </a:rPr>
              <a:t>We also advise undergraduate student nurses, that practice providers are not required to accommodate holiday requests. </a:t>
            </a:r>
          </a:p>
          <a:p>
            <a:pPr>
              <a:defRPr/>
            </a:pPr>
            <a:endParaRPr lang="en-GB" sz="1600" dirty="0">
              <a:solidFill>
                <a:srgbClr val="1F497D">
                  <a:lumMod val="50000"/>
                </a:srgbClr>
              </a:solidFill>
              <a:latin typeface="Calibri"/>
            </a:endParaRPr>
          </a:p>
          <a:p>
            <a:pPr>
              <a:defRPr/>
            </a:pPr>
            <a:r>
              <a:rPr lang="en-GB" sz="1600" dirty="0">
                <a:solidFill>
                  <a:srgbClr val="1F497D">
                    <a:lumMod val="50000"/>
                  </a:srgbClr>
                </a:solidFill>
                <a:latin typeface="Calibri"/>
              </a:rPr>
              <a:t>Please do seek UWE support if you have any queries around this. </a:t>
            </a:r>
          </a:p>
          <a:p>
            <a:pPr>
              <a:defRPr/>
            </a:pPr>
            <a:endParaRPr lang="en-GB" sz="1600" dirty="0">
              <a:solidFill>
                <a:srgbClr val="1F497D">
                  <a:lumMod val="50000"/>
                </a:srgbClr>
              </a:solidFill>
              <a:latin typeface="Calibri"/>
            </a:endParaRPr>
          </a:p>
          <a:p>
            <a:pPr>
              <a:defRPr/>
            </a:pPr>
            <a:r>
              <a:rPr lang="en-GB" sz="1600" dirty="0">
                <a:solidFill>
                  <a:srgbClr val="1F497D">
                    <a:lumMod val="50000"/>
                  </a:srgbClr>
                </a:solidFill>
                <a:latin typeface="Calibri"/>
              </a:rPr>
              <a:t>It should be noted that </a:t>
            </a:r>
            <a:r>
              <a:rPr lang="en-GB" sz="1600" b="1" dirty="0">
                <a:solidFill>
                  <a:srgbClr val="1F497D">
                    <a:lumMod val="50000"/>
                  </a:srgbClr>
                </a:solidFill>
                <a:latin typeface="Calibri"/>
              </a:rPr>
              <a:t>SNA’s take their annual leave in line with their employers' policy. </a:t>
            </a:r>
          </a:p>
        </p:txBody>
      </p:sp>
    </p:spTree>
    <p:extLst>
      <p:ext uri="{BB962C8B-B14F-4D97-AF65-F5344CB8AC3E}">
        <p14:creationId xmlns:p14="http://schemas.microsoft.com/office/powerpoint/2010/main" val="4244052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407368" y="548680"/>
            <a:ext cx="9937104" cy="1011105"/>
          </a:xfrm>
        </p:spPr>
        <p:txBody>
          <a:bodyPr>
            <a:noAutofit/>
          </a:bodyPr>
          <a:lstStyle/>
          <a:p>
            <a:r>
              <a:rPr lang="en-GB" sz="4000" b="1" dirty="0">
                <a:solidFill>
                  <a:schemeClr val="tx2">
                    <a:lumMod val="50000"/>
                  </a:schemeClr>
                </a:solidFill>
                <a:latin typeface="+mn-lt"/>
              </a:rPr>
              <a:t>Uniform expectations </a:t>
            </a:r>
          </a:p>
        </p:txBody>
      </p:sp>
      <p:graphicFrame>
        <p:nvGraphicFramePr>
          <p:cNvPr id="33" name="Table 32">
            <a:extLst>
              <a:ext uri="{FF2B5EF4-FFF2-40B4-BE49-F238E27FC236}">
                <a16:creationId xmlns:a16="http://schemas.microsoft.com/office/drawing/2014/main" id="{328FA4D6-F7A6-9EDE-4958-FECF14AD454D}"/>
              </a:ext>
            </a:extLst>
          </p:cNvPr>
          <p:cNvGraphicFramePr>
            <a:graphicFrameLocks noGrp="1"/>
          </p:cNvGraphicFramePr>
          <p:nvPr>
            <p:extLst>
              <p:ext uri="{D42A27DB-BD31-4B8C-83A1-F6EECF244321}">
                <p14:modId xmlns:p14="http://schemas.microsoft.com/office/powerpoint/2010/main" val="3066351167"/>
              </p:ext>
            </p:extLst>
          </p:nvPr>
        </p:nvGraphicFramePr>
        <p:xfrm>
          <a:off x="413771" y="1526624"/>
          <a:ext cx="5400600" cy="4998720"/>
        </p:xfrm>
        <a:graphic>
          <a:graphicData uri="http://schemas.openxmlformats.org/drawingml/2006/table">
            <a:tbl>
              <a:tblPr firstRow="1" bandRow="1">
                <a:tableStyleId>{5940675A-B579-460E-94D1-54222C63F5DA}</a:tableStyleId>
              </a:tblPr>
              <a:tblGrid>
                <a:gridCol w="1296145">
                  <a:extLst>
                    <a:ext uri="{9D8B030D-6E8A-4147-A177-3AD203B41FA5}">
                      <a16:colId xmlns:a16="http://schemas.microsoft.com/office/drawing/2014/main" val="2361690740"/>
                    </a:ext>
                  </a:extLst>
                </a:gridCol>
                <a:gridCol w="4104455">
                  <a:extLst>
                    <a:ext uri="{9D8B030D-6E8A-4147-A177-3AD203B41FA5}">
                      <a16:colId xmlns:a16="http://schemas.microsoft.com/office/drawing/2014/main" val="1348785163"/>
                    </a:ext>
                  </a:extLst>
                </a:gridCol>
              </a:tblGrid>
              <a:tr h="130696">
                <a:tc>
                  <a:txBody>
                    <a:bodyPr/>
                    <a:lstStyle/>
                    <a:p>
                      <a:endParaRPr lang="en-GB" sz="1400" dirty="0"/>
                    </a:p>
                  </a:txBody>
                  <a:tcPr>
                    <a:lnL w="12700" cap="flat" cmpd="sng" algn="ctr">
                      <a:no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GB" sz="1600" b="1" dirty="0">
                          <a:solidFill>
                            <a:schemeClr val="accent5">
                              <a:lumMod val="50000"/>
                            </a:schemeClr>
                          </a:solidFill>
                          <a:effectLst/>
                          <a:latin typeface="+mn-lt"/>
                          <a:ea typeface="Times New Roman" panose="02020603050405020304" pitchFamily="18" charset="0"/>
                          <a:cs typeface="Times New Roman" panose="02020603050405020304" pitchFamily="18" charset="0"/>
                        </a:rPr>
                        <a:t>NAILS:</a:t>
                      </a:r>
                      <a:r>
                        <a:rPr lang="en-GB" sz="1600" dirty="0">
                          <a:solidFill>
                            <a:srgbClr val="009999"/>
                          </a:solidFill>
                          <a:effectLst/>
                          <a:latin typeface="+mn-lt"/>
                          <a:ea typeface="Times New Roman" panose="02020603050405020304" pitchFamily="18" charset="0"/>
                          <a:cs typeface="Times New Roman" panose="02020603050405020304" pitchFamily="18" charset="0"/>
                        </a:rPr>
                        <a:t> </a:t>
                      </a:r>
                      <a:r>
                        <a:rPr lang="en-GB" sz="1600" dirty="0">
                          <a:solidFill>
                            <a:schemeClr val="tx2">
                              <a:lumMod val="50000"/>
                            </a:schemeClr>
                          </a:solidFill>
                          <a:latin typeface="+mn-lt"/>
                          <a:cs typeface="Times New Roman" panose="02020603050405020304" pitchFamily="18" charset="0"/>
                        </a:rPr>
                        <a:t>S</a:t>
                      </a:r>
                      <a:r>
                        <a:rPr lang="en-GB" sz="1600" dirty="0">
                          <a:solidFill>
                            <a:schemeClr val="tx2">
                              <a:lumMod val="50000"/>
                            </a:schemeClr>
                          </a:solidFill>
                          <a:effectLst/>
                          <a:latin typeface="+mn-lt"/>
                          <a:ea typeface="Times New Roman" panose="02020603050405020304" pitchFamily="18" charset="0"/>
                          <a:cs typeface="Times New Roman" panose="02020603050405020304" pitchFamily="18" charset="0"/>
                        </a:rPr>
                        <a:t>hort enough to comply with infection control</a:t>
                      </a:r>
                    </a:p>
                    <a:p>
                      <a:pPr algn="l"/>
                      <a:endParaRPr lang="en-GB" sz="1600" dirty="0"/>
                    </a:p>
                    <a:p>
                      <a:pPr algn="l"/>
                      <a:endParaRPr lang="en-GB" sz="1600" dirty="0"/>
                    </a:p>
                  </a:txBody>
                  <a:tcPr>
                    <a:lnL w="12700" cap="flat" cmpd="sng" algn="ctr">
                      <a:solidFill>
                        <a:schemeClr val="tx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2971973450"/>
                  </a:ext>
                </a:extLst>
              </a:tr>
              <a:tr h="1066800">
                <a:tc>
                  <a:txBody>
                    <a:bodyPr/>
                    <a:lstStyle/>
                    <a:p>
                      <a:endParaRPr lang="en-GB" sz="1400"/>
                    </a:p>
                  </a:txBody>
                  <a:tcPr>
                    <a:lnL w="12700" cap="flat" cmpd="sng" algn="ctr">
                      <a:no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algn="l"/>
                      <a:r>
                        <a:rPr lang="en-GB" sz="1600" b="1" dirty="0">
                          <a:solidFill>
                            <a:schemeClr val="accent5">
                              <a:lumMod val="50000"/>
                            </a:schemeClr>
                          </a:solidFill>
                          <a:latin typeface="+mn-lt"/>
                          <a:ea typeface="Times New Roman" panose="02020603050405020304" pitchFamily="18" charset="0"/>
                          <a:cs typeface="Times New Roman" panose="02020603050405020304" pitchFamily="18" charset="0"/>
                        </a:rPr>
                        <a:t>SHOES:</a:t>
                      </a:r>
                      <a:r>
                        <a:rPr lang="en-GB" sz="1600" dirty="0">
                          <a:latin typeface="+mn-lt"/>
                          <a:ea typeface="Times New Roman" panose="02020603050405020304" pitchFamily="18" charset="0"/>
                          <a:cs typeface="Times New Roman" panose="02020603050405020304" pitchFamily="18" charset="0"/>
                        </a:rPr>
                        <a:t> </a:t>
                      </a:r>
                      <a:r>
                        <a:rPr lang="en-GB" sz="1600" dirty="0">
                          <a:solidFill>
                            <a:schemeClr val="tx2">
                              <a:lumMod val="50000"/>
                            </a:schemeClr>
                          </a:solidFill>
                          <a:latin typeface="+mn-lt"/>
                          <a:ea typeface="Times New Roman" panose="02020603050405020304" pitchFamily="18" charset="0"/>
                          <a:cs typeface="Times New Roman" panose="02020603050405020304" pitchFamily="18" charset="0"/>
                        </a:rPr>
                        <a:t>Closed shoes which are wipeable or washable</a:t>
                      </a:r>
                    </a:p>
                    <a:p>
                      <a:pPr algn="l"/>
                      <a:endParaRPr lang="en-GB" sz="1600" dirty="0"/>
                    </a:p>
                  </a:txBody>
                  <a:tcPr>
                    <a:lnL w="12700" cap="flat" cmpd="sng" algn="ctr">
                      <a:solidFill>
                        <a:schemeClr val="tx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864854426"/>
                  </a:ext>
                </a:extLst>
              </a:tr>
              <a:tr h="1066800">
                <a:tc>
                  <a:txBody>
                    <a:bodyPr/>
                    <a:lstStyle/>
                    <a:p>
                      <a:endParaRPr lang="en-GB" sz="1400"/>
                    </a:p>
                  </a:txBody>
                  <a:tcPr>
                    <a:lnL w="12700" cap="flat" cmpd="sng" algn="ctr">
                      <a:no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algn="l"/>
                      <a:r>
                        <a:rPr lang="en-GB" sz="1600" b="1" dirty="0">
                          <a:solidFill>
                            <a:schemeClr val="accent5">
                              <a:lumMod val="50000"/>
                            </a:schemeClr>
                          </a:solidFill>
                          <a:latin typeface="+mn-lt"/>
                          <a:ea typeface="Times New Roman" panose="02020603050405020304" pitchFamily="18" charset="0"/>
                          <a:cs typeface="Times New Roman" panose="02020603050405020304" pitchFamily="18" charset="0"/>
                        </a:rPr>
                        <a:t>HAIR AND HEAD COVERINGS:</a:t>
                      </a:r>
                      <a:r>
                        <a:rPr lang="en-GB" sz="1600" dirty="0">
                          <a:solidFill>
                            <a:schemeClr val="accent5">
                              <a:lumMod val="50000"/>
                            </a:schemeClr>
                          </a:solidFill>
                          <a:latin typeface="+mn-lt"/>
                          <a:ea typeface="Times New Roman" panose="02020603050405020304" pitchFamily="18" charset="0"/>
                          <a:cs typeface="Times New Roman" panose="02020603050405020304" pitchFamily="18" charset="0"/>
                        </a:rPr>
                        <a:t> </a:t>
                      </a:r>
                      <a:r>
                        <a:rPr lang="en-GB" sz="1600" dirty="0">
                          <a:solidFill>
                            <a:schemeClr val="tx2">
                              <a:lumMod val="50000"/>
                            </a:schemeClr>
                          </a:solidFill>
                          <a:latin typeface="+mn-lt"/>
                          <a:cs typeface="Times New Roman" panose="02020603050405020304" pitchFamily="18" charset="0"/>
                        </a:rPr>
                        <a:t>Should be </a:t>
                      </a:r>
                      <a:r>
                        <a:rPr lang="en-GB" sz="1600" dirty="0">
                          <a:solidFill>
                            <a:schemeClr val="tx2">
                              <a:lumMod val="50000"/>
                            </a:schemeClr>
                          </a:solidFill>
                          <a:latin typeface="+mn-lt"/>
                          <a:ea typeface="Times New Roman" panose="02020603050405020304" pitchFamily="18" charset="0"/>
                          <a:cs typeface="Times New Roman" panose="02020603050405020304" pitchFamily="18" charset="0"/>
                        </a:rPr>
                        <a:t>tied/pinned up if it reaches the collar. Head coverings (such as a hijab or turban) may be worn and need to be well secured and/or tucked into the collar. </a:t>
                      </a:r>
                    </a:p>
                    <a:p>
                      <a:pPr algn="l"/>
                      <a:endParaRPr lang="en-GB" sz="1600" dirty="0">
                        <a:solidFill>
                          <a:schemeClr val="tx2">
                            <a:lumMod val="50000"/>
                          </a:schemeClr>
                        </a:solidFill>
                        <a:latin typeface="+mn-lt"/>
                        <a:ea typeface="Times New Roman" panose="02020603050405020304" pitchFamily="18" charset="0"/>
                        <a:cs typeface="Times New Roman" panose="02020603050405020304" pitchFamily="18" charset="0"/>
                      </a:endParaRPr>
                    </a:p>
                  </a:txBody>
                  <a:tcPr>
                    <a:lnL w="12700" cap="flat" cmpd="sng" algn="ctr">
                      <a:solidFill>
                        <a:schemeClr val="tx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4263407960"/>
                  </a:ext>
                </a:extLst>
              </a:tr>
              <a:tr h="1066800">
                <a:tc>
                  <a:txBody>
                    <a:bodyPr/>
                    <a:lstStyle/>
                    <a:p>
                      <a:endParaRPr lang="en-GB" sz="1400"/>
                    </a:p>
                  </a:txBody>
                  <a:tcPr>
                    <a:lnL w="12700" cap="flat" cmpd="sng" algn="ctr">
                      <a:no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GB" sz="1600" b="1" dirty="0">
                          <a:solidFill>
                            <a:schemeClr val="accent5">
                              <a:lumMod val="50000"/>
                            </a:schemeClr>
                          </a:solidFill>
                          <a:latin typeface="+mn-lt"/>
                          <a:ea typeface="Times New Roman" panose="02020603050405020304" pitchFamily="18" charset="0"/>
                          <a:cs typeface="Times New Roman" panose="02020603050405020304" pitchFamily="18" charset="0"/>
                        </a:rPr>
                        <a:t>UNIFORM/CLOTHING:</a:t>
                      </a:r>
                      <a:r>
                        <a:rPr lang="en-GB" sz="1600" dirty="0">
                          <a:solidFill>
                            <a:schemeClr val="accent5">
                              <a:lumMod val="50000"/>
                            </a:schemeClr>
                          </a:solidFill>
                          <a:latin typeface="+mn-lt"/>
                          <a:ea typeface="Times New Roman" panose="02020603050405020304" pitchFamily="18" charset="0"/>
                          <a:cs typeface="Times New Roman" panose="02020603050405020304" pitchFamily="18" charset="0"/>
                        </a:rPr>
                        <a:t> </a:t>
                      </a:r>
                      <a:r>
                        <a:rPr lang="en-GB" sz="1600" dirty="0">
                          <a:solidFill>
                            <a:schemeClr val="tx2">
                              <a:lumMod val="50000"/>
                            </a:schemeClr>
                          </a:solidFill>
                          <a:latin typeface="+mn-lt"/>
                          <a:ea typeface="Times New Roman" panose="02020603050405020304" pitchFamily="18" charset="0"/>
                          <a:cs typeface="Times New Roman" panose="02020603050405020304" pitchFamily="18" charset="0"/>
                        </a:rPr>
                        <a:t>Should be clean and allow free movement without restriction. Uniforms need to be correct according to the organisational policy. Laundered at 60 degrees. </a:t>
                      </a: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600" dirty="0">
                        <a:solidFill>
                          <a:schemeClr val="tx2">
                            <a:lumMod val="50000"/>
                          </a:schemeClr>
                        </a:solidFill>
                        <a:latin typeface="+mn-lt"/>
                        <a:ea typeface="Times New Roman" panose="02020603050405020304" pitchFamily="18" charset="0"/>
                        <a:cs typeface="Times New Roman" panose="02020603050405020304" pitchFamily="18" charset="0"/>
                      </a:endParaRPr>
                    </a:p>
                  </a:txBody>
                  <a:tcPr>
                    <a:lnL w="12700" cap="flat" cmpd="sng" algn="ctr">
                      <a:solidFill>
                        <a:schemeClr val="tx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7122328"/>
                  </a:ext>
                </a:extLst>
              </a:tr>
            </a:tbl>
          </a:graphicData>
        </a:graphic>
      </p:graphicFrame>
      <p:graphicFrame>
        <p:nvGraphicFramePr>
          <p:cNvPr id="34" name="Table 33">
            <a:extLst>
              <a:ext uri="{FF2B5EF4-FFF2-40B4-BE49-F238E27FC236}">
                <a16:creationId xmlns:a16="http://schemas.microsoft.com/office/drawing/2014/main" id="{87BF5E88-5911-D295-B10C-D584C9786249}"/>
              </a:ext>
            </a:extLst>
          </p:cNvPr>
          <p:cNvGraphicFramePr>
            <a:graphicFrameLocks noGrp="1"/>
          </p:cNvGraphicFramePr>
          <p:nvPr>
            <p:extLst>
              <p:ext uri="{D42A27DB-BD31-4B8C-83A1-F6EECF244321}">
                <p14:modId xmlns:p14="http://schemas.microsoft.com/office/powerpoint/2010/main" val="3977225290"/>
              </p:ext>
            </p:extLst>
          </p:nvPr>
        </p:nvGraphicFramePr>
        <p:xfrm>
          <a:off x="6325786" y="1294026"/>
          <a:ext cx="5400600" cy="5346807"/>
        </p:xfrm>
        <a:graphic>
          <a:graphicData uri="http://schemas.openxmlformats.org/drawingml/2006/table">
            <a:tbl>
              <a:tblPr firstRow="1" bandRow="1">
                <a:tableStyleId>{5940675A-B579-460E-94D1-54222C63F5DA}</a:tableStyleId>
              </a:tblPr>
              <a:tblGrid>
                <a:gridCol w="1303660">
                  <a:extLst>
                    <a:ext uri="{9D8B030D-6E8A-4147-A177-3AD203B41FA5}">
                      <a16:colId xmlns:a16="http://schemas.microsoft.com/office/drawing/2014/main" val="2195467776"/>
                    </a:ext>
                  </a:extLst>
                </a:gridCol>
                <a:gridCol w="4096940">
                  <a:extLst>
                    <a:ext uri="{9D8B030D-6E8A-4147-A177-3AD203B41FA5}">
                      <a16:colId xmlns:a16="http://schemas.microsoft.com/office/drawing/2014/main" val="2603695658"/>
                    </a:ext>
                  </a:extLst>
                </a:gridCol>
              </a:tblGrid>
              <a:tr h="985066">
                <a:tc>
                  <a:txBody>
                    <a:bodyPr/>
                    <a:lstStyle/>
                    <a:p>
                      <a:endParaRPr lang="en-GB" sz="1400" dirty="0"/>
                    </a:p>
                  </a:txBody>
                  <a:tcPr>
                    <a:lnL w="12700" cap="flat" cmpd="sng" algn="ctr">
                      <a:no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GB" sz="1600" b="1" dirty="0">
                          <a:solidFill>
                            <a:schemeClr val="accent5">
                              <a:lumMod val="50000"/>
                            </a:schemeClr>
                          </a:solidFill>
                          <a:latin typeface="+mn-lt"/>
                          <a:ea typeface="Times New Roman" panose="02020603050405020304" pitchFamily="18" charset="0"/>
                          <a:cs typeface="Times New Roman" panose="02020603050405020304" pitchFamily="18" charset="0"/>
                        </a:rPr>
                        <a:t>BARE BELOW THE ELBOW:</a:t>
                      </a:r>
                      <a:r>
                        <a:rPr lang="en-GB" sz="1600" b="1" dirty="0">
                          <a:solidFill>
                            <a:srgbClr val="006666"/>
                          </a:solidFill>
                          <a:latin typeface="+mn-lt"/>
                          <a:ea typeface="Times New Roman" panose="02020603050405020304" pitchFamily="18" charset="0"/>
                          <a:cs typeface="Times New Roman" panose="02020603050405020304" pitchFamily="18" charset="0"/>
                        </a:rPr>
                        <a:t> </a:t>
                      </a:r>
                      <a:r>
                        <a:rPr lang="en-GB" sz="1600" kern="1200" dirty="0">
                          <a:solidFill>
                            <a:schemeClr val="tx2">
                              <a:lumMod val="50000"/>
                            </a:schemeClr>
                          </a:solidFill>
                          <a:latin typeface="+mn-lt"/>
                          <a:ea typeface="Times New Roman" panose="02020603050405020304" pitchFamily="18" charset="0"/>
                          <a:cs typeface="Times New Roman" panose="02020603050405020304" pitchFamily="18" charset="0"/>
                        </a:rPr>
                        <a:t>Also, fob watches only; no wrist watches</a:t>
                      </a: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600" b="1" dirty="0">
                        <a:solidFill>
                          <a:srgbClr val="006666"/>
                        </a:solidFill>
                        <a:latin typeface="+mn-lt"/>
                        <a:ea typeface="Times New Roman" panose="02020603050405020304" pitchFamily="18" charset="0"/>
                        <a:cs typeface="Times New Roman" panose="02020603050405020304" pitchFamily="18" charset="0"/>
                      </a:endParaRPr>
                    </a:p>
                    <a:p>
                      <a:pPr marL="0" marR="0" lvl="0" indent="0" algn="l" defTabSz="609555" rtl="0" eaLnBrk="1" fontAlgn="auto" latinLnBrk="0" hangingPunct="1">
                        <a:lnSpc>
                          <a:spcPct val="100000"/>
                        </a:lnSpc>
                        <a:spcBef>
                          <a:spcPts val="0"/>
                        </a:spcBef>
                        <a:spcAft>
                          <a:spcPts val="0"/>
                        </a:spcAft>
                        <a:buClrTx/>
                        <a:buSzTx/>
                        <a:buFontTx/>
                        <a:buNone/>
                        <a:tabLst/>
                        <a:defRPr/>
                      </a:pPr>
                      <a:r>
                        <a:rPr lang="en-GB" sz="1600" b="1" dirty="0">
                          <a:solidFill>
                            <a:srgbClr val="006666"/>
                          </a:solidFill>
                          <a:latin typeface="+mn-lt"/>
                          <a:ea typeface="Times New Roman" panose="02020603050405020304" pitchFamily="18" charset="0"/>
                          <a:cs typeface="Times New Roman" panose="02020603050405020304" pitchFamily="18" charset="0"/>
                        </a:rPr>
                        <a:t>DISPOSABLE SLEEVES: </a:t>
                      </a:r>
                      <a:r>
                        <a:rPr lang="en-GB" sz="1600" b="0" dirty="0">
                          <a:solidFill>
                            <a:srgbClr val="006666"/>
                          </a:solidFill>
                          <a:latin typeface="+mn-lt"/>
                          <a:ea typeface="Times New Roman" panose="02020603050405020304" pitchFamily="18" charset="0"/>
                          <a:cs typeface="Times New Roman" panose="02020603050405020304" pitchFamily="18" charset="0"/>
                        </a:rPr>
                        <a:t>can be provided </a:t>
                      </a: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600" b="1" dirty="0">
                        <a:solidFill>
                          <a:srgbClr val="006666"/>
                        </a:solidFill>
                        <a:latin typeface="+mn-lt"/>
                        <a:ea typeface="Times New Roman" panose="02020603050405020304" pitchFamily="18" charset="0"/>
                        <a:cs typeface="Times New Roman" panose="02020603050405020304" pitchFamily="18" charset="0"/>
                      </a:endParaRPr>
                    </a:p>
                  </a:txBody>
                  <a:tcPr>
                    <a:lnL w="12700" cap="flat" cmpd="sng" algn="ctr">
                      <a:solidFill>
                        <a:schemeClr val="tx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3173072479"/>
                  </a:ext>
                </a:extLst>
              </a:tr>
              <a:tr h="985066">
                <a:tc>
                  <a:txBody>
                    <a:bodyPr/>
                    <a:lstStyle/>
                    <a:p>
                      <a:endParaRPr lang="en-GB" sz="1400" dirty="0"/>
                    </a:p>
                  </a:txBody>
                  <a:tcPr>
                    <a:lnL w="12700" cap="flat" cmpd="sng" algn="ctr">
                      <a:no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GB" sz="1600" b="1" dirty="0">
                          <a:solidFill>
                            <a:schemeClr val="accent5">
                              <a:lumMod val="50000"/>
                            </a:schemeClr>
                          </a:solidFill>
                          <a:latin typeface="+mn-lt"/>
                          <a:ea typeface="Times New Roman" panose="02020603050405020304" pitchFamily="18" charset="0"/>
                          <a:cs typeface="Times New Roman" panose="02020603050405020304" pitchFamily="18" charset="0"/>
                        </a:rPr>
                        <a:t>NO FALSE EYELASHES</a:t>
                      </a: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600" dirty="0">
                        <a:solidFill>
                          <a:schemeClr val="tx2">
                            <a:lumMod val="50000"/>
                          </a:schemeClr>
                        </a:solidFill>
                        <a:latin typeface="+mn-lt"/>
                        <a:ea typeface="Times New Roman" panose="02020603050405020304" pitchFamily="18" charset="0"/>
                        <a:cs typeface="Times New Roman" panose="02020603050405020304" pitchFamily="18" charset="0"/>
                      </a:endParaRP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600" dirty="0">
                        <a:solidFill>
                          <a:schemeClr val="tx2">
                            <a:lumMod val="50000"/>
                          </a:schemeClr>
                        </a:solidFill>
                        <a:latin typeface="+mn-lt"/>
                        <a:ea typeface="Times New Roman" panose="02020603050405020304" pitchFamily="18" charset="0"/>
                        <a:cs typeface="Times New Roman" panose="02020603050405020304" pitchFamily="18" charset="0"/>
                      </a:endParaRP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600" dirty="0">
                        <a:solidFill>
                          <a:schemeClr val="tx2">
                            <a:lumMod val="50000"/>
                          </a:schemeClr>
                        </a:solidFill>
                        <a:latin typeface="+mn-lt"/>
                        <a:ea typeface="Calibri" panose="020F0502020204030204" pitchFamily="34" charset="0"/>
                        <a:cs typeface="Times New Roman" panose="02020603050405020304" pitchFamily="18" charset="0"/>
                      </a:endParaRPr>
                    </a:p>
                  </a:txBody>
                  <a:tcPr>
                    <a:lnL w="12700" cap="flat" cmpd="sng" algn="ctr">
                      <a:solidFill>
                        <a:schemeClr val="tx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4185105970"/>
                  </a:ext>
                </a:extLst>
              </a:tr>
              <a:tr h="1435382">
                <a:tc>
                  <a:txBody>
                    <a:bodyPr/>
                    <a:lstStyle/>
                    <a:p>
                      <a:endParaRPr lang="en-GB" sz="1400" dirty="0"/>
                    </a:p>
                  </a:txBody>
                  <a:tcPr>
                    <a:lnL w="12700" cap="flat" cmpd="sng" algn="ctr">
                      <a:no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GB" sz="1600" b="1" dirty="0">
                          <a:solidFill>
                            <a:schemeClr val="accent5">
                              <a:lumMod val="50000"/>
                            </a:schemeClr>
                          </a:solidFill>
                          <a:latin typeface="+mn-lt"/>
                          <a:ea typeface="Times New Roman" panose="02020603050405020304" pitchFamily="18" charset="0"/>
                          <a:cs typeface="Times New Roman" panose="02020603050405020304" pitchFamily="18" charset="0"/>
                        </a:rPr>
                        <a:t>JEWELLERY:</a:t>
                      </a:r>
                      <a:r>
                        <a:rPr lang="en-GB" sz="1600" dirty="0">
                          <a:latin typeface="+mn-lt"/>
                          <a:ea typeface="Times New Roman" panose="02020603050405020304" pitchFamily="18" charset="0"/>
                          <a:cs typeface="Times New Roman" panose="02020603050405020304" pitchFamily="18" charset="0"/>
                        </a:rPr>
                        <a:t> </a:t>
                      </a:r>
                      <a:r>
                        <a:rPr lang="en-GB" sz="1600" dirty="0">
                          <a:solidFill>
                            <a:schemeClr val="tx2">
                              <a:lumMod val="50000"/>
                            </a:schemeClr>
                          </a:solidFill>
                          <a:latin typeface="+mn-lt"/>
                          <a:ea typeface="Times New Roman" panose="02020603050405020304" pitchFamily="18" charset="0"/>
                          <a:cs typeface="Times New Roman" panose="02020603050405020304" pitchFamily="18" charset="0"/>
                        </a:rPr>
                        <a:t>No jewellery, except a plain band ring and plain studs. Ear spacers to be plugged or taped. </a:t>
                      </a: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600" b="1" dirty="0">
                        <a:solidFill>
                          <a:schemeClr val="accent5">
                            <a:lumMod val="50000"/>
                          </a:schemeClr>
                        </a:solidFill>
                        <a:latin typeface="+mn-lt"/>
                        <a:ea typeface="Times New Roman" panose="02020603050405020304" pitchFamily="18" charset="0"/>
                        <a:cs typeface="Times New Roman" panose="02020603050405020304" pitchFamily="18" charset="0"/>
                      </a:endParaRP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600" b="1" dirty="0">
                        <a:solidFill>
                          <a:srgbClr val="006666"/>
                        </a:solidFill>
                        <a:latin typeface="+mn-lt"/>
                        <a:ea typeface="Times New Roman" panose="02020603050405020304" pitchFamily="18" charset="0"/>
                        <a:cs typeface="Times New Roman" panose="02020603050405020304" pitchFamily="18" charset="0"/>
                      </a:endParaRP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600" b="1" dirty="0">
                        <a:solidFill>
                          <a:srgbClr val="006666"/>
                        </a:solidFill>
                        <a:latin typeface="+mn-lt"/>
                        <a:ea typeface="Times New Roman" panose="02020603050405020304" pitchFamily="18" charset="0"/>
                        <a:cs typeface="Times New Roman" panose="02020603050405020304" pitchFamily="18" charset="0"/>
                      </a:endParaRPr>
                    </a:p>
                  </a:txBody>
                  <a:tcPr>
                    <a:lnL w="12700" cap="flat" cmpd="sng" algn="ctr">
                      <a:solidFill>
                        <a:schemeClr val="tx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3327310565"/>
                  </a:ext>
                </a:extLst>
              </a:tr>
              <a:tr h="1414887">
                <a:tc>
                  <a:txBody>
                    <a:bodyPr/>
                    <a:lstStyle/>
                    <a:p>
                      <a:endParaRPr lang="en-GB" sz="1400" dirty="0"/>
                    </a:p>
                  </a:txBody>
                  <a:tcPr>
                    <a:lnL w="12700" cap="flat" cmpd="sng" algn="ctr">
                      <a:no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GB" sz="1600" b="1" dirty="0">
                          <a:solidFill>
                            <a:schemeClr val="accent5">
                              <a:lumMod val="50000"/>
                            </a:schemeClr>
                          </a:solidFill>
                          <a:latin typeface="+mn-lt"/>
                          <a:ea typeface="Times New Roman" panose="02020603050405020304" pitchFamily="18" charset="0"/>
                          <a:cs typeface="Times New Roman" panose="02020603050405020304" pitchFamily="18" charset="0"/>
                        </a:rPr>
                        <a:t>TATTOOS:</a:t>
                      </a:r>
                      <a:r>
                        <a:rPr lang="en-GB" sz="1600" b="1" dirty="0">
                          <a:solidFill>
                            <a:srgbClr val="006666"/>
                          </a:solidFill>
                          <a:latin typeface="+mn-lt"/>
                          <a:ea typeface="Times New Roman" panose="02020603050405020304" pitchFamily="18" charset="0"/>
                          <a:cs typeface="Times New Roman" panose="02020603050405020304" pitchFamily="18" charset="0"/>
                        </a:rPr>
                        <a:t>  </a:t>
                      </a:r>
                      <a:r>
                        <a:rPr lang="en-GB" sz="1600" dirty="0">
                          <a:solidFill>
                            <a:schemeClr val="tx2">
                              <a:lumMod val="50000"/>
                            </a:schemeClr>
                          </a:solidFill>
                          <a:latin typeface="+mn-lt"/>
                          <a:ea typeface="Times New Roman" panose="02020603050405020304" pitchFamily="18" charset="0"/>
                          <a:cs typeface="Times New Roman" panose="02020603050405020304" pitchFamily="18" charset="0"/>
                        </a:rPr>
                        <a:t>Visible tattoos are acceptable, providing they do not cause offence, in which case a tattoo cover product would be required.</a:t>
                      </a:r>
                    </a:p>
                  </a:txBody>
                  <a:tcPr>
                    <a:lnL w="12700" cap="flat" cmpd="sng" algn="ctr">
                      <a:solidFill>
                        <a:schemeClr val="tx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80822733"/>
                  </a:ext>
                </a:extLst>
              </a:tr>
            </a:tbl>
          </a:graphicData>
        </a:graphic>
      </p:graphicFrame>
      <p:grpSp>
        <p:nvGrpSpPr>
          <p:cNvPr id="62" name="Graphic 39">
            <a:extLst>
              <a:ext uri="{FF2B5EF4-FFF2-40B4-BE49-F238E27FC236}">
                <a16:creationId xmlns:a16="http://schemas.microsoft.com/office/drawing/2014/main" id="{3716240A-3313-2115-941B-A7D70FE45B27}"/>
              </a:ext>
              <a:ext uri="{C183D7F6-B498-43B3-948B-1728B52AA6E4}">
                <adec:decorative xmlns:adec="http://schemas.microsoft.com/office/drawing/2017/decorative" val="1"/>
              </a:ext>
            </a:extLst>
          </p:cNvPr>
          <p:cNvGrpSpPr/>
          <p:nvPr/>
        </p:nvGrpSpPr>
        <p:grpSpPr>
          <a:xfrm>
            <a:off x="641979" y="5404587"/>
            <a:ext cx="812138" cy="806985"/>
            <a:chOff x="641979" y="5218330"/>
            <a:chExt cx="812138" cy="806985"/>
          </a:xfrm>
          <a:solidFill>
            <a:schemeClr val="accent5">
              <a:lumMod val="75000"/>
            </a:schemeClr>
          </a:solidFill>
        </p:grpSpPr>
        <p:sp>
          <p:nvSpPr>
            <p:cNvPr id="63" name="Freeform: Shape 62">
              <a:extLst>
                <a:ext uri="{FF2B5EF4-FFF2-40B4-BE49-F238E27FC236}">
                  <a16:creationId xmlns:a16="http://schemas.microsoft.com/office/drawing/2014/main" id="{723C6A74-869B-1096-28F9-5665C9EDEE76}"/>
                </a:ext>
              </a:extLst>
            </p:cNvPr>
            <p:cNvSpPr/>
            <p:nvPr/>
          </p:nvSpPr>
          <p:spPr>
            <a:xfrm>
              <a:off x="641979" y="5218330"/>
              <a:ext cx="812138" cy="806985"/>
            </a:xfrm>
            <a:custGeom>
              <a:avLst/>
              <a:gdLst>
                <a:gd name="connsiteX0" fmla="*/ 809438 w 812138"/>
                <a:gd name="connsiteY0" fmla="*/ 329907 h 806985"/>
                <a:gd name="connsiteX1" fmla="*/ 675364 w 812138"/>
                <a:gd name="connsiteY1" fmla="*/ 106431 h 806985"/>
                <a:gd name="connsiteX2" fmla="*/ 658333 w 812138"/>
                <a:gd name="connsiteY2" fmla="*/ 93563 h 806985"/>
                <a:gd name="connsiteX3" fmla="*/ 537366 w 812138"/>
                <a:gd name="connsiteY3" fmla="*/ 60807 h 806985"/>
                <a:gd name="connsiteX4" fmla="*/ 494837 w 812138"/>
                <a:gd name="connsiteY4" fmla="*/ 20659 h 806985"/>
                <a:gd name="connsiteX5" fmla="*/ 476539 w 812138"/>
                <a:gd name="connsiteY5" fmla="*/ 10648 h 806985"/>
                <a:gd name="connsiteX6" fmla="*/ 460985 w 812138"/>
                <a:gd name="connsiteY6" fmla="*/ 6762 h 806985"/>
                <a:gd name="connsiteX7" fmla="*/ 351123 w 812138"/>
                <a:gd name="connsiteY7" fmla="*/ 6762 h 806985"/>
                <a:gd name="connsiteX8" fmla="*/ 335588 w 812138"/>
                <a:gd name="connsiteY8" fmla="*/ 10648 h 806985"/>
                <a:gd name="connsiteX9" fmla="*/ 317291 w 812138"/>
                <a:gd name="connsiteY9" fmla="*/ 20659 h 806985"/>
                <a:gd name="connsiteX10" fmla="*/ 274723 w 812138"/>
                <a:gd name="connsiteY10" fmla="*/ 60807 h 806985"/>
                <a:gd name="connsiteX11" fmla="*/ 153756 w 812138"/>
                <a:gd name="connsiteY11" fmla="*/ 93563 h 806985"/>
                <a:gd name="connsiteX12" fmla="*/ 136735 w 812138"/>
                <a:gd name="connsiteY12" fmla="*/ 106441 h 806985"/>
                <a:gd name="connsiteX13" fmla="*/ 2699 w 812138"/>
                <a:gd name="connsiteY13" fmla="*/ 329907 h 806985"/>
                <a:gd name="connsiteX14" fmla="*/ 9052 w 812138"/>
                <a:gd name="connsiteY14" fmla="*/ 355939 h 806985"/>
                <a:gd name="connsiteX15" fmla="*/ 116685 w 812138"/>
                <a:gd name="connsiteY15" fmla="*/ 422156 h 806985"/>
                <a:gd name="connsiteX16" fmla="*/ 142891 w 812138"/>
                <a:gd name="connsiteY16" fmla="*/ 415910 h 806985"/>
                <a:gd name="connsiteX17" fmla="*/ 143002 w 812138"/>
                <a:gd name="connsiteY17" fmla="*/ 415727 h 806985"/>
                <a:gd name="connsiteX18" fmla="*/ 186827 w 812138"/>
                <a:gd name="connsiteY18" fmla="*/ 342604 h 806985"/>
                <a:gd name="connsiteX19" fmla="*/ 186960 w 812138"/>
                <a:gd name="connsiteY19" fmla="*/ 342585 h 806985"/>
                <a:gd name="connsiteX20" fmla="*/ 186998 w 812138"/>
                <a:gd name="connsiteY20" fmla="*/ 342661 h 806985"/>
                <a:gd name="connsiteX21" fmla="*/ 186998 w 812138"/>
                <a:gd name="connsiteY21" fmla="*/ 806986 h 806985"/>
                <a:gd name="connsiteX22" fmla="*/ 625148 w 812138"/>
                <a:gd name="connsiteY22" fmla="*/ 806986 h 806985"/>
                <a:gd name="connsiteX23" fmla="*/ 625148 w 812138"/>
                <a:gd name="connsiteY23" fmla="*/ 342680 h 806985"/>
                <a:gd name="connsiteX24" fmla="*/ 625221 w 812138"/>
                <a:gd name="connsiteY24" fmla="*/ 342567 h 806985"/>
                <a:gd name="connsiteX25" fmla="*/ 625329 w 812138"/>
                <a:gd name="connsiteY25" fmla="*/ 342623 h 806985"/>
                <a:gd name="connsiteX26" fmla="*/ 669144 w 812138"/>
                <a:gd name="connsiteY26" fmla="*/ 415737 h 806985"/>
                <a:gd name="connsiteX27" fmla="*/ 695283 w 812138"/>
                <a:gd name="connsiteY27" fmla="*/ 422261 h 806985"/>
                <a:gd name="connsiteX28" fmla="*/ 695471 w 812138"/>
                <a:gd name="connsiteY28" fmla="*/ 422147 h 806985"/>
                <a:gd name="connsiteX29" fmla="*/ 803104 w 812138"/>
                <a:gd name="connsiteY29" fmla="*/ 355939 h 806985"/>
                <a:gd name="connsiteX30" fmla="*/ 809438 w 812138"/>
                <a:gd name="connsiteY30" fmla="*/ 329907 h 806985"/>
                <a:gd name="connsiteX31" fmla="*/ 527060 w 812138"/>
                <a:gd name="connsiteY31" fmla="*/ 79276 h 806985"/>
                <a:gd name="connsiteX32" fmla="*/ 455698 w 812138"/>
                <a:gd name="connsiteY32" fmla="*/ 190308 h 806985"/>
                <a:gd name="connsiteX33" fmla="*/ 417494 w 812138"/>
                <a:gd name="connsiteY33" fmla="*/ 113880 h 806985"/>
                <a:gd name="connsiteX34" fmla="*/ 484388 w 812138"/>
                <a:gd name="connsiteY34" fmla="*/ 38632 h 806985"/>
                <a:gd name="connsiteX35" fmla="*/ 355734 w 812138"/>
                <a:gd name="connsiteY35" fmla="*/ 25231 h 806985"/>
                <a:gd name="connsiteX36" fmla="*/ 456394 w 812138"/>
                <a:gd name="connsiteY36" fmla="*/ 25231 h 806985"/>
                <a:gd name="connsiteX37" fmla="*/ 468157 w 812138"/>
                <a:gd name="connsiteY37" fmla="*/ 28174 h 806985"/>
                <a:gd name="connsiteX38" fmla="*/ 406064 w 812138"/>
                <a:gd name="connsiteY38" fmla="*/ 98030 h 806985"/>
                <a:gd name="connsiteX39" fmla="*/ 343970 w 812138"/>
                <a:gd name="connsiteY39" fmla="*/ 28174 h 806985"/>
                <a:gd name="connsiteX40" fmla="*/ 327768 w 812138"/>
                <a:gd name="connsiteY40" fmla="*/ 38566 h 806985"/>
                <a:gd name="connsiteX41" fmla="*/ 394662 w 812138"/>
                <a:gd name="connsiteY41" fmla="*/ 113813 h 806985"/>
                <a:gd name="connsiteX42" fmla="*/ 356448 w 812138"/>
                <a:gd name="connsiteY42" fmla="*/ 190308 h 806985"/>
                <a:gd name="connsiteX43" fmla="*/ 285068 w 812138"/>
                <a:gd name="connsiteY43" fmla="*/ 79276 h 806985"/>
                <a:gd name="connsiteX44" fmla="*/ 197161 w 812138"/>
                <a:gd name="connsiteY44" fmla="*/ 272119 h 806985"/>
                <a:gd name="connsiteX45" fmla="*/ 185579 w 812138"/>
                <a:gd name="connsiteY45" fmla="*/ 279358 h 806985"/>
                <a:gd name="connsiteX46" fmla="*/ 177959 w 812138"/>
                <a:gd name="connsiteY46" fmla="*/ 320410 h 806985"/>
                <a:gd name="connsiteX47" fmla="*/ 126648 w 812138"/>
                <a:gd name="connsiteY47" fmla="*/ 405926 h 806985"/>
                <a:gd name="connsiteX48" fmla="*/ 19025 w 812138"/>
                <a:gd name="connsiteY48" fmla="*/ 339746 h 806985"/>
                <a:gd name="connsiteX49" fmla="*/ 153118 w 812138"/>
                <a:gd name="connsiteY49" fmla="*/ 116242 h 806985"/>
                <a:gd name="connsiteX50" fmla="*/ 158785 w 812138"/>
                <a:gd name="connsiteY50" fmla="*/ 111946 h 806985"/>
                <a:gd name="connsiteX51" fmla="*/ 264941 w 812138"/>
                <a:gd name="connsiteY51" fmla="*/ 83190 h 806985"/>
                <a:gd name="connsiteX52" fmla="*/ 349476 w 812138"/>
                <a:gd name="connsiteY52" fmla="*/ 214683 h 806985"/>
                <a:gd name="connsiteX53" fmla="*/ 357486 w 812138"/>
                <a:gd name="connsiteY53" fmla="*/ 219064 h 806985"/>
                <a:gd name="connsiteX54" fmla="*/ 357991 w 812138"/>
                <a:gd name="connsiteY54" fmla="*/ 219064 h 806985"/>
                <a:gd name="connsiteX55" fmla="*/ 366002 w 812138"/>
                <a:gd name="connsiteY55" fmla="*/ 213816 h 806985"/>
                <a:gd name="connsiteX56" fmla="*/ 396539 w 812138"/>
                <a:gd name="connsiteY56" fmla="*/ 152742 h 806985"/>
                <a:gd name="connsiteX57" fmla="*/ 396539 w 812138"/>
                <a:gd name="connsiteY57" fmla="*/ 787936 h 806985"/>
                <a:gd name="connsiteX58" fmla="*/ 206039 w 812138"/>
                <a:gd name="connsiteY58" fmla="*/ 787936 h 806985"/>
                <a:gd name="connsiteX59" fmla="*/ 206039 w 812138"/>
                <a:gd name="connsiteY59" fmla="*/ 282482 h 806985"/>
                <a:gd name="connsiteX60" fmla="*/ 197161 w 812138"/>
                <a:gd name="connsiteY60" fmla="*/ 272119 h 806985"/>
                <a:gd name="connsiteX61" fmla="*/ 685499 w 812138"/>
                <a:gd name="connsiteY61" fmla="*/ 405926 h 806985"/>
                <a:gd name="connsiteX62" fmla="*/ 634187 w 812138"/>
                <a:gd name="connsiteY62" fmla="*/ 320410 h 806985"/>
                <a:gd name="connsiteX63" fmla="*/ 626834 w 812138"/>
                <a:gd name="connsiteY63" fmla="*/ 280472 h 806985"/>
                <a:gd name="connsiteX64" fmla="*/ 626558 w 812138"/>
                <a:gd name="connsiteY64" fmla="*/ 279358 h 806985"/>
                <a:gd name="connsiteX65" fmla="*/ 613433 w 812138"/>
                <a:gd name="connsiteY65" fmla="*/ 272480 h 806985"/>
                <a:gd name="connsiteX66" fmla="*/ 606079 w 812138"/>
                <a:gd name="connsiteY66" fmla="*/ 282482 h 806985"/>
                <a:gd name="connsiteX67" fmla="*/ 606079 w 812138"/>
                <a:gd name="connsiteY67" fmla="*/ 787936 h 806985"/>
                <a:gd name="connsiteX68" fmla="*/ 415579 w 812138"/>
                <a:gd name="connsiteY68" fmla="*/ 787936 h 806985"/>
                <a:gd name="connsiteX69" fmla="*/ 415579 w 812138"/>
                <a:gd name="connsiteY69" fmla="*/ 152723 h 806985"/>
                <a:gd name="connsiteX70" fmla="*/ 446173 w 812138"/>
                <a:gd name="connsiteY70" fmla="*/ 213797 h 806985"/>
                <a:gd name="connsiteX71" fmla="*/ 454184 w 812138"/>
                <a:gd name="connsiteY71" fmla="*/ 219045 h 806985"/>
                <a:gd name="connsiteX72" fmla="*/ 454698 w 812138"/>
                <a:gd name="connsiteY72" fmla="*/ 219045 h 806985"/>
                <a:gd name="connsiteX73" fmla="*/ 462709 w 812138"/>
                <a:gd name="connsiteY73" fmla="*/ 214664 h 806985"/>
                <a:gd name="connsiteX74" fmla="*/ 547234 w 812138"/>
                <a:gd name="connsiteY74" fmla="*/ 83171 h 806985"/>
                <a:gd name="connsiteX75" fmla="*/ 653342 w 812138"/>
                <a:gd name="connsiteY75" fmla="*/ 111946 h 806985"/>
                <a:gd name="connsiteX76" fmla="*/ 659057 w 812138"/>
                <a:gd name="connsiteY76" fmla="*/ 116242 h 806985"/>
                <a:gd name="connsiteX77" fmla="*/ 793103 w 812138"/>
                <a:gd name="connsiteY77" fmla="*/ 339746 h 80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12138" h="806985">
                  <a:moveTo>
                    <a:pt x="809438" y="329907"/>
                  </a:moveTo>
                  <a:lnTo>
                    <a:pt x="675364" y="106431"/>
                  </a:lnTo>
                  <a:cubicBezTo>
                    <a:pt x="671569" y="100097"/>
                    <a:pt x="665464" y="95483"/>
                    <a:pt x="658333" y="93563"/>
                  </a:cubicBezTo>
                  <a:lnTo>
                    <a:pt x="537366" y="60807"/>
                  </a:lnTo>
                  <a:lnTo>
                    <a:pt x="494837" y="20659"/>
                  </a:lnTo>
                  <a:cubicBezTo>
                    <a:pt x="489695" y="15810"/>
                    <a:pt x="483395" y="12363"/>
                    <a:pt x="476539" y="10648"/>
                  </a:cubicBezTo>
                  <a:lnTo>
                    <a:pt x="460985" y="6762"/>
                  </a:lnTo>
                  <a:cubicBezTo>
                    <a:pt x="424919" y="-2254"/>
                    <a:pt x="387189" y="-2254"/>
                    <a:pt x="351123" y="6762"/>
                  </a:cubicBezTo>
                  <a:lnTo>
                    <a:pt x="335588" y="10648"/>
                  </a:lnTo>
                  <a:cubicBezTo>
                    <a:pt x="328732" y="12363"/>
                    <a:pt x="322432" y="15810"/>
                    <a:pt x="317291" y="20659"/>
                  </a:cubicBezTo>
                  <a:lnTo>
                    <a:pt x="274723" y="60807"/>
                  </a:lnTo>
                  <a:lnTo>
                    <a:pt x="153756" y="93563"/>
                  </a:lnTo>
                  <a:cubicBezTo>
                    <a:pt x="146624" y="95479"/>
                    <a:pt x="140518" y="100098"/>
                    <a:pt x="136735" y="106441"/>
                  </a:cubicBezTo>
                  <a:lnTo>
                    <a:pt x="2699" y="329907"/>
                  </a:lnTo>
                  <a:cubicBezTo>
                    <a:pt x="-2642" y="338864"/>
                    <a:pt x="185" y="350449"/>
                    <a:pt x="9052" y="355939"/>
                  </a:cubicBezTo>
                  <a:lnTo>
                    <a:pt x="116685" y="422156"/>
                  </a:lnTo>
                  <a:cubicBezTo>
                    <a:pt x="125647" y="427669"/>
                    <a:pt x="137380" y="424871"/>
                    <a:pt x="142891" y="415910"/>
                  </a:cubicBezTo>
                  <a:cubicBezTo>
                    <a:pt x="142929" y="415849"/>
                    <a:pt x="142966" y="415788"/>
                    <a:pt x="143002" y="415727"/>
                  </a:cubicBezTo>
                  <a:lnTo>
                    <a:pt x="186827" y="342604"/>
                  </a:lnTo>
                  <a:cubicBezTo>
                    <a:pt x="186858" y="342562"/>
                    <a:pt x="186918" y="342553"/>
                    <a:pt x="186960" y="342585"/>
                  </a:cubicBezTo>
                  <a:cubicBezTo>
                    <a:pt x="186984" y="342603"/>
                    <a:pt x="186998" y="342631"/>
                    <a:pt x="186998" y="342661"/>
                  </a:cubicBezTo>
                  <a:lnTo>
                    <a:pt x="186998" y="806986"/>
                  </a:lnTo>
                  <a:lnTo>
                    <a:pt x="625148" y="806986"/>
                  </a:lnTo>
                  <a:lnTo>
                    <a:pt x="625148" y="342680"/>
                  </a:lnTo>
                  <a:cubicBezTo>
                    <a:pt x="625137" y="342628"/>
                    <a:pt x="625169" y="342578"/>
                    <a:pt x="625221" y="342567"/>
                  </a:cubicBezTo>
                  <a:cubicBezTo>
                    <a:pt x="625265" y="342556"/>
                    <a:pt x="625311" y="342580"/>
                    <a:pt x="625329" y="342623"/>
                  </a:cubicBezTo>
                  <a:lnTo>
                    <a:pt x="669144" y="415737"/>
                  </a:lnTo>
                  <a:cubicBezTo>
                    <a:pt x="674560" y="424757"/>
                    <a:pt x="686263" y="427678"/>
                    <a:pt x="695283" y="422261"/>
                  </a:cubicBezTo>
                  <a:cubicBezTo>
                    <a:pt x="695346" y="422224"/>
                    <a:pt x="695408" y="422186"/>
                    <a:pt x="695471" y="422147"/>
                  </a:cubicBezTo>
                  <a:lnTo>
                    <a:pt x="803104" y="355939"/>
                  </a:lnTo>
                  <a:cubicBezTo>
                    <a:pt x="811959" y="350440"/>
                    <a:pt x="814777" y="338859"/>
                    <a:pt x="809438" y="329907"/>
                  </a:cubicBezTo>
                  <a:close/>
                  <a:moveTo>
                    <a:pt x="527060" y="79276"/>
                  </a:moveTo>
                  <a:lnTo>
                    <a:pt x="455698" y="190308"/>
                  </a:lnTo>
                  <a:lnTo>
                    <a:pt x="417494" y="113880"/>
                  </a:lnTo>
                  <a:lnTo>
                    <a:pt x="484388" y="38632"/>
                  </a:lnTo>
                  <a:close/>
                  <a:moveTo>
                    <a:pt x="355734" y="25231"/>
                  </a:moveTo>
                  <a:cubicBezTo>
                    <a:pt x="388784" y="17020"/>
                    <a:pt x="423343" y="17020"/>
                    <a:pt x="456394" y="25231"/>
                  </a:cubicBezTo>
                  <a:lnTo>
                    <a:pt x="468157" y="28174"/>
                  </a:lnTo>
                  <a:lnTo>
                    <a:pt x="406064" y="98030"/>
                  </a:lnTo>
                  <a:lnTo>
                    <a:pt x="343970" y="28174"/>
                  </a:lnTo>
                  <a:close/>
                  <a:moveTo>
                    <a:pt x="327768" y="38566"/>
                  </a:moveTo>
                  <a:lnTo>
                    <a:pt x="394662" y="113813"/>
                  </a:lnTo>
                  <a:lnTo>
                    <a:pt x="356448" y="190308"/>
                  </a:lnTo>
                  <a:lnTo>
                    <a:pt x="285068" y="79276"/>
                  </a:lnTo>
                  <a:close/>
                  <a:moveTo>
                    <a:pt x="197161" y="272119"/>
                  </a:moveTo>
                  <a:cubicBezTo>
                    <a:pt x="192035" y="271303"/>
                    <a:pt x="187092" y="274392"/>
                    <a:pt x="185579" y="279358"/>
                  </a:cubicBezTo>
                  <a:lnTo>
                    <a:pt x="177959" y="320410"/>
                  </a:lnTo>
                  <a:lnTo>
                    <a:pt x="126648" y="405926"/>
                  </a:lnTo>
                  <a:lnTo>
                    <a:pt x="19025" y="339746"/>
                  </a:lnTo>
                  <a:lnTo>
                    <a:pt x="153118" y="116242"/>
                  </a:lnTo>
                  <a:cubicBezTo>
                    <a:pt x="154374" y="114126"/>
                    <a:pt x="156408" y="112584"/>
                    <a:pt x="158785" y="111946"/>
                  </a:cubicBezTo>
                  <a:lnTo>
                    <a:pt x="264941" y="83190"/>
                  </a:lnTo>
                  <a:lnTo>
                    <a:pt x="349476" y="214683"/>
                  </a:lnTo>
                  <a:cubicBezTo>
                    <a:pt x="351226" y="217412"/>
                    <a:pt x="354245" y="219063"/>
                    <a:pt x="357486" y="219064"/>
                  </a:cubicBezTo>
                  <a:lnTo>
                    <a:pt x="357991" y="219064"/>
                  </a:lnTo>
                  <a:cubicBezTo>
                    <a:pt x="361410" y="218883"/>
                    <a:pt x="364469" y="216878"/>
                    <a:pt x="366002" y="213816"/>
                  </a:cubicBezTo>
                  <a:lnTo>
                    <a:pt x="396539" y="152742"/>
                  </a:lnTo>
                  <a:lnTo>
                    <a:pt x="396539" y="787936"/>
                  </a:lnTo>
                  <a:lnTo>
                    <a:pt x="206039" y="787936"/>
                  </a:lnTo>
                  <a:lnTo>
                    <a:pt x="206039" y="282482"/>
                  </a:lnTo>
                  <a:cubicBezTo>
                    <a:pt x="206067" y="277301"/>
                    <a:pt x="202285" y="272885"/>
                    <a:pt x="197161" y="272119"/>
                  </a:cubicBezTo>
                  <a:close/>
                  <a:moveTo>
                    <a:pt x="685499" y="405926"/>
                  </a:moveTo>
                  <a:lnTo>
                    <a:pt x="634187" y="320410"/>
                  </a:lnTo>
                  <a:lnTo>
                    <a:pt x="626834" y="280472"/>
                  </a:lnTo>
                  <a:lnTo>
                    <a:pt x="626558" y="279358"/>
                  </a:lnTo>
                  <a:cubicBezTo>
                    <a:pt x="624833" y="273834"/>
                    <a:pt x="618957" y="270755"/>
                    <a:pt x="613433" y="272480"/>
                  </a:cubicBezTo>
                  <a:cubicBezTo>
                    <a:pt x="609059" y="273846"/>
                    <a:pt x="606078" y="277897"/>
                    <a:pt x="606079" y="282482"/>
                  </a:cubicBezTo>
                  <a:lnTo>
                    <a:pt x="606079" y="787936"/>
                  </a:lnTo>
                  <a:lnTo>
                    <a:pt x="415579" y="787936"/>
                  </a:lnTo>
                  <a:lnTo>
                    <a:pt x="415579" y="152723"/>
                  </a:lnTo>
                  <a:lnTo>
                    <a:pt x="446173" y="213797"/>
                  </a:lnTo>
                  <a:cubicBezTo>
                    <a:pt x="447706" y="216859"/>
                    <a:pt x="450764" y="218863"/>
                    <a:pt x="454184" y="219045"/>
                  </a:cubicBezTo>
                  <a:lnTo>
                    <a:pt x="454698" y="219045"/>
                  </a:lnTo>
                  <a:cubicBezTo>
                    <a:pt x="457940" y="219043"/>
                    <a:pt x="460958" y="217393"/>
                    <a:pt x="462709" y="214664"/>
                  </a:cubicBezTo>
                  <a:lnTo>
                    <a:pt x="547234" y="83171"/>
                  </a:lnTo>
                  <a:lnTo>
                    <a:pt x="653342" y="111946"/>
                  </a:lnTo>
                  <a:cubicBezTo>
                    <a:pt x="655733" y="112582"/>
                    <a:pt x="657782" y="114123"/>
                    <a:pt x="659057" y="116242"/>
                  </a:cubicBezTo>
                  <a:lnTo>
                    <a:pt x="793103" y="339746"/>
                  </a:lnTo>
                  <a:close/>
                </a:path>
              </a:pathLst>
            </a:custGeom>
            <a:solidFill>
              <a:schemeClr val="accent5">
                <a:lumMod val="75000"/>
              </a:schemeClr>
            </a:solidFill>
            <a:ln w="9525" cap="flat">
              <a:solidFill>
                <a:schemeClr val="accent5">
                  <a:lumMod val="75000"/>
                </a:schemeClr>
              </a:solid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3EC2192E-EA66-A0A0-8421-72851B1C9D51}"/>
                </a:ext>
              </a:extLst>
            </p:cNvPr>
            <p:cNvSpPr/>
            <p:nvPr/>
          </p:nvSpPr>
          <p:spPr>
            <a:xfrm>
              <a:off x="1124243" y="55040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solidFill>
              <a:schemeClr val="accent5">
                <a:lumMod val="75000"/>
              </a:schemeClr>
            </a:solidFill>
            <a:ln w="9525" cap="flat">
              <a:solidFill>
                <a:schemeClr val="accent5">
                  <a:lumMod val="75000"/>
                </a:schemeClr>
              </a:solidFill>
              <a:prstDash val="solid"/>
              <a:miter/>
            </a:ln>
          </p:spPr>
          <p:txBody>
            <a:bodyPr rtlCol="0" anchor="ctr"/>
            <a:lstStyle/>
            <a:p>
              <a:endParaRPr lang="en-GB"/>
            </a:p>
          </p:txBody>
        </p:sp>
      </p:grpSp>
      <p:pic>
        <p:nvPicPr>
          <p:cNvPr id="42" name="Graphic 41">
            <a:extLst>
              <a:ext uri="{FF2B5EF4-FFF2-40B4-BE49-F238E27FC236}">
                <a16:creationId xmlns:a16="http://schemas.microsoft.com/office/drawing/2014/main" id="{F235F761-C81C-5E8E-C6A7-8AF65056008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67119" y="1559785"/>
            <a:ext cx="914400" cy="914400"/>
          </a:xfrm>
          <a:prstGeom prst="rect">
            <a:avLst/>
          </a:prstGeom>
        </p:spPr>
      </p:pic>
      <p:pic>
        <p:nvPicPr>
          <p:cNvPr id="44" name="Graphic 43">
            <a:extLst>
              <a:ext uri="{FF2B5EF4-FFF2-40B4-BE49-F238E27FC236}">
                <a16:creationId xmlns:a16="http://schemas.microsoft.com/office/drawing/2014/main" id="{AC83F514-BFF3-56A1-AB39-73FECA179CC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67119" y="5350879"/>
            <a:ext cx="914400" cy="914400"/>
          </a:xfrm>
          <a:prstGeom prst="rect">
            <a:avLst/>
          </a:prstGeom>
        </p:spPr>
      </p:pic>
      <p:pic>
        <p:nvPicPr>
          <p:cNvPr id="47" name="Graphic 46">
            <a:extLst>
              <a:ext uri="{FF2B5EF4-FFF2-40B4-BE49-F238E27FC236}">
                <a16:creationId xmlns:a16="http://schemas.microsoft.com/office/drawing/2014/main" id="{F298EC2D-396B-0F13-F793-8C3973A638F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67119" y="3884287"/>
            <a:ext cx="914400" cy="914400"/>
          </a:xfrm>
          <a:prstGeom prst="rect">
            <a:avLst/>
          </a:prstGeom>
        </p:spPr>
      </p:pic>
      <p:pic>
        <p:nvPicPr>
          <p:cNvPr id="53" name="Graphic 52">
            <a:extLst>
              <a:ext uri="{FF2B5EF4-FFF2-40B4-BE49-F238E27FC236}">
                <a16:creationId xmlns:a16="http://schemas.microsoft.com/office/drawing/2014/main" id="{BF8273A2-C542-BDCB-031F-EBB400B0A17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567119" y="2635477"/>
            <a:ext cx="914400" cy="914400"/>
          </a:xfrm>
          <a:prstGeom prst="rect">
            <a:avLst/>
          </a:prstGeom>
        </p:spPr>
      </p:pic>
      <p:sp>
        <p:nvSpPr>
          <p:cNvPr id="59" name="Graphic 35">
            <a:extLst>
              <a:ext uri="{FF2B5EF4-FFF2-40B4-BE49-F238E27FC236}">
                <a16:creationId xmlns:a16="http://schemas.microsoft.com/office/drawing/2014/main" id="{4EB40E29-076E-2C48-1477-6178AE034907}"/>
              </a:ext>
              <a:ext uri="{C183D7F6-B498-43B3-948B-1728B52AA6E4}">
                <adec:decorative xmlns:adec="http://schemas.microsoft.com/office/drawing/2017/decorative" val="1"/>
              </a:ext>
            </a:extLst>
          </p:cNvPr>
          <p:cNvSpPr/>
          <p:nvPr/>
        </p:nvSpPr>
        <p:spPr>
          <a:xfrm>
            <a:off x="782396" y="1565321"/>
            <a:ext cx="536259" cy="781051"/>
          </a:xfrm>
          <a:custGeom>
            <a:avLst/>
            <a:gdLst>
              <a:gd name="connsiteX0" fmla="*/ 50915 w 536259"/>
              <a:gd name="connsiteY0" fmla="*/ 675696 h 781051"/>
              <a:gd name="connsiteX1" fmla="*/ 66155 w 536259"/>
              <a:gd name="connsiteY1" fmla="*/ 724321 h 781051"/>
              <a:gd name="connsiteX2" fmla="*/ 66240 w 536259"/>
              <a:gd name="connsiteY2" fmla="*/ 781052 h 781051"/>
              <a:gd name="connsiteX3" fmla="*/ 85290 w 536259"/>
              <a:gd name="connsiteY3" fmla="*/ 781052 h 781051"/>
              <a:gd name="connsiteX4" fmla="*/ 85214 w 536259"/>
              <a:gd name="connsiteY4" fmla="*/ 724283 h 781051"/>
              <a:gd name="connsiteX5" fmla="*/ 66536 w 536259"/>
              <a:gd name="connsiteY5" fmla="*/ 664790 h 781051"/>
              <a:gd name="connsiteX6" fmla="*/ 51353 w 536259"/>
              <a:gd name="connsiteY6" fmla="*/ 642882 h 781051"/>
              <a:gd name="connsiteX7" fmla="*/ 19054 w 536259"/>
              <a:gd name="connsiteY7" fmla="*/ 539774 h 781051"/>
              <a:gd name="connsiteX8" fmla="*/ 19054 w 536259"/>
              <a:gd name="connsiteY8" fmla="*/ 211381 h 781051"/>
              <a:gd name="connsiteX9" fmla="*/ 53096 w 536259"/>
              <a:gd name="connsiteY9" fmla="*/ 171738 h 781051"/>
              <a:gd name="connsiteX10" fmla="*/ 94450 w 536259"/>
              <a:gd name="connsiteY10" fmla="*/ 205624 h 781051"/>
              <a:gd name="connsiteX11" fmla="*/ 94635 w 536259"/>
              <a:gd name="connsiteY11" fmla="*/ 209342 h 781051"/>
              <a:gd name="connsiteX12" fmla="*/ 95873 w 536259"/>
              <a:gd name="connsiteY12" fmla="*/ 213772 h 781051"/>
              <a:gd name="connsiteX13" fmla="*/ 95873 w 536259"/>
              <a:gd name="connsiteY13" fmla="*/ 390527 h 781051"/>
              <a:gd name="connsiteX14" fmla="*/ 105398 w 536259"/>
              <a:gd name="connsiteY14" fmla="*/ 400052 h 781051"/>
              <a:gd name="connsiteX15" fmla="*/ 114923 w 536259"/>
              <a:gd name="connsiteY15" fmla="*/ 390527 h 781051"/>
              <a:gd name="connsiteX16" fmla="*/ 114923 w 536259"/>
              <a:gd name="connsiteY16" fmla="*/ 115683 h 781051"/>
              <a:gd name="connsiteX17" fmla="*/ 148937 w 536259"/>
              <a:gd name="connsiteY17" fmla="*/ 76383 h 781051"/>
              <a:gd name="connsiteX18" fmla="*/ 190320 w 536259"/>
              <a:gd name="connsiteY18" fmla="*/ 110318 h 781051"/>
              <a:gd name="connsiteX19" fmla="*/ 190504 w 536259"/>
              <a:gd name="connsiteY19" fmla="*/ 113988 h 781051"/>
              <a:gd name="connsiteX20" fmla="*/ 190504 w 536259"/>
              <a:gd name="connsiteY20" fmla="*/ 390527 h 781051"/>
              <a:gd name="connsiteX21" fmla="*/ 200029 w 536259"/>
              <a:gd name="connsiteY21" fmla="*/ 400052 h 781051"/>
              <a:gd name="connsiteX22" fmla="*/ 209554 w 536259"/>
              <a:gd name="connsiteY22" fmla="*/ 390527 h 781051"/>
              <a:gd name="connsiteX23" fmla="*/ 209554 w 536259"/>
              <a:gd name="connsiteY23" fmla="*/ 58543 h 781051"/>
              <a:gd name="connsiteX24" fmla="*/ 243577 w 536259"/>
              <a:gd name="connsiteY24" fmla="*/ 19233 h 781051"/>
              <a:gd name="connsiteX25" fmla="*/ 284978 w 536259"/>
              <a:gd name="connsiteY25" fmla="*/ 53167 h 781051"/>
              <a:gd name="connsiteX26" fmla="*/ 285163 w 536259"/>
              <a:gd name="connsiteY26" fmla="*/ 56857 h 781051"/>
              <a:gd name="connsiteX27" fmla="*/ 285163 w 536259"/>
              <a:gd name="connsiteY27" fmla="*/ 390527 h 781051"/>
              <a:gd name="connsiteX28" fmla="*/ 294688 w 536259"/>
              <a:gd name="connsiteY28" fmla="*/ 400052 h 781051"/>
              <a:gd name="connsiteX29" fmla="*/ 304213 w 536259"/>
              <a:gd name="connsiteY29" fmla="*/ 390527 h 781051"/>
              <a:gd name="connsiteX30" fmla="*/ 304213 w 536259"/>
              <a:gd name="connsiteY30" fmla="*/ 116893 h 781051"/>
              <a:gd name="connsiteX31" fmla="*/ 304794 w 536259"/>
              <a:gd name="connsiteY31" fmla="*/ 113788 h 781051"/>
              <a:gd name="connsiteX32" fmla="*/ 316329 w 536259"/>
              <a:gd name="connsiteY32" fmla="*/ 85346 h 781051"/>
              <a:gd name="connsiteX33" fmla="*/ 380385 w 536259"/>
              <a:gd name="connsiteY33" fmla="*/ 113988 h 781051"/>
              <a:gd name="connsiteX34" fmla="*/ 380385 w 536259"/>
              <a:gd name="connsiteY34" fmla="*/ 485777 h 781051"/>
              <a:gd name="connsiteX35" fmla="*/ 389938 w 536259"/>
              <a:gd name="connsiteY35" fmla="*/ 495273 h 781051"/>
              <a:gd name="connsiteX36" fmla="*/ 399139 w 536259"/>
              <a:gd name="connsiteY36" fmla="*/ 488101 h 781051"/>
              <a:gd name="connsiteX37" fmla="*/ 442049 w 536259"/>
              <a:gd name="connsiteY37" fmla="*/ 317299 h 781051"/>
              <a:gd name="connsiteX38" fmla="*/ 483959 w 536259"/>
              <a:gd name="connsiteY38" fmla="*/ 286028 h 781051"/>
              <a:gd name="connsiteX39" fmla="*/ 510306 w 536259"/>
              <a:gd name="connsiteY39" fmla="*/ 301792 h 781051"/>
              <a:gd name="connsiteX40" fmla="*/ 516297 w 536259"/>
              <a:gd name="connsiteY40" fmla="*/ 331786 h 781051"/>
              <a:gd name="connsiteX41" fmla="*/ 458947 w 536259"/>
              <a:gd name="connsiteY41" fmla="*/ 587409 h 781051"/>
              <a:gd name="connsiteX42" fmla="*/ 446212 w 536259"/>
              <a:gd name="connsiteY42" fmla="*/ 607364 h 781051"/>
              <a:gd name="connsiteX43" fmla="*/ 336493 w 536259"/>
              <a:gd name="connsiteY43" fmla="*/ 691660 h 781051"/>
              <a:gd name="connsiteX44" fmla="*/ 332779 w 536259"/>
              <a:gd name="connsiteY44" fmla="*/ 699204 h 781051"/>
              <a:gd name="connsiteX45" fmla="*/ 332779 w 536259"/>
              <a:gd name="connsiteY45" fmla="*/ 781052 h 781051"/>
              <a:gd name="connsiteX46" fmla="*/ 351829 w 536259"/>
              <a:gd name="connsiteY46" fmla="*/ 781052 h 781051"/>
              <a:gd name="connsiteX47" fmla="*/ 351829 w 536259"/>
              <a:gd name="connsiteY47" fmla="*/ 703900 h 781051"/>
              <a:gd name="connsiteX48" fmla="*/ 457823 w 536259"/>
              <a:gd name="connsiteY48" fmla="*/ 622461 h 781051"/>
              <a:gd name="connsiteX49" fmla="*/ 477530 w 536259"/>
              <a:gd name="connsiteY49" fmla="*/ 591590 h 781051"/>
              <a:gd name="connsiteX50" fmla="*/ 534880 w 536259"/>
              <a:gd name="connsiteY50" fmla="*/ 335949 h 781051"/>
              <a:gd name="connsiteX51" fmla="*/ 491787 w 536259"/>
              <a:gd name="connsiteY51" fmla="*/ 268067 h 781051"/>
              <a:gd name="connsiteX52" fmla="*/ 486303 w 536259"/>
              <a:gd name="connsiteY52" fmla="*/ 267121 h 781051"/>
              <a:gd name="connsiteX53" fmla="*/ 423523 w 536259"/>
              <a:gd name="connsiteY53" fmla="*/ 312898 h 781051"/>
              <a:gd name="connsiteX54" fmla="*/ 399625 w 536259"/>
              <a:gd name="connsiteY54" fmla="*/ 408015 h 781051"/>
              <a:gd name="connsiteX55" fmla="*/ 399444 w 536259"/>
              <a:gd name="connsiteY55" fmla="*/ 408015 h 781051"/>
              <a:gd name="connsiteX56" fmla="*/ 399444 w 536259"/>
              <a:gd name="connsiteY56" fmla="*/ 116397 h 781051"/>
              <a:gd name="connsiteX57" fmla="*/ 342542 w 536259"/>
              <a:gd name="connsiteY57" fmla="*/ 57152 h 781051"/>
              <a:gd name="connsiteX58" fmla="*/ 304251 w 536259"/>
              <a:gd name="connsiteY58" fmla="*/ 72182 h 781051"/>
              <a:gd name="connsiteX59" fmla="*/ 304251 w 536259"/>
              <a:gd name="connsiteY59" fmla="*/ 58847 h 781051"/>
              <a:gd name="connsiteX60" fmla="*/ 254874 w 536259"/>
              <a:gd name="connsiteY60" fmla="*/ 497 h 781051"/>
              <a:gd name="connsiteX61" fmla="*/ 190994 w 536259"/>
              <a:gd name="connsiteY61" fmla="*/ 49461 h 781051"/>
              <a:gd name="connsiteX62" fmla="*/ 190504 w 536259"/>
              <a:gd name="connsiteY62" fmla="*/ 56857 h 781051"/>
              <a:gd name="connsiteX63" fmla="*/ 190504 w 536259"/>
              <a:gd name="connsiteY63" fmla="*/ 71649 h 781051"/>
              <a:gd name="connsiteX64" fmla="*/ 152404 w 536259"/>
              <a:gd name="connsiteY64" fmla="*/ 57152 h 781051"/>
              <a:gd name="connsiteX65" fmla="*/ 95958 w 536259"/>
              <a:gd name="connsiteY65" fmla="*/ 116369 h 781051"/>
              <a:gd name="connsiteX66" fmla="*/ 95958 w 536259"/>
              <a:gd name="connsiteY66" fmla="*/ 168080 h 781051"/>
              <a:gd name="connsiteX67" fmla="*/ 95158 w 536259"/>
              <a:gd name="connsiteY67" fmla="*/ 167280 h 781051"/>
              <a:gd name="connsiteX68" fmla="*/ 51343 w 536259"/>
              <a:gd name="connsiteY68" fmla="*/ 152773 h 781051"/>
              <a:gd name="connsiteX69" fmla="*/ 4 w 536259"/>
              <a:gd name="connsiteY69" fmla="*/ 211381 h 781051"/>
              <a:gd name="connsiteX70" fmla="*/ 4 w 536259"/>
              <a:gd name="connsiteY70" fmla="*/ 539774 h 781051"/>
              <a:gd name="connsiteX71" fmla="*/ 35665 w 536259"/>
              <a:gd name="connsiteY71" fmla="*/ 653769 h 78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36259" h="781051">
                <a:moveTo>
                  <a:pt x="50915" y="675696"/>
                </a:moveTo>
                <a:cubicBezTo>
                  <a:pt x="60811" y="689983"/>
                  <a:pt x="66126" y="706942"/>
                  <a:pt x="66155" y="724321"/>
                </a:cubicBezTo>
                <a:lnTo>
                  <a:pt x="66240" y="781052"/>
                </a:lnTo>
                <a:lnTo>
                  <a:pt x="85290" y="781052"/>
                </a:lnTo>
                <a:lnTo>
                  <a:pt x="85214" y="724283"/>
                </a:lnTo>
                <a:cubicBezTo>
                  <a:pt x="85192" y="703013"/>
                  <a:pt x="78675" y="682256"/>
                  <a:pt x="66536" y="664790"/>
                </a:cubicBezTo>
                <a:lnTo>
                  <a:pt x="51353" y="642882"/>
                </a:lnTo>
                <a:cubicBezTo>
                  <a:pt x="30339" y="612603"/>
                  <a:pt x="19070" y="576631"/>
                  <a:pt x="19054" y="539774"/>
                </a:cubicBezTo>
                <a:lnTo>
                  <a:pt x="19054" y="211381"/>
                </a:lnTo>
                <a:cubicBezTo>
                  <a:pt x="18649" y="191425"/>
                  <a:pt x="33308" y="174353"/>
                  <a:pt x="53096" y="171738"/>
                </a:cubicBezTo>
                <a:cubicBezTo>
                  <a:pt x="73873" y="169676"/>
                  <a:pt x="92388" y="184847"/>
                  <a:pt x="94450" y="205624"/>
                </a:cubicBezTo>
                <a:cubicBezTo>
                  <a:pt x="94573" y="206859"/>
                  <a:pt x="94634" y="208100"/>
                  <a:pt x="94635" y="209342"/>
                </a:cubicBezTo>
                <a:cubicBezTo>
                  <a:pt x="94668" y="210900"/>
                  <a:pt x="95094" y="212423"/>
                  <a:pt x="95873" y="213772"/>
                </a:cubicBezTo>
                <a:lnTo>
                  <a:pt x="95873" y="390527"/>
                </a:lnTo>
                <a:cubicBezTo>
                  <a:pt x="95873" y="395788"/>
                  <a:pt x="100137" y="400052"/>
                  <a:pt x="105398" y="400052"/>
                </a:cubicBezTo>
                <a:cubicBezTo>
                  <a:pt x="110658" y="400052"/>
                  <a:pt x="114923" y="395788"/>
                  <a:pt x="114923" y="390527"/>
                </a:cubicBezTo>
                <a:lnTo>
                  <a:pt x="114923" y="115683"/>
                </a:lnTo>
                <a:cubicBezTo>
                  <a:pt x="114584" y="95827"/>
                  <a:pt x="129238" y="78896"/>
                  <a:pt x="148937" y="76383"/>
                </a:cubicBezTo>
                <a:cubicBezTo>
                  <a:pt x="169735" y="74327"/>
                  <a:pt x="188263" y="89519"/>
                  <a:pt x="190320" y="110318"/>
                </a:cubicBezTo>
                <a:cubicBezTo>
                  <a:pt x="190441" y="111538"/>
                  <a:pt x="190502" y="112762"/>
                  <a:pt x="190504" y="113988"/>
                </a:cubicBezTo>
                <a:lnTo>
                  <a:pt x="190504" y="390527"/>
                </a:lnTo>
                <a:cubicBezTo>
                  <a:pt x="190504" y="395788"/>
                  <a:pt x="194768" y="400052"/>
                  <a:pt x="200029" y="400052"/>
                </a:cubicBezTo>
                <a:cubicBezTo>
                  <a:pt x="205289" y="400052"/>
                  <a:pt x="209554" y="395788"/>
                  <a:pt x="209554" y="390527"/>
                </a:cubicBezTo>
                <a:lnTo>
                  <a:pt x="209554" y="58543"/>
                </a:lnTo>
                <a:cubicBezTo>
                  <a:pt x="209218" y="38683"/>
                  <a:pt x="223874" y="21750"/>
                  <a:pt x="243577" y="19233"/>
                </a:cubicBezTo>
                <a:cubicBezTo>
                  <a:pt x="264380" y="17171"/>
                  <a:pt x="282916" y="32364"/>
                  <a:pt x="284978" y="53167"/>
                </a:cubicBezTo>
                <a:cubicBezTo>
                  <a:pt x="285100" y="54394"/>
                  <a:pt x="285161" y="55624"/>
                  <a:pt x="285163" y="56857"/>
                </a:cubicBezTo>
                <a:lnTo>
                  <a:pt x="285163" y="390527"/>
                </a:lnTo>
                <a:cubicBezTo>
                  <a:pt x="285163" y="395788"/>
                  <a:pt x="289427" y="400052"/>
                  <a:pt x="294688" y="400052"/>
                </a:cubicBezTo>
                <a:cubicBezTo>
                  <a:pt x="299949" y="400052"/>
                  <a:pt x="304213" y="395788"/>
                  <a:pt x="304213" y="390527"/>
                </a:cubicBezTo>
                <a:lnTo>
                  <a:pt x="304213" y="116893"/>
                </a:lnTo>
                <a:cubicBezTo>
                  <a:pt x="304595" y="115902"/>
                  <a:pt x="304792" y="114850"/>
                  <a:pt x="304794" y="113788"/>
                </a:cubicBezTo>
                <a:cubicBezTo>
                  <a:pt x="303617" y="102971"/>
                  <a:pt x="307951" y="92287"/>
                  <a:pt x="316329" y="85346"/>
                </a:cubicBezTo>
                <a:cubicBezTo>
                  <a:pt x="346990" y="63153"/>
                  <a:pt x="380385" y="84746"/>
                  <a:pt x="380385" y="113988"/>
                </a:cubicBezTo>
                <a:lnTo>
                  <a:pt x="380385" y="485777"/>
                </a:lnTo>
                <a:cubicBezTo>
                  <a:pt x="380401" y="491038"/>
                  <a:pt x="384678" y="495289"/>
                  <a:pt x="389938" y="495273"/>
                </a:cubicBezTo>
                <a:cubicBezTo>
                  <a:pt x="394281" y="495260"/>
                  <a:pt x="398066" y="492310"/>
                  <a:pt x="399139" y="488101"/>
                </a:cubicBezTo>
                <a:lnTo>
                  <a:pt x="442049" y="317299"/>
                </a:lnTo>
                <a:cubicBezTo>
                  <a:pt x="446033" y="297733"/>
                  <a:pt x="464069" y="284275"/>
                  <a:pt x="483959" y="286028"/>
                </a:cubicBezTo>
                <a:cubicBezTo>
                  <a:pt x="494588" y="287283"/>
                  <a:pt x="504175" y="293019"/>
                  <a:pt x="510306" y="301792"/>
                </a:cubicBezTo>
                <a:cubicBezTo>
                  <a:pt x="516427" y="310505"/>
                  <a:pt x="518602" y="321391"/>
                  <a:pt x="516297" y="331786"/>
                </a:cubicBezTo>
                <a:lnTo>
                  <a:pt x="458947" y="587409"/>
                </a:lnTo>
                <a:cubicBezTo>
                  <a:pt x="457166" y="595345"/>
                  <a:pt x="452660" y="602407"/>
                  <a:pt x="446212" y="607364"/>
                </a:cubicBezTo>
                <a:lnTo>
                  <a:pt x="336493" y="691660"/>
                </a:lnTo>
                <a:cubicBezTo>
                  <a:pt x="334152" y="693462"/>
                  <a:pt x="332780" y="696249"/>
                  <a:pt x="332779" y="699204"/>
                </a:cubicBezTo>
                <a:lnTo>
                  <a:pt x="332779" y="781052"/>
                </a:lnTo>
                <a:lnTo>
                  <a:pt x="351829" y="781052"/>
                </a:lnTo>
                <a:lnTo>
                  <a:pt x="351829" y="703900"/>
                </a:lnTo>
                <a:lnTo>
                  <a:pt x="457823" y="622461"/>
                </a:lnTo>
                <a:cubicBezTo>
                  <a:pt x="467800" y="614792"/>
                  <a:pt x="474773" y="603869"/>
                  <a:pt x="477530" y="591590"/>
                </a:cubicBezTo>
                <a:lnTo>
                  <a:pt x="534880" y="335949"/>
                </a:lnTo>
                <a:cubicBezTo>
                  <a:pt x="541726" y="305304"/>
                  <a:pt x="522432" y="274913"/>
                  <a:pt x="491787" y="268067"/>
                </a:cubicBezTo>
                <a:cubicBezTo>
                  <a:pt x="489975" y="267662"/>
                  <a:pt x="488145" y="267347"/>
                  <a:pt x="486303" y="267121"/>
                </a:cubicBezTo>
                <a:cubicBezTo>
                  <a:pt x="456776" y="264182"/>
                  <a:pt x="429752" y="283887"/>
                  <a:pt x="423523" y="312898"/>
                </a:cubicBezTo>
                <a:lnTo>
                  <a:pt x="399625" y="408015"/>
                </a:lnTo>
                <a:cubicBezTo>
                  <a:pt x="399530" y="408424"/>
                  <a:pt x="399444" y="408415"/>
                  <a:pt x="399444" y="408015"/>
                </a:cubicBezTo>
                <a:lnTo>
                  <a:pt x="399444" y="116397"/>
                </a:lnTo>
                <a:cubicBezTo>
                  <a:pt x="399568" y="84531"/>
                  <a:pt x="374388" y="58313"/>
                  <a:pt x="342542" y="57152"/>
                </a:cubicBezTo>
                <a:cubicBezTo>
                  <a:pt x="328345" y="57180"/>
                  <a:pt x="314676" y="62545"/>
                  <a:pt x="304251" y="72182"/>
                </a:cubicBezTo>
                <a:lnTo>
                  <a:pt x="304251" y="58847"/>
                </a:lnTo>
                <a:cubicBezTo>
                  <a:pt x="304667" y="29798"/>
                  <a:pt x="283591" y="4893"/>
                  <a:pt x="254874" y="497"/>
                </a:cubicBezTo>
                <a:cubicBezTo>
                  <a:pt x="223714" y="-3622"/>
                  <a:pt x="195114" y="18300"/>
                  <a:pt x="190994" y="49461"/>
                </a:cubicBezTo>
                <a:cubicBezTo>
                  <a:pt x="190670" y="51912"/>
                  <a:pt x="190506" y="54383"/>
                  <a:pt x="190504" y="56857"/>
                </a:cubicBezTo>
                <a:lnTo>
                  <a:pt x="190504" y="71649"/>
                </a:lnTo>
                <a:cubicBezTo>
                  <a:pt x="180046" y="62251"/>
                  <a:pt x="166463" y="57082"/>
                  <a:pt x="152404" y="57152"/>
                </a:cubicBezTo>
                <a:cubicBezTo>
                  <a:pt x="120771" y="58600"/>
                  <a:pt x="95890" y="84703"/>
                  <a:pt x="95958" y="116369"/>
                </a:cubicBezTo>
                <a:lnTo>
                  <a:pt x="95958" y="168080"/>
                </a:lnTo>
                <a:cubicBezTo>
                  <a:pt x="95682" y="167823"/>
                  <a:pt x="95435" y="167528"/>
                  <a:pt x="95158" y="167280"/>
                </a:cubicBezTo>
                <a:cubicBezTo>
                  <a:pt x="83236" y="156510"/>
                  <a:pt x="67337" y="151247"/>
                  <a:pt x="51343" y="152773"/>
                </a:cubicBezTo>
                <a:cubicBezTo>
                  <a:pt x="21792" y="156365"/>
                  <a:pt x="-326" y="181614"/>
                  <a:pt x="4" y="211381"/>
                </a:cubicBezTo>
                <a:lnTo>
                  <a:pt x="4" y="539774"/>
                </a:lnTo>
                <a:cubicBezTo>
                  <a:pt x="4" y="580517"/>
                  <a:pt x="12445" y="620290"/>
                  <a:pt x="35665" y="653769"/>
                </a:cubicBezTo>
                <a:close/>
              </a:path>
            </a:pathLst>
          </a:custGeom>
          <a:solidFill>
            <a:schemeClr val="accent5">
              <a:lumMod val="75000"/>
            </a:schemeClr>
          </a:solidFill>
          <a:ln w="9525" cap="flat">
            <a:solidFill>
              <a:schemeClr val="accent5">
                <a:lumMod val="75000"/>
              </a:schemeClr>
            </a:solidFill>
            <a:prstDash val="solid"/>
            <a:miter/>
          </a:ln>
        </p:spPr>
        <p:txBody>
          <a:bodyPr rtlCol="0" anchor="ctr"/>
          <a:lstStyle/>
          <a:p>
            <a:endParaRPr lang="en-GB"/>
          </a:p>
        </p:txBody>
      </p:sp>
      <p:sp>
        <p:nvSpPr>
          <p:cNvPr id="60" name="Graphic 37">
            <a:extLst>
              <a:ext uri="{FF2B5EF4-FFF2-40B4-BE49-F238E27FC236}">
                <a16:creationId xmlns:a16="http://schemas.microsoft.com/office/drawing/2014/main" id="{88437E8A-0B07-DA02-1717-55D7A74C7D80}"/>
              </a:ext>
              <a:ext uri="{C183D7F6-B498-43B3-948B-1728B52AA6E4}">
                <adec:decorative xmlns:adec="http://schemas.microsoft.com/office/drawing/2017/decorative" val="1"/>
              </a:ext>
            </a:extLst>
          </p:cNvPr>
          <p:cNvSpPr/>
          <p:nvPr/>
        </p:nvSpPr>
        <p:spPr>
          <a:xfrm>
            <a:off x="652290" y="2906967"/>
            <a:ext cx="838200" cy="371421"/>
          </a:xfrm>
          <a:custGeom>
            <a:avLst/>
            <a:gdLst>
              <a:gd name="connsiteX0" fmla="*/ 819150 w 838200"/>
              <a:gd name="connsiteY0" fmla="*/ 239938 h 371421"/>
              <a:gd name="connsiteX1" fmla="*/ 775497 w 838200"/>
              <a:gd name="connsiteY1" fmla="*/ 199733 h 371421"/>
              <a:gd name="connsiteX2" fmla="*/ 771525 w 838200"/>
              <a:gd name="connsiteY2" fmla="*/ 199923 h 371421"/>
              <a:gd name="connsiteX3" fmla="*/ 734797 w 838200"/>
              <a:gd name="connsiteY3" fmla="*/ 201914 h 371421"/>
              <a:gd name="connsiteX4" fmla="*/ 569595 w 838200"/>
              <a:gd name="connsiteY4" fmla="*/ 158004 h 371421"/>
              <a:gd name="connsiteX5" fmla="*/ 552450 w 838200"/>
              <a:gd name="connsiteY5" fmla="*/ 148479 h 371421"/>
              <a:gd name="connsiteX6" fmla="*/ 499110 w 838200"/>
              <a:gd name="connsiteY6" fmla="*/ 114189 h 371421"/>
              <a:gd name="connsiteX7" fmla="*/ 483870 w 838200"/>
              <a:gd name="connsiteY7" fmla="*/ 102759 h 371421"/>
              <a:gd name="connsiteX8" fmla="*/ 433388 w 838200"/>
              <a:gd name="connsiteY8" fmla="*/ 65611 h 371421"/>
              <a:gd name="connsiteX9" fmla="*/ 418148 w 838200"/>
              <a:gd name="connsiteY9" fmla="*/ 54181 h 371421"/>
              <a:gd name="connsiteX10" fmla="*/ 332423 w 838200"/>
              <a:gd name="connsiteY10" fmla="*/ 1794 h 371421"/>
              <a:gd name="connsiteX11" fmla="*/ 323850 w 838200"/>
              <a:gd name="connsiteY11" fmla="*/ 3 h 371421"/>
              <a:gd name="connsiteX12" fmla="*/ 304802 w 838200"/>
              <a:gd name="connsiteY12" fmla="*/ 18363 h 371421"/>
              <a:gd name="connsiteX13" fmla="*/ 304800 w 838200"/>
              <a:gd name="connsiteY13" fmla="*/ 18948 h 371421"/>
              <a:gd name="connsiteX14" fmla="*/ 304800 w 838200"/>
              <a:gd name="connsiteY14" fmla="*/ 47523 h 371421"/>
              <a:gd name="connsiteX15" fmla="*/ 163478 w 838200"/>
              <a:gd name="connsiteY15" fmla="*/ 75756 h 371421"/>
              <a:gd name="connsiteX16" fmla="*/ 46672 w 838200"/>
              <a:gd name="connsiteY16" fmla="*/ 54143 h 371421"/>
              <a:gd name="connsiteX17" fmla="*/ 39786 w 838200"/>
              <a:gd name="connsiteY17" fmla="*/ 52829 h 371421"/>
              <a:gd name="connsiteX18" fmla="*/ 21908 w 838200"/>
              <a:gd name="connsiteY18" fmla="*/ 64630 h 371421"/>
              <a:gd name="connsiteX19" fmla="*/ 0 w 838200"/>
              <a:gd name="connsiteY19" fmla="*/ 180864 h 371421"/>
              <a:gd name="connsiteX20" fmla="*/ 0 w 838200"/>
              <a:gd name="connsiteY20" fmla="*/ 371421 h 371421"/>
              <a:gd name="connsiteX21" fmla="*/ 219075 w 838200"/>
              <a:gd name="connsiteY21" fmla="*/ 371421 h 371421"/>
              <a:gd name="connsiteX22" fmla="*/ 238125 w 838200"/>
              <a:gd name="connsiteY22" fmla="*/ 323796 h 371421"/>
              <a:gd name="connsiteX23" fmla="*/ 276225 w 838200"/>
              <a:gd name="connsiteY23" fmla="*/ 323796 h 371421"/>
              <a:gd name="connsiteX24" fmla="*/ 411480 w 838200"/>
              <a:gd name="connsiteY24" fmla="*/ 344751 h 371421"/>
              <a:gd name="connsiteX25" fmla="*/ 501968 w 838200"/>
              <a:gd name="connsiteY25" fmla="*/ 361896 h 371421"/>
              <a:gd name="connsiteX26" fmla="*/ 505778 w 838200"/>
              <a:gd name="connsiteY26" fmla="*/ 361896 h 371421"/>
              <a:gd name="connsiteX27" fmla="*/ 601980 w 838200"/>
              <a:gd name="connsiteY27" fmla="*/ 369516 h 371421"/>
              <a:gd name="connsiteX28" fmla="*/ 838200 w 838200"/>
              <a:gd name="connsiteY28" fmla="*/ 308556 h 371421"/>
              <a:gd name="connsiteX29" fmla="*/ 838200 w 838200"/>
              <a:gd name="connsiteY29" fmla="*/ 280934 h 371421"/>
              <a:gd name="connsiteX30" fmla="*/ 39443 w 838200"/>
              <a:gd name="connsiteY30" fmla="*/ 71774 h 371421"/>
              <a:gd name="connsiteX31" fmla="*/ 163497 w 838200"/>
              <a:gd name="connsiteY31" fmla="*/ 94758 h 371421"/>
              <a:gd name="connsiteX32" fmla="*/ 311896 w 838200"/>
              <a:gd name="connsiteY32" fmla="*/ 65164 h 371421"/>
              <a:gd name="connsiteX33" fmla="*/ 323869 w 838200"/>
              <a:gd name="connsiteY33" fmla="*/ 60401 h 371421"/>
              <a:gd name="connsiteX34" fmla="*/ 323869 w 838200"/>
              <a:gd name="connsiteY34" fmla="*/ 47476 h 371421"/>
              <a:gd name="connsiteX35" fmla="*/ 323869 w 838200"/>
              <a:gd name="connsiteY35" fmla="*/ 19139 h 371421"/>
              <a:gd name="connsiteX36" fmla="*/ 323950 w 838200"/>
              <a:gd name="connsiteY36" fmla="*/ 19048 h 371421"/>
              <a:gd name="connsiteX37" fmla="*/ 323983 w 838200"/>
              <a:gd name="connsiteY37" fmla="*/ 19053 h 371421"/>
              <a:gd name="connsiteX38" fmla="*/ 328155 w 838200"/>
              <a:gd name="connsiteY38" fmla="*/ 20873 h 371421"/>
              <a:gd name="connsiteX39" fmla="*/ 406718 w 838200"/>
              <a:gd name="connsiteY39" fmla="*/ 69383 h 371421"/>
              <a:gd name="connsiteX40" fmla="*/ 412566 w 838200"/>
              <a:gd name="connsiteY40" fmla="*/ 73774 h 371421"/>
              <a:gd name="connsiteX41" fmla="*/ 374247 w 838200"/>
              <a:gd name="connsiteY41" fmla="*/ 112093 h 371421"/>
              <a:gd name="connsiteX42" fmla="*/ 374012 w 838200"/>
              <a:gd name="connsiteY42" fmla="*/ 125562 h 371421"/>
              <a:gd name="connsiteX43" fmla="*/ 387481 w 838200"/>
              <a:gd name="connsiteY43" fmla="*/ 125796 h 371421"/>
              <a:gd name="connsiteX44" fmla="*/ 387715 w 838200"/>
              <a:gd name="connsiteY44" fmla="*/ 125562 h 371421"/>
              <a:gd name="connsiteX45" fmla="*/ 428006 w 838200"/>
              <a:gd name="connsiteY45" fmla="*/ 85271 h 371421"/>
              <a:gd name="connsiteX46" fmla="*/ 447275 w 838200"/>
              <a:gd name="connsiteY46" fmla="*/ 99454 h 371421"/>
              <a:gd name="connsiteX47" fmla="*/ 472450 w 838200"/>
              <a:gd name="connsiteY47" fmla="*/ 117980 h 371421"/>
              <a:gd name="connsiteX48" fmla="*/ 478279 w 838200"/>
              <a:gd name="connsiteY48" fmla="*/ 122352 h 371421"/>
              <a:gd name="connsiteX49" fmla="*/ 450447 w 838200"/>
              <a:gd name="connsiteY49" fmla="*/ 150193 h 371421"/>
              <a:gd name="connsiteX50" fmla="*/ 450212 w 838200"/>
              <a:gd name="connsiteY50" fmla="*/ 163662 h 371421"/>
              <a:gd name="connsiteX51" fmla="*/ 463681 w 838200"/>
              <a:gd name="connsiteY51" fmla="*/ 163896 h 371421"/>
              <a:gd name="connsiteX52" fmla="*/ 463915 w 838200"/>
              <a:gd name="connsiteY52" fmla="*/ 163662 h 371421"/>
              <a:gd name="connsiteX53" fmla="*/ 493843 w 838200"/>
              <a:gd name="connsiteY53" fmla="*/ 133734 h 371421"/>
              <a:gd name="connsiteX54" fmla="*/ 543211 w 838200"/>
              <a:gd name="connsiteY54" fmla="*/ 165167 h 371421"/>
              <a:gd name="connsiteX55" fmla="*/ 547459 w 838200"/>
              <a:gd name="connsiteY55" fmla="*/ 167519 h 371421"/>
              <a:gd name="connsiteX56" fmla="*/ 527009 w 838200"/>
              <a:gd name="connsiteY56" fmla="*/ 187970 h 371421"/>
              <a:gd name="connsiteX57" fmla="*/ 526822 w 838200"/>
              <a:gd name="connsiteY57" fmla="*/ 201937 h 371421"/>
              <a:gd name="connsiteX58" fmla="*/ 527009 w 838200"/>
              <a:gd name="connsiteY58" fmla="*/ 202124 h 371421"/>
              <a:gd name="connsiteX59" fmla="*/ 540134 w 838200"/>
              <a:gd name="connsiteY59" fmla="*/ 201800 h 371421"/>
              <a:gd name="connsiteX60" fmla="*/ 564956 w 838200"/>
              <a:gd name="connsiteY60" fmla="*/ 176930 h 371421"/>
              <a:gd name="connsiteX61" fmla="*/ 734835 w 838200"/>
              <a:gd name="connsiteY61" fmla="*/ 220955 h 371421"/>
              <a:gd name="connsiteX62" fmla="*/ 773344 w 838200"/>
              <a:gd name="connsiteY62" fmla="*/ 218878 h 371421"/>
              <a:gd name="connsiteX63" fmla="*/ 775535 w 838200"/>
              <a:gd name="connsiteY63" fmla="*/ 218773 h 371421"/>
              <a:gd name="connsiteX64" fmla="*/ 800195 w 838200"/>
              <a:gd name="connsiteY64" fmla="*/ 241386 h 371421"/>
              <a:gd name="connsiteX65" fmla="*/ 800462 w 838200"/>
              <a:gd name="connsiteY65" fmla="*/ 244834 h 371421"/>
              <a:gd name="connsiteX66" fmla="*/ 801919 w 838200"/>
              <a:gd name="connsiteY66" fmla="*/ 247958 h 371421"/>
              <a:gd name="connsiteX67" fmla="*/ 804462 w 838200"/>
              <a:gd name="connsiteY67" fmla="*/ 253435 h 371421"/>
              <a:gd name="connsiteX68" fmla="*/ 511769 w 838200"/>
              <a:gd name="connsiteY68" fmla="*/ 297564 h 371421"/>
              <a:gd name="connsiteX69" fmla="*/ 507416 w 838200"/>
              <a:gd name="connsiteY69" fmla="*/ 297498 h 371421"/>
              <a:gd name="connsiteX70" fmla="*/ 421167 w 838200"/>
              <a:gd name="connsiteY70" fmla="*/ 280562 h 371421"/>
              <a:gd name="connsiteX71" fmla="*/ 416862 w 838200"/>
              <a:gd name="connsiteY71" fmla="*/ 279610 h 371421"/>
              <a:gd name="connsiteX72" fmla="*/ 275282 w 838200"/>
              <a:gd name="connsiteY72" fmla="*/ 258416 h 371421"/>
              <a:gd name="connsiteX73" fmla="*/ 66675 w 838200"/>
              <a:gd name="connsiteY73" fmla="*/ 258416 h 371421"/>
              <a:gd name="connsiteX74" fmla="*/ 19269 w 838200"/>
              <a:gd name="connsiteY74" fmla="*/ 245539 h 371421"/>
              <a:gd name="connsiteX75" fmla="*/ 19050 w 838200"/>
              <a:gd name="connsiteY75" fmla="*/ 245929 h 371421"/>
              <a:gd name="connsiteX76" fmla="*/ 19050 w 838200"/>
              <a:gd name="connsiteY76" fmla="*/ 180864 h 371421"/>
              <a:gd name="connsiteX77" fmla="*/ 39443 w 838200"/>
              <a:gd name="connsiteY77" fmla="*/ 71774 h 371421"/>
              <a:gd name="connsiteX78" fmla="*/ 819198 w 838200"/>
              <a:gd name="connsiteY78" fmla="*/ 296564 h 371421"/>
              <a:gd name="connsiteX79" fmla="*/ 602028 w 838200"/>
              <a:gd name="connsiteY79" fmla="*/ 350419 h 371421"/>
              <a:gd name="connsiteX80" fmla="*/ 508340 w 838200"/>
              <a:gd name="connsiteY80" fmla="*/ 342960 h 371421"/>
              <a:gd name="connsiteX81" fmla="*/ 507092 w 838200"/>
              <a:gd name="connsiteY81" fmla="*/ 342798 h 371421"/>
              <a:gd name="connsiteX82" fmla="*/ 503282 w 838200"/>
              <a:gd name="connsiteY82" fmla="*/ 342798 h 371421"/>
              <a:gd name="connsiteX83" fmla="*/ 415766 w 838200"/>
              <a:gd name="connsiteY83" fmla="*/ 326130 h 371421"/>
              <a:gd name="connsiteX84" fmla="*/ 276225 w 838200"/>
              <a:gd name="connsiteY84" fmla="*/ 304737 h 371421"/>
              <a:gd name="connsiteX85" fmla="*/ 225238 w 838200"/>
              <a:gd name="connsiteY85" fmla="*/ 304737 h 371421"/>
              <a:gd name="connsiteX86" fmla="*/ 220475 w 838200"/>
              <a:gd name="connsiteY86" fmla="*/ 316710 h 371421"/>
              <a:gd name="connsiteX87" fmla="*/ 206188 w 838200"/>
              <a:gd name="connsiteY87" fmla="*/ 352371 h 371421"/>
              <a:gd name="connsiteX88" fmla="*/ 19050 w 838200"/>
              <a:gd name="connsiteY88" fmla="*/ 352371 h 371421"/>
              <a:gd name="connsiteX89" fmla="*/ 19050 w 838200"/>
              <a:gd name="connsiteY89" fmla="*/ 266875 h 371421"/>
              <a:gd name="connsiteX90" fmla="*/ 66675 w 838200"/>
              <a:gd name="connsiteY90" fmla="*/ 277486 h 371421"/>
              <a:gd name="connsiteX91" fmla="*/ 275273 w 838200"/>
              <a:gd name="connsiteY91" fmla="*/ 277486 h 371421"/>
              <a:gd name="connsiteX92" fmla="*/ 412756 w 838200"/>
              <a:gd name="connsiteY92" fmla="*/ 298231 h 371421"/>
              <a:gd name="connsiteX93" fmla="*/ 416871 w 838200"/>
              <a:gd name="connsiteY93" fmla="*/ 299136 h 371421"/>
              <a:gd name="connsiteX94" fmla="*/ 505454 w 838200"/>
              <a:gd name="connsiteY94" fmla="*/ 316462 h 371421"/>
              <a:gd name="connsiteX95" fmla="*/ 509959 w 838200"/>
              <a:gd name="connsiteY95" fmla="*/ 316557 h 371421"/>
              <a:gd name="connsiteX96" fmla="*/ 599294 w 838200"/>
              <a:gd name="connsiteY96" fmla="*/ 323634 h 371421"/>
              <a:gd name="connsiteX97" fmla="*/ 812549 w 838200"/>
              <a:gd name="connsiteY97" fmla="*/ 270828 h 371421"/>
              <a:gd name="connsiteX98" fmla="*/ 819217 w 838200"/>
              <a:gd name="connsiteY98" fmla="*/ 285115 h 37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838200" h="371421">
                <a:moveTo>
                  <a:pt x="819150" y="239938"/>
                </a:moveTo>
                <a:cubicBezTo>
                  <a:pt x="818245" y="228098"/>
                  <a:pt x="803415" y="199742"/>
                  <a:pt x="775497" y="199733"/>
                </a:cubicBezTo>
                <a:cubicBezTo>
                  <a:pt x="774202" y="199733"/>
                  <a:pt x="772878" y="199790"/>
                  <a:pt x="771525" y="199923"/>
                </a:cubicBezTo>
                <a:cubicBezTo>
                  <a:pt x="759326" y="201241"/>
                  <a:pt x="747066" y="201905"/>
                  <a:pt x="734797" y="201914"/>
                </a:cubicBezTo>
                <a:cubicBezTo>
                  <a:pt x="676928" y="201288"/>
                  <a:pt x="620137" y="186193"/>
                  <a:pt x="569595" y="158004"/>
                </a:cubicBezTo>
                <a:lnTo>
                  <a:pt x="552450" y="148479"/>
                </a:lnTo>
                <a:cubicBezTo>
                  <a:pt x="534107" y="137950"/>
                  <a:pt x="516305" y="126506"/>
                  <a:pt x="499110" y="114189"/>
                </a:cubicBezTo>
                <a:lnTo>
                  <a:pt x="483870" y="102759"/>
                </a:lnTo>
                <a:cubicBezTo>
                  <a:pt x="466725" y="90376"/>
                  <a:pt x="450533" y="77994"/>
                  <a:pt x="433388" y="65611"/>
                </a:cubicBezTo>
                <a:lnTo>
                  <a:pt x="418148" y="54181"/>
                </a:lnTo>
                <a:cubicBezTo>
                  <a:pt x="391157" y="34248"/>
                  <a:pt x="362473" y="16719"/>
                  <a:pt x="332423" y="1794"/>
                </a:cubicBezTo>
                <a:cubicBezTo>
                  <a:pt x="329716" y="620"/>
                  <a:pt x="326800" y="10"/>
                  <a:pt x="323850" y="3"/>
                </a:cubicBezTo>
                <a:cubicBezTo>
                  <a:pt x="313520" y="-187"/>
                  <a:pt x="304991" y="8033"/>
                  <a:pt x="304802" y="18363"/>
                </a:cubicBezTo>
                <a:cubicBezTo>
                  <a:pt x="304798" y="18558"/>
                  <a:pt x="304797" y="18753"/>
                  <a:pt x="304800" y="18948"/>
                </a:cubicBezTo>
                <a:lnTo>
                  <a:pt x="304800" y="47523"/>
                </a:lnTo>
                <a:cubicBezTo>
                  <a:pt x="259933" y="65892"/>
                  <a:pt x="211958" y="75476"/>
                  <a:pt x="163478" y="75756"/>
                </a:cubicBezTo>
                <a:cubicBezTo>
                  <a:pt x="123518" y="76091"/>
                  <a:pt x="83867" y="68754"/>
                  <a:pt x="46672" y="54143"/>
                </a:cubicBezTo>
                <a:cubicBezTo>
                  <a:pt x="44481" y="53273"/>
                  <a:pt x="42144" y="52827"/>
                  <a:pt x="39786" y="52829"/>
                </a:cubicBezTo>
                <a:cubicBezTo>
                  <a:pt x="31990" y="52793"/>
                  <a:pt x="24938" y="57448"/>
                  <a:pt x="21908" y="64630"/>
                </a:cubicBezTo>
                <a:cubicBezTo>
                  <a:pt x="8680" y="102020"/>
                  <a:pt x="1291" y="141225"/>
                  <a:pt x="0" y="180864"/>
                </a:cubicBezTo>
                <a:lnTo>
                  <a:pt x="0" y="371421"/>
                </a:lnTo>
                <a:lnTo>
                  <a:pt x="219075" y="371421"/>
                </a:lnTo>
                <a:lnTo>
                  <a:pt x="238125" y="323796"/>
                </a:lnTo>
                <a:lnTo>
                  <a:pt x="276225" y="323796"/>
                </a:lnTo>
                <a:cubicBezTo>
                  <a:pt x="318135" y="323796"/>
                  <a:pt x="365760" y="334274"/>
                  <a:pt x="411480" y="344751"/>
                </a:cubicBezTo>
                <a:cubicBezTo>
                  <a:pt x="441960" y="351419"/>
                  <a:pt x="473393" y="358086"/>
                  <a:pt x="501968" y="361896"/>
                </a:cubicBezTo>
                <a:lnTo>
                  <a:pt x="505778" y="361896"/>
                </a:lnTo>
                <a:cubicBezTo>
                  <a:pt x="537633" y="366633"/>
                  <a:pt x="569776" y="369179"/>
                  <a:pt x="601980" y="369516"/>
                </a:cubicBezTo>
                <a:cubicBezTo>
                  <a:pt x="664845" y="369516"/>
                  <a:pt x="740093" y="357134"/>
                  <a:pt x="838200" y="308556"/>
                </a:cubicBezTo>
                <a:lnTo>
                  <a:pt x="838200" y="280934"/>
                </a:lnTo>
                <a:close/>
                <a:moveTo>
                  <a:pt x="39443" y="71774"/>
                </a:moveTo>
                <a:cubicBezTo>
                  <a:pt x="78942" y="87305"/>
                  <a:pt x="121055" y="95108"/>
                  <a:pt x="163497" y="94758"/>
                </a:cubicBezTo>
                <a:cubicBezTo>
                  <a:pt x="214399" y="94458"/>
                  <a:pt x="264772" y="84412"/>
                  <a:pt x="311896" y="65164"/>
                </a:cubicBezTo>
                <a:lnTo>
                  <a:pt x="323869" y="60401"/>
                </a:lnTo>
                <a:lnTo>
                  <a:pt x="323869" y="47476"/>
                </a:lnTo>
                <a:lnTo>
                  <a:pt x="323869" y="19139"/>
                </a:lnTo>
                <a:cubicBezTo>
                  <a:pt x="323866" y="19091"/>
                  <a:pt x="323902" y="19051"/>
                  <a:pt x="323950" y="19048"/>
                </a:cubicBezTo>
                <a:cubicBezTo>
                  <a:pt x="323961" y="19048"/>
                  <a:pt x="323973" y="19049"/>
                  <a:pt x="323983" y="19053"/>
                </a:cubicBezTo>
                <a:cubicBezTo>
                  <a:pt x="324555" y="19291"/>
                  <a:pt x="327117" y="20358"/>
                  <a:pt x="328155" y="20873"/>
                </a:cubicBezTo>
                <a:cubicBezTo>
                  <a:pt x="355632" y="34855"/>
                  <a:pt x="381909" y="51080"/>
                  <a:pt x="406718" y="69383"/>
                </a:cubicBezTo>
                <a:lnTo>
                  <a:pt x="412566" y="73774"/>
                </a:lnTo>
                <a:lnTo>
                  <a:pt x="374247" y="112093"/>
                </a:lnTo>
                <a:cubicBezTo>
                  <a:pt x="370463" y="115748"/>
                  <a:pt x="370358" y="121778"/>
                  <a:pt x="374012" y="125562"/>
                </a:cubicBezTo>
                <a:cubicBezTo>
                  <a:pt x="377667" y="129346"/>
                  <a:pt x="383697" y="129451"/>
                  <a:pt x="387481" y="125796"/>
                </a:cubicBezTo>
                <a:cubicBezTo>
                  <a:pt x="387561" y="125719"/>
                  <a:pt x="387639" y="125641"/>
                  <a:pt x="387715" y="125562"/>
                </a:cubicBezTo>
                <a:lnTo>
                  <a:pt x="428006" y="85271"/>
                </a:lnTo>
                <a:cubicBezTo>
                  <a:pt x="434476" y="89995"/>
                  <a:pt x="440900" y="94723"/>
                  <a:pt x="447275" y="99454"/>
                </a:cubicBezTo>
                <a:cubicBezTo>
                  <a:pt x="455676" y="105693"/>
                  <a:pt x="464077" y="111941"/>
                  <a:pt x="472450" y="117980"/>
                </a:cubicBezTo>
                <a:lnTo>
                  <a:pt x="478279" y="122352"/>
                </a:lnTo>
                <a:lnTo>
                  <a:pt x="450447" y="150193"/>
                </a:lnTo>
                <a:cubicBezTo>
                  <a:pt x="446663" y="153848"/>
                  <a:pt x="446558" y="159878"/>
                  <a:pt x="450212" y="163662"/>
                </a:cubicBezTo>
                <a:cubicBezTo>
                  <a:pt x="453867" y="167446"/>
                  <a:pt x="459897" y="167551"/>
                  <a:pt x="463681" y="163896"/>
                </a:cubicBezTo>
                <a:cubicBezTo>
                  <a:pt x="463761" y="163819"/>
                  <a:pt x="463839" y="163741"/>
                  <a:pt x="463915" y="163662"/>
                </a:cubicBezTo>
                <a:lnTo>
                  <a:pt x="493843" y="133734"/>
                </a:lnTo>
                <a:cubicBezTo>
                  <a:pt x="508695" y="144161"/>
                  <a:pt x="525151" y="154639"/>
                  <a:pt x="543211" y="165167"/>
                </a:cubicBezTo>
                <a:lnTo>
                  <a:pt x="547459" y="167519"/>
                </a:lnTo>
                <a:lnTo>
                  <a:pt x="527009" y="187970"/>
                </a:lnTo>
                <a:cubicBezTo>
                  <a:pt x="523101" y="191775"/>
                  <a:pt x="523017" y="198029"/>
                  <a:pt x="526822" y="201937"/>
                </a:cubicBezTo>
                <a:cubicBezTo>
                  <a:pt x="526883" y="202000"/>
                  <a:pt x="526946" y="202063"/>
                  <a:pt x="527009" y="202124"/>
                </a:cubicBezTo>
                <a:cubicBezTo>
                  <a:pt x="530771" y="205530"/>
                  <a:pt x="536544" y="205388"/>
                  <a:pt x="540134" y="201800"/>
                </a:cubicBezTo>
                <a:lnTo>
                  <a:pt x="564956" y="176930"/>
                </a:lnTo>
                <a:cubicBezTo>
                  <a:pt x="617113" y="205318"/>
                  <a:pt x="675455" y="220437"/>
                  <a:pt x="734835" y="220955"/>
                </a:cubicBezTo>
                <a:cubicBezTo>
                  <a:pt x="747699" y="220945"/>
                  <a:pt x="760553" y="220252"/>
                  <a:pt x="773344" y="218878"/>
                </a:cubicBezTo>
                <a:cubicBezTo>
                  <a:pt x="774087" y="218812"/>
                  <a:pt x="774821" y="218773"/>
                  <a:pt x="775535" y="218773"/>
                </a:cubicBezTo>
                <a:cubicBezTo>
                  <a:pt x="791728" y="218773"/>
                  <a:pt x="799786" y="237585"/>
                  <a:pt x="800195" y="241386"/>
                </a:cubicBezTo>
                <a:lnTo>
                  <a:pt x="800462" y="244834"/>
                </a:lnTo>
                <a:lnTo>
                  <a:pt x="801919" y="247958"/>
                </a:lnTo>
                <a:lnTo>
                  <a:pt x="804462" y="253435"/>
                </a:lnTo>
                <a:cubicBezTo>
                  <a:pt x="670398" y="317405"/>
                  <a:pt x="582644" y="306546"/>
                  <a:pt x="511769" y="297564"/>
                </a:cubicBezTo>
                <a:lnTo>
                  <a:pt x="507416" y="297498"/>
                </a:lnTo>
                <a:cubicBezTo>
                  <a:pt x="481517" y="293897"/>
                  <a:pt x="453361" y="288373"/>
                  <a:pt x="421167" y="280562"/>
                </a:cubicBezTo>
                <a:lnTo>
                  <a:pt x="416862" y="279610"/>
                </a:lnTo>
                <a:cubicBezTo>
                  <a:pt x="369580" y="269189"/>
                  <a:pt x="320659" y="258416"/>
                  <a:pt x="275282" y="258416"/>
                </a:cubicBezTo>
                <a:lnTo>
                  <a:pt x="66675" y="258416"/>
                </a:lnTo>
                <a:cubicBezTo>
                  <a:pt x="49977" y="258658"/>
                  <a:pt x="33549" y="254196"/>
                  <a:pt x="19269" y="245539"/>
                </a:cubicBezTo>
                <a:lnTo>
                  <a:pt x="19050" y="245929"/>
                </a:lnTo>
                <a:lnTo>
                  <a:pt x="19050" y="180864"/>
                </a:lnTo>
                <a:cubicBezTo>
                  <a:pt x="20341" y="143684"/>
                  <a:pt x="27216" y="106910"/>
                  <a:pt x="39443" y="71774"/>
                </a:cubicBezTo>
                <a:close/>
                <a:moveTo>
                  <a:pt x="819198" y="296564"/>
                </a:moveTo>
                <a:cubicBezTo>
                  <a:pt x="742188" y="333273"/>
                  <a:pt x="672903" y="350419"/>
                  <a:pt x="602028" y="350419"/>
                </a:cubicBezTo>
                <a:cubicBezTo>
                  <a:pt x="570665" y="350076"/>
                  <a:pt x="539362" y="347583"/>
                  <a:pt x="508340" y="342960"/>
                </a:cubicBezTo>
                <a:lnTo>
                  <a:pt x="507092" y="342798"/>
                </a:lnTo>
                <a:lnTo>
                  <a:pt x="503282" y="342798"/>
                </a:lnTo>
                <a:cubicBezTo>
                  <a:pt x="475659" y="339046"/>
                  <a:pt x="444846" y="332492"/>
                  <a:pt x="415766" y="326130"/>
                </a:cubicBezTo>
                <a:cubicBezTo>
                  <a:pt x="364579" y="314443"/>
                  <a:pt x="318764" y="304737"/>
                  <a:pt x="276225" y="304737"/>
                </a:cubicBezTo>
                <a:lnTo>
                  <a:pt x="225238" y="304737"/>
                </a:lnTo>
                <a:lnTo>
                  <a:pt x="220475" y="316710"/>
                </a:lnTo>
                <a:lnTo>
                  <a:pt x="206188" y="352371"/>
                </a:lnTo>
                <a:lnTo>
                  <a:pt x="19050" y="352371"/>
                </a:lnTo>
                <a:lnTo>
                  <a:pt x="19050" y="266875"/>
                </a:lnTo>
                <a:cubicBezTo>
                  <a:pt x="33923" y="273954"/>
                  <a:pt x="50203" y="277581"/>
                  <a:pt x="66675" y="277486"/>
                </a:cubicBezTo>
                <a:lnTo>
                  <a:pt x="275273" y="277486"/>
                </a:lnTo>
                <a:cubicBezTo>
                  <a:pt x="318592" y="277486"/>
                  <a:pt x="366465" y="288030"/>
                  <a:pt x="412756" y="298231"/>
                </a:cubicBezTo>
                <a:lnTo>
                  <a:pt x="416871" y="299136"/>
                </a:lnTo>
                <a:cubicBezTo>
                  <a:pt x="446089" y="306395"/>
                  <a:pt x="475654" y="312178"/>
                  <a:pt x="505454" y="316462"/>
                </a:cubicBezTo>
                <a:lnTo>
                  <a:pt x="509959" y="316557"/>
                </a:lnTo>
                <a:cubicBezTo>
                  <a:pt x="539552" y="320852"/>
                  <a:pt x="569394" y="323216"/>
                  <a:pt x="599294" y="323634"/>
                </a:cubicBezTo>
                <a:cubicBezTo>
                  <a:pt x="656330" y="323634"/>
                  <a:pt x="724833" y="312709"/>
                  <a:pt x="812549" y="270828"/>
                </a:cubicBezTo>
                <a:lnTo>
                  <a:pt x="819217" y="285115"/>
                </a:lnTo>
                <a:close/>
              </a:path>
            </a:pathLst>
          </a:custGeom>
          <a:solidFill>
            <a:schemeClr val="accent5">
              <a:lumMod val="75000"/>
            </a:schemeClr>
          </a:solidFill>
          <a:ln w="9525" cap="flat">
            <a:solidFill>
              <a:schemeClr val="accent5">
                <a:lumMod val="75000"/>
              </a:schemeClr>
            </a:solidFill>
            <a:prstDash val="solid"/>
            <a:miter/>
          </a:ln>
        </p:spPr>
        <p:txBody>
          <a:bodyPr rtlCol="0" anchor="ctr"/>
          <a:lstStyle/>
          <a:p>
            <a:endParaRPr lang="en-GB"/>
          </a:p>
        </p:txBody>
      </p:sp>
      <p:sp>
        <p:nvSpPr>
          <p:cNvPr id="61" name="Graphic 50">
            <a:extLst>
              <a:ext uri="{FF2B5EF4-FFF2-40B4-BE49-F238E27FC236}">
                <a16:creationId xmlns:a16="http://schemas.microsoft.com/office/drawing/2014/main" id="{53F5BFE9-9007-F114-9734-F5D13EF862FB}"/>
              </a:ext>
              <a:ext uri="{C183D7F6-B498-43B3-948B-1728B52AA6E4}">
                <adec:decorative xmlns:adec="http://schemas.microsoft.com/office/drawing/2017/decorative" val="1"/>
              </a:ext>
            </a:extLst>
          </p:cNvPr>
          <p:cNvSpPr/>
          <p:nvPr/>
        </p:nvSpPr>
        <p:spPr>
          <a:xfrm>
            <a:off x="673988" y="3967430"/>
            <a:ext cx="748119" cy="748115"/>
          </a:xfrm>
          <a:custGeom>
            <a:avLst/>
            <a:gdLst>
              <a:gd name="connsiteX0" fmla="*/ 745634 w 748119"/>
              <a:gd name="connsiteY0" fmla="*/ 246702 h 748115"/>
              <a:gd name="connsiteX1" fmla="*/ 602079 w 748119"/>
              <a:gd name="connsiteY1" fmla="*/ 89191 h 748115"/>
              <a:gd name="connsiteX2" fmla="*/ 601666 w 748119"/>
              <a:gd name="connsiteY2" fmla="*/ 88568 h 748115"/>
              <a:gd name="connsiteX3" fmla="*/ 601276 w 748119"/>
              <a:gd name="connsiteY3" fmla="*/ 88310 h 748115"/>
              <a:gd name="connsiteX4" fmla="*/ 532125 w 748119"/>
              <a:gd name="connsiteY4" fmla="*/ 12433 h 748115"/>
              <a:gd name="connsiteX5" fmla="*/ 478289 w 748119"/>
              <a:gd name="connsiteY5" fmla="*/ 9948 h 748115"/>
              <a:gd name="connsiteX6" fmla="*/ 477022 w 748119"/>
              <a:gd name="connsiteY6" fmla="*/ 11158 h 748115"/>
              <a:gd name="connsiteX7" fmla="*/ 11162 w 748119"/>
              <a:gd name="connsiteY7" fmla="*/ 477026 h 748115"/>
              <a:gd name="connsiteX8" fmla="*/ 11157 w 748119"/>
              <a:gd name="connsiteY8" fmla="*/ 530908 h 748115"/>
              <a:gd name="connsiteX9" fmla="*/ 12436 w 748119"/>
              <a:gd name="connsiteY9" fmla="*/ 532129 h 748115"/>
              <a:gd name="connsiteX10" fmla="*/ 246702 w 748119"/>
              <a:gd name="connsiteY10" fmla="*/ 745630 h 748115"/>
              <a:gd name="connsiteX11" fmla="*/ 260161 w 748119"/>
              <a:gd name="connsiteY11" fmla="*/ 745007 h 748115"/>
              <a:gd name="connsiteX12" fmla="*/ 259537 w 748119"/>
              <a:gd name="connsiteY12" fmla="*/ 731547 h 748115"/>
              <a:gd name="connsiteX13" fmla="*/ 109188 w 748119"/>
              <a:gd name="connsiteY13" fmla="*/ 594518 h 748115"/>
              <a:gd name="connsiteX14" fmla="*/ 136649 w 748119"/>
              <a:gd name="connsiteY14" fmla="*/ 567057 h 748115"/>
              <a:gd name="connsiteX15" fmla="*/ 280656 w 748119"/>
              <a:gd name="connsiteY15" fmla="*/ 711060 h 748115"/>
              <a:gd name="connsiteX16" fmla="*/ 294126 w 748119"/>
              <a:gd name="connsiteY16" fmla="*/ 711230 h 748115"/>
              <a:gd name="connsiteX17" fmla="*/ 294296 w 748119"/>
              <a:gd name="connsiteY17" fmla="*/ 697761 h 748115"/>
              <a:gd name="connsiteX18" fmla="*/ 294126 w 748119"/>
              <a:gd name="connsiteY18" fmla="*/ 697591 h 748115"/>
              <a:gd name="connsiteX19" fmla="*/ 150118 w 748119"/>
              <a:gd name="connsiteY19" fmla="*/ 553588 h 748115"/>
              <a:gd name="connsiteX20" fmla="*/ 174526 w 748119"/>
              <a:gd name="connsiteY20" fmla="*/ 529184 h 748115"/>
              <a:gd name="connsiteX21" fmla="*/ 318520 w 748119"/>
              <a:gd name="connsiteY21" fmla="*/ 673183 h 748115"/>
              <a:gd name="connsiteX22" fmla="*/ 331988 w 748119"/>
              <a:gd name="connsiteY22" fmla="*/ 673389 h 748115"/>
              <a:gd name="connsiteX23" fmla="*/ 332194 w 748119"/>
              <a:gd name="connsiteY23" fmla="*/ 659919 h 748115"/>
              <a:gd name="connsiteX24" fmla="*/ 331989 w 748119"/>
              <a:gd name="connsiteY24" fmla="*/ 659714 h 748115"/>
              <a:gd name="connsiteX25" fmla="*/ 187995 w 748119"/>
              <a:gd name="connsiteY25" fmla="*/ 515711 h 748115"/>
              <a:gd name="connsiteX26" fmla="*/ 212403 w 748119"/>
              <a:gd name="connsiteY26" fmla="*/ 491303 h 748115"/>
              <a:gd name="connsiteX27" fmla="*/ 356401 w 748119"/>
              <a:gd name="connsiteY27" fmla="*/ 635311 h 748115"/>
              <a:gd name="connsiteX28" fmla="*/ 369870 w 748119"/>
              <a:gd name="connsiteY28" fmla="*/ 635516 h 748115"/>
              <a:gd name="connsiteX29" fmla="*/ 370075 w 748119"/>
              <a:gd name="connsiteY29" fmla="*/ 622047 h 748115"/>
              <a:gd name="connsiteX30" fmla="*/ 369870 w 748119"/>
              <a:gd name="connsiteY30" fmla="*/ 621842 h 748115"/>
              <a:gd name="connsiteX31" fmla="*/ 225871 w 748119"/>
              <a:gd name="connsiteY31" fmla="*/ 477835 h 748115"/>
              <a:gd name="connsiteX32" fmla="*/ 250279 w 748119"/>
              <a:gd name="connsiteY32" fmla="*/ 453427 h 748115"/>
              <a:gd name="connsiteX33" fmla="*/ 394278 w 748119"/>
              <a:gd name="connsiteY33" fmla="*/ 597434 h 748115"/>
              <a:gd name="connsiteX34" fmla="*/ 407747 w 748119"/>
              <a:gd name="connsiteY34" fmla="*/ 597639 h 748115"/>
              <a:gd name="connsiteX35" fmla="*/ 407951 w 748119"/>
              <a:gd name="connsiteY35" fmla="*/ 584170 h 748115"/>
              <a:gd name="connsiteX36" fmla="*/ 407746 w 748119"/>
              <a:gd name="connsiteY36" fmla="*/ 583965 h 748115"/>
              <a:gd name="connsiteX37" fmla="*/ 263751 w 748119"/>
              <a:gd name="connsiteY37" fmla="*/ 439957 h 748115"/>
              <a:gd name="connsiteX38" fmla="*/ 288152 w 748119"/>
              <a:gd name="connsiteY38" fmla="*/ 415557 h 748115"/>
              <a:gd name="connsiteX39" fmla="*/ 432153 w 748119"/>
              <a:gd name="connsiteY39" fmla="*/ 559557 h 748115"/>
              <a:gd name="connsiteX40" fmla="*/ 445622 w 748119"/>
              <a:gd name="connsiteY40" fmla="*/ 559352 h 748115"/>
              <a:gd name="connsiteX41" fmla="*/ 445623 w 748119"/>
              <a:gd name="connsiteY41" fmla="*/ 546089 h 748115"/>
              <a:gd name="connsiteX42" fmla="*/ 301618 w 748119"/>
              <a:gd name="connsiteY42" fmla="*/ 402088 h 748115"/>
              <a:gd name="connsiteX43" fmla="*/ 326026 w 748119"/>
              <a:gd name="connsiteY43" fmla="*/ 377680 h 748115"/>
              <a:gd name="connsiteX44" fmla="*/ 470031 w 748119"/>
              <a:gd name="connsiteY44" fmla="*/ 521681 h 748115"/>
              <a:gd name="connsiteX45" fmla="*/ 483500 w 748119"/>
              <a:gd name="connsiteY45" fmla="*/ 521886 h 748115"/>
              <a:gd name="connsiteX46" fmla="*/ 483705 w 748119"/>
              <a:gd name="connsiteY46" fmla="*/ 508416 h 748115"/>
              <a:gd name="connsiteX47" fmla="*/ 483500 w 748119"/>
              <a:gd name="connsiteY47" fmla="*/ 508212 h 748115"/>
              <a:gd name="connsiteX48" fmla="*/ 339495 w 748119"/>
              <a:gd name="connsiteY48" fmla="*/ 364211 h 748115"/>
              <a:gd name="connsiteX49" fmla="*/ 363903 w 748119"/>
              <a:gd name="connsiteY49" fmla="*/ 339803 h 748115"/>
              <a:gd name="connsiteX50" fmla="*/ 507908 w 748119"/>
              <a:gd name="connsiteY50" fmla="*/ 483804 h 748115"/>
              <a:gd name="connsiteX51" fmla="*/ 521377 w 748119"/>
              <a:gd name="connsiteY51" fmla="*/ 483633 h 748115"/>
              <a:gd name="connsiteX52" fmla="*/ 521377 w 748119"/>
              <a:gd name="connsiteY52" fmla="*/ 470335 h 748115"/>
              <a:gd name="connsiteX53" fmla="*/ 377372 w 748119"/>
              <a:gd name="connsiteY53" fmla="*/ 326335 h 748115"/>
              <a:gd name="connsiteX54" fmla="*/ 401780 w 748119"/>
              <a:gd name="connsiteY54" fmla="*/ 301927 h 748115"/>
              <a:gd name="connsiteX55" fmla="*/ 545787 w 748119"/>
              <a:gd name="connsiteY55" fmla="*/ 445935 h 748115"/>
              <a:gd name="connsiteX56" fmla="*/ 559256 w 748119"/>
              <a:gd name="connsiteY56" fmla="*/ 446141 h 748115"/>
              <a:gd name="connsiteX57" fmla="*/ 559461 w 748119"/>
              <a:gd name="connsiteY57" fmla="*/ 432672 h 748115"/>
              <a:gd name="connsiteX58" fmla="*/ 559256 w 748119"/>
              <a:gd name="connsiteY58" fmla="*/ 432467 h 748115"/>
              <a:gd name="connsiteX59" fmla="*/ 415248 w 748119"/>
              <a:gd name="connsiteY59" fmla="*/ 288458 h 748115"/>
              <a:gd name="connsiteX60" fmla="*/ 439656 w 748119"/>
              <a:gd name="connsiteY60" fmla="*/ 264050 h 748115"/>
              <a:gd name="connsiteX61" fmla="*/ 583662 w 748119"/>
              <a:gd name="connsiteY61" fmla="*/ 408055 h 748115"/>
              <a:gd name="connsiteX62" fmla="*/ 597128 w 748119"/>
              <a:gd name="connsiteY62" fmla="*/ 407748 h 748115"/>
              <a:gd name="connsiteX63" fmla="*/ 597126 w 748119"/>
              <a:gd name="connsiteY63" fmla="*/ 394586 h 748115"/>
              <a:gd name="connsiteX64" fmla="*/ 453125 w 748119"/>
              <a:gd name="connsiteY64" fmla="*/ 250578 h 748115"/>
              <a:gd name="connsiteX65" fmla="*/ 477530 w 748119"/>
              <a:gd name="connsiteY65" fmla="*/ 226173 h 748115"/>
              <a:gd name="connsiteX66" fmla="*/ 621538 w 748119"/>
              <a:gd name="connsiteY66" fmla="*/ 370178 h 748115"/>
              <a:gd name="connsiteX67" fmla="*/ 635007 w 748119"/>
              <a:gd name="connsiteY67" fmla="*/ 370008 h 748115"/>
              <a:gd name="connsiteX68" fmla="*/ 635007 w 748119"/>
              <a:gd name="connsiteY68" fmla="*/ 356709 h 748115"/>
              <a:gd name="connsiteX69" fmla="*/ 491000 w 748119"/>
              <a:gd name="connsiteY69" fmla="*/ 212706 h 748115"/>
              <a:gd name="connsiteX70" fmla="*/ 515408 w 748119"/>
              <a:gd name="connsiteY70" fmla="*/ 188298 h 748115"/>
              <a:gd name="connsiteX71" fmla="*/ 659420 w 748119"/>
              <a:gd name="connsiteY71" fmla="*/ 332302 h 748115"/>
              <a:gd name="connsiteX72" fmla="*/ 672889 w 748119"/>
              <a:gd name="connsiteY72" fmla="*/ 332508 h 748115"/>
              <a:gd name="connsiteX73" fmla="*/ 673094 w 748119"/>
              <a:gd name="connsiteY73" fmla="*/ 319039 h 748115"/>
              <a:gd name="connsiteX74" fmla="*/ 672889 w 748119"/>
              <a:gd name="connsiteY74" fmla="*/ 318834 h 748115"/>
              <a:gd name="connsiteX75" fmla="*/ 528877 w 748119"/>
              <a:gd name="connsiteY75" fmla="*/ 174830 h 748115"/>
              <a:gd name="connsiteX76" fmla="*/ 553285 w 748119"/>
              <a:gd name="connsiteY76" fmla="*/ 150422 h 748115"/>
              <a:gd name="connsiteX77" fmla="*/ 697283 w 748119"/>
              <a:gd name="connsiteY77" fmla="*/ 294425 h 748115"/>
              <a:gd name="connsiteX78" fmla="*/ 710751 w 748119"/>
              <a:gd name="connsiteY78" fmla="*/ 294630 h 748115"/>
              <a:gd name="connsiteX79" fmla="*/ 710956 w 748119"/>
              <a:gd name="connsiteY79" fmla="*/ 281160 h 748115"/>
              <a:gd name="connsiteX80" fmla="*/ 710751 w 748119"/>
              <a:gd name="connsiteY80" fmla="*/ 280956 h 748115"/>
              <a:gd name="connsiteX81" fmla="*/ 566753 w 748119"/>
              <a:gd name="connsiteY81" fmla="*/ 136953 h 748115"/>
              <a:gd name="connsiteX82" fmla="*/ 594523 w 748119"/>
              <a:gd name="connsiteY82" fmla="*/ 109183 h 748115"/>
              <a:gd name="connsiteX83" fmla="*/ 731550 w 748119"/>
              <a:gd name="connsiteY83" fmla="*/ 259539 h 748115"/>
              <a:gd name="connsiteX84" fmla="*/ 745010 w 748119"/>
              <a:gd name="connsiteY84" fmla="*/ 260162 h 748115"/>
              <a:gd name="connsiteX85" fmla="*/ 745634 w 748119"/>
              <a:gd name="connsiteY85" fmla="*/ 246702 h 748115"/>
              <a:gd name="connsiteX86" fmla="*/ 95095 w 748119"/>
              <a:gd name="connsiteY86" fmla="*/ 581673 h 748115"/>
              <a:gd name="connsiteX87" fmla="*/ 25277 w 748119"/>
              <a:gd name="connsiteY87" fmla="*/ 518046 h 748115"/>
              <a:gd name="connsiteX88" fmla="*/ 24030 w 748119"/>
              <a:gd name="connsiteY88" fmla="*/ 491128 h 748115"/>
              <a:gd name="connsiteX89" fmla="*/ 24635 w 748119"/>
              <a:gd name="connsiteY89" fmla="*/ 490494 h 748115"/>
              <a:gd name="connsiteX90" fmla="*/ 490495 w 748119"/>
              <a:gd name="connsiteY90" fmla="*/ 24627 h 748115"/>
              <a:gd name="connsiteX91" fmla="*/ 517435 w 748119"/>
              <a:gd name="connsiteY91" fmla="*/ 24628 h 748115"/>
              <a:gd name="connsiteX92" fmla="*/ 518047 w 748119"/>
              <a:gd name="connsiteY92" fmla="*/ 25268 h 748115"/>
              <a:gd name="connsiteX93" fmla="*/ 581674 w 748119"/>
              <a:gd name="connsiteY93" fmla="*/ 95087 h 74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748119" h="748115">
                <a:moveTo>
                  <a:pt x="745634" y="246702"/>
                </a:moveTo>
                <a:lnTo>
                  <a:pt x="602079" y="89191"/>
                </a:lnTo>
                <a:cubicBezTo>
                  <a:pt x="601914" y="89000"/>
                  <a:pt x="601850" y="88751"/>
                  <a:pt x="601666" y="88568"/>
                </a:cubicBezTo>
                <a:cubicBezTo>
                  <a:pt x="601551" y="88453"/>
                  <a:pt x="601396" y="88416"/>
                  <a:pt x="601276" y="88310"/>
                </a:cubicBezTo>
                <a:lnTo>
                  <a:pt x="532125" y="12433"/>
                </a:lnTo>
                <a:cubicBezTo>
                  <a:pt x="517944" y="-3120"/>
                  <a:pt x="493841" y="-4232"/>
                  <a:pt x="478289" y="9948"/>
                </a:cubicBezTo>
                <a:cubicBezTo>
                  <a:pt x="477857" y="10342"/>
                  <a:pt x="477435" y="10746"/>
                  <a:pt x="477022" y="11158"/>
                </a:cubicBezTo>
                <a:lnTo>
                  <a:pt x="11162" y="477026"/>
                </a:lnTo>
                <a:cubicBezTo>
                  <a:pt x="-3719" y="491904"/>
                  <a:pt x="-3721" y="516027"/>
                  <a:pt x="11157" y="530908"/>
                </a:cubicBezTo>
                <a:cubicBezTo>
                  <a:pt x="11574" y="531324"/>
                  <a:pt x="12000" y="531732"/>
                  <a:pt x="12436" y="532129"/>
                </a:cubicBezTo>
                <a:lnTo>
                  <a:pt x="246702" y="745630"/>
                </a:lnTo>
                <a:cubicBezTo>
                  <a:pt x="250591" y="749174"/>
                  <a:pt x="256616" y="748895"/>
                  <a:pt x="260161" y="745007"/>
                </a:cubicBezTo>
                <a:cubicBezTo>
                  <a:pt x="263706" y="741118"/>
                  <a:pt x="263427" y="735092"/>
                  <a:pt x="259537" y="731547"/>
                </a:cubicBezTo>
                <a:lnTo>
                  <a:pt x="109188" y="594518"/>
                </a:lnTo>
                <a:lnTo>
                  <a:pt x="136649" y="567057"/>
                </a:lnTo>
                <a:lnTo>
                  <a:pt x="280656" y="711060"/>
                </a:lnTo>
                <a:cubicBezTo>
                  <a:pt x="284328" y="714826"/>
                  <a:pt x="290359" y="714903"/>
                  <a:pt x="294126" y="711230"/>
                </a:cubicBezTo>
                <a:cubicBezTo>
                  <a:pt x="297892" y="707559"/>
                  <a:pt x="297969" y="701528"/>
                  <a:pt x="294296" y="697761"/>
                </a:cubicBezTo>
                <a:cubicBezTo>
                  <a:pt x="294240" y="697704"/>
                  <a:pt x="294184" y="697647"/>
                  <a:pt x="294126" y="697591"/>
                </a:cubicBezTo>
                <a:lnTo>
                  <a:pt x="150118" y="553588"/>
                </a:lnTo>
                <a:lnTo>
                  <a:pt x="174526" y="529184"/>
                </a:lnTo>
                <a:lnTo>
                  <a:pt x="318520" y="673183"/>
                </a:lnTo>
                <a:cubicBezTo>
                  <a:pt x="322182" y="676959"/>
                  <a:pt x="328213" y="677051"/>
                  <a:pt x="331988" y="673389"/>
                </a:cubicBezTo>
                <a:cubicBezTo>
                  <a:pt x="335765" y="669725"/>
                  <a:pt x="335857" y="663695"/>
                  <a:pt x="332194" y="659919"/>
                </a:cubicBezTo>
                <a:cubicBezTo>
                  <a:pt x="332127" y="659850"/>
                  <a:pt x="332059" y="659782"/>
                  <a:pt x="331989" y="659714"/>
                </a:cubicBezTo>
                <a:lnTo>
                  <a:pt x="187995" y="515711"/>
                </a:lnTo>
                <a:lnTo>
                  <a:pt x="212403" y="491303"/>
                </a:lnTo>
                <a:lnTo>
                  <a:pt x="356401" y="635311"/>
                </a:lnTo>
                <a:cubicBezTo>
                  <a:pt x="360063" y="639086"/>
                  <a:pt x="366094" y="639179"/>
                  <a:pt x="369870" y="635516"/>
                </a:cubicBezTo>
                <a:cubicBezTo>
                  <a:pt x="373646" y="631853"/>
                  <a:pt x="373737" y="625823"/>
                  <a:pt x="370075" y="622047"/>
                </a:cubicBezTo>
                <a:cubicBezTo>
                  <a:pt x="370007" y="621977"/>
                  <a:pt x="369940" y="621910"/>
                  <a:pt x="369870" y="621842"/>
                </a:cubicBezTo>
                <a:lnTo>
                  <a:pt x="225871" y="477835"/>
                </a:lnTo>
                <a:lnTo>
                  <a:pt x="250279" y="453427"/>
                </a:lnTo>
                <a:lnTo>
                  <a:pt x="394278" y="597434"/>
                </a:lnTo>
                <a:cubicBezTo>
                  <a:pt x="397941" y="601210"/>
                  <a:pt x="403971" y="601301"/>
                  <a:pt x="407747" y="597639"/>
                </a:cubicBezTo>
                <a:cubicBezTo>
                  <a:pt x="411523" y="593976"/>
                  <a:pt x="411615" y="587946"/>
                  <a:pt x="407951" y="584170"/>
                </a:cubicBezTo>
                <a:cubicBezTo>
                  <a:pt x="407884" y="584100"/>
                  <a:pt x="407816" y="584033"/>
                  <a:pt x="407746" y="583965"/>
                </a:cubicBezTo>
                <a:lnTo>
                  <a:pt x="263751" y="439957"/>
                </a:lnTo>
                <a:lnTo>
                  <a:pt x="288152" y="415557"/>
                </a:lnTo>
                <a:lnTo>
                  <a:pt x="432153" y="559557"/>
                </a:lnTo>
                <a:cubicBezTo>
                  <a:pt x="435929" y="563221"/>
                  <a:pt x="441959" y="563128"/>
                  <a:pt x="445622" y="559352"/>
                </a:cubicBezTo>
                <a:cubicBezTo>
                  <a:pt x="449207" y="555658"/>
                  <a:pt x="449207" y="549784"/>
                  <a:pt x="445623" y="546089"/>
                </a:cubicBezTo>
                <a:lnTo>
                  <a:pt x="301618" y="402088"/>
                </a:lnTo>
                <a:lnTo>
                  <a:pt x="326026" y="377680"/>
                </a:lnTo>
                <a:lnTo>
                  <a:pt x="470031" y="521681"/>
                </a:lnTo>
                <a:cubicBezTo>
                  <a:pt x="473695" y="525457"/>
                  <a:pt x="479724" y="525548"/>
                  <a:pt x="483500" y="521886"/>
                </a:cubicBezTo>
                <a:cubicBezTo>
                  <a:pt x="487276" y="518223"/>
                  <a:pt x="487368" y="512192"/>
                  <a:pt x="483705" y="508416"/>
                </a:cubicBezTo>
                <a:cubicBezTo>
                  <a:pt x="483637" y="508347"/>
                  <a:pt x="483569" y="508279"/>
                  <a:pt x="483500" y="508212"/>
                </a:cubicBezTo>
                <a:lnTo>
                  <a:pt x="339495" y="364211"/>
                </a:lnTo>
                <a:lnTo>
                  <a:pt x="363903" y="339803"/>
                </a:lnTo>
                <a:lnTo>
                  <a:pt x="507908" y="483804"/>
                </a:lnTo>
                <a:cubicBezTo>
                  <a:pt x="511674" y="487476"/>
                  <a:pt x="517705" y="487400"/>
                  <a:pt x="521377" y="483633"/>
                </a:cubicBezTo>
                <a:cubicBezTo>
                  <a:pt x="524984" y="479934"/>
                  <a:pt x="524984" y="474034"/>
                  <a:pt x="521377" y="470335"/>
                </a:cubicBezTo>
                <a:lnTo>
                  <a:pt x="377372" y="326335"/>
                </a:lnTo>
                <a:lnTo>
                  <a:pt x="401780" y="301927"/>
                </a:lnTo>
                <a:lnTo>
                  <a:pt x="545787" y="445935"/>
                </a:lnTo>
                <a:cubicBezTo>
                  <a:pt x="549449" y="449711"/>
                  <a:pt x="555479" y="449803"/>
                  <a:pt x="559256" y="446141"/>
                </a:cubicBezTo>
                <a:cubicBezTo>
                  <a:pt x="563032" y="442478"/>
                  <a:pt x="563123" y="436448"/>
                  <a:pt x="559461" y="432672"/>
                </a:cubicBezTo>
                <a:cubicBezTo>
                  <a:pt x="559394" y="432602"/>
                  <a:pt x="559325" y="432535"/>
                  <a:pt x="559256" y="432467"/>
                </a:cubicBezTo>
                <a:lnTo>
                  <a:pt x="415248" y="288458"/>
                </a:lnTo>
                <a:lnTo>
                  <a:pt x="439656" y="264050"/>
                </a:lnTo>
                <a:lnTo>
                  <a:pt x="583662" y="408055"/>
                </a:lnTo>
                <a:cubicBezTo>
                  <a:pt x="587465" y="411689"/>
                  <a:pt x="593494" y="411551"/>
                  <a:pt x="597128" y="407748"/>
                </a:cubicBezTo>
                <a:cubicBezTo>
                  <a:pt x="600647" y="404065"/>
                  <a:pt x="600646" y="398268"/>
                  <a:pt x="597126" y="394586"/>
                </a:cubicBezTo>
                <a:lnTo>
                  <a:pt x="453125" y="250578"/>
                </a:lnTo>
                <a:lnTo>
                  <a:pt x="477530" y="226173"/>
                </a:lnTo>
                <a:lnTo>
                  <a:pt x="621538" y="370178"/>
                </a:lnTo>
                <a:cubicBezTo>
                  <a:pt x="625304" y="373850"/>
                  <a:pt x="631335" y="373774"/>
                  <a:pt x="635007" y="370008"/>
                </a:cubicBezTo>
                <a:cubicBezTo>
                  <a:pt x="638614" y="366308"/>
                  <a:pt x="638614" y="360408"/>
                  <a:pt x="635007" y="356709"/>
                </a:cubicBezTo>
                <a:lnTo>
                  <a:pt x="491000" y="212706"/>
                </a:lnTo>
                <a:lnTo>
                  <a:pt x="515408" y="188298"/>
                </a:lnTo>
                <a:lnTo>
                  <a:pt x="659420" y="332302"/>
                </a:lnTo>
                <a:cubicBezTo>
                  <a:pt x="663082" y="336078"/>
                  <a:pt x="669112" y="336170"/>
                  <a:pt x="672889" y="332508"/>
                </a:cubicBezTo>
                <a:cubicBezTo>
                  <a:pt x="676665" y="328845"/>
                  <a:pt x="676756" y="322814"/>
                  <a:pt x="673094" y="319039"/>
                </a:cubicBezTo>
                <a:cubicBezTo>
                  <a:pt x="673027" y="318969"/>
                  <a:pt x="672959" y="318901"/>
                  <a:pt x="672889" y="318834"/>
                </a:cubicBezTo>
                <a:lnTo>
                  <a:pt x="528877" y="174830"/>
                </a:lnTo>
                <a:lnTo>
                  <a:pt x="553285" y="150422"/>
                </a:lnTo>
                <a:lnTo>
                  <a:pt x="697283" y="294425"/>
                </a:lnTo>
                <a:cubicBezTo>
                  <a:pt x="700946" y="298201"/>
                  <a:pt x="706975" y="298292"/>
                  <a:pt x="710751" y="294630"/>
                </a:cubicBezTo>
                <a:cubicBezTo>
                  <a:pt x="714528" y="290966"/>
                  <a:pt x="714619" y="284936"/>
                  <a:pt x="710956" y="281160"/>
                </a:cubicBezTo>
                <a:cubicBezTo>
                  <a:pt x="710889" y="281091"/>
                  <a:pt x="710821" y="281023"/>
                  <a:pt x="710751" y="280956"/>
                </a:cubicBezTo>
                <a:lnTo>
                  <a:pt x="566753" y="136953"/>
                </a:lnTo>
                <a:lnTo>
                  <a:pt x="594523" y="109183"/>
                </a:lnTo>
                <a:lnTo>
                  <a:pt x="731550" y="259539"/>
                </a:lnTo>
                <a:cubicBezTo>
                  <a:pt x="735095" y="263428"/>
                  <a:pt x="741121" y="263707"/>
                  <a:pt x="745010" y="260162"/>
                </a:cubicBezTo>
                <a:cubicBezTo>
                  <a:pt x="748899" y="256617"/>
                  <a:pt x="749179" y="250591"/>
                  <a:pt x="745634" y="246702"/>
                </a:cubicBezTo>
                <a:close/>
                <a:moveTo>
                  <a:pt x="95095" y="581673"/>
                </a:moveTo>
                <a:lnTo>
                  <a:pt x="25277" y="518046"/>
                </a:lnTo>
                <a:cubicBezTo>
                  <a:pt x="17500" y="510957"/>
                  <a:pt x="16941" y="498905"/>
                  <a:pt x="24030" y="491128"/>
                </a:cubicBezTo>
                <a:cubicBezTo>
                  <a:pt x="24227" y="490911"/>
                  <a:pt x="24428" y="490701"/>
                  <a:pt x="24635" y="490494"/>
                </a:cubicBezTo>
                <a:lnTo>
                  <a:pt x="490495" y="24627"/>
                </a:lnTo>
                <a:cubicBezTo>
                  <a:pt x="497935" y="17187"/>
                  <a:pt x="509996" y="17188"/>
                  <a:pt x="517435" y="24628"/>
                </a:cubicBezTo>
                <a:cubicBezTo>
                  <a:pt x="517644" y="24837"/>
                  <a:pt x="517848" y="25050"/>
                  <a:pt x="518047" y="25268"/>
                </a:cubicBezTo>
                <a:lnTo>
                  <a:pt x="581674" y="95087"/>
                </a:lnTo>
                <a:close/>
              </a:path>
            </a:pathLst>
          </a:custGeom>
          <a:solidFill>
            <a:schemeClr val="accent5">
              <a:lumMod val="75000"/>
            </a:schemeClr>
          </a:solidFill>
          <a:ln w="9525" cap="flat">
            <a:solidFill>
              <a:schemeClr val="accent5">
                <a:lumMod val="75000"/>
              </a:schemeClr>
            </a:solidFill>
            <a:prstDash val="solid"/>
            <a:miter/>
          </a:ln>
        </p:spPr>
        <p:txBody>
          <a:bodyPr rtlCol="0" anchor="ctr"/>
          <a:lstStyle/>
          <a:p>
            <a:endParaRPr lang="en-GB"/>
          </a:p>
        </p:txBody>
      </p:sp>
    </p:spTree>
    <p:extLst>
      <p:ext uri="{BB962C8B-B14F-4D97-AF65-F5344CB8AC3E}">
        <p14:creationId xmlns:p14="http://schemas.microsoft.com/office/powerpoint/2010/main" val="762913409"/>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269487" y="31965"/>
            <a:ext cx="9937104" cy="1011105"/>
          </a:xfrm>
        </p:spPr>
        <p:txBody>
          <a:bodyPr>
            <a:noAutofit/>
          </a:bodyPr>
          <a:lstStyle/>
          <a:p>
            <a:r>
              <a:rPr lang="en-GB" sz="4000" b="1" dirty="0">
                <a:solidFill>
                  <a:schemeClr val="tx2">
                    <a:lumMod val="50000"/>
                  </a:schemeClr>
                </a:solidFill>
                <a:latin typeface="+mn-lt"/>
              </a:rPr>
              <a:t>Inclusive practice </a:t>
            </a:r>
          </a:p>
        </p:txBody>
      </p:sp>
      <p:sp>
        <p:nvSpPr>
          <p:cNvPr id="5" name="TextBox 4">
            <a:extLst>
              <a:ext uri="{FF2B5EF4-FFF2-40B4-BE49-F238E27FC236}">
                <a16:creationId xmlns:a16="http://schemas.microsoft.com/office/drawing/2014/main" id="{09A1DD32-2056-1BA6-6DD1-EEEB6659C270}"/>
              </a:ext>
            </a:extLst>
          </p:cNvPr>
          <p:cNvSpPr txBox="1"/>
          <p:nvPr/>
        </p:nvSpPr>
        <p:spPr>
          <a:xfrm>
            <a:off x="26418" y="563683"/>
            <a:ext cx="11896095" cy="2453044"/>
          </a:xfrm>
          <a:prstGeom prst="rect">
            <a:avLst/>
          </a:prstGeom>
          <a:noFill/>
        </p:spPr>
        <p:txBody>
          <a:bodyPr wrap="square" numCol="1" spcCol="360000">
            <a:spAutoFit/>
          </a:bodyPr>
          <a:lstStyle/>
          <a:p>
            <a:pPr marL="342900" indent="-342900" eaLnBrk="1" hangingPunct="1">
              <a:buClr>
                <a:srgbClr val="FF6699"/>
              </a:buClr>
              <a:buSzPct val="110000"/>
              <a:buFont typeface="Wingdings" panose="05000000000000000000" pitchFamily="2" charset="2"/>
              <a:buChar char="§"/>
              <a:defRPr/>
            </a:pPr>
            <a:r>
              <a:rPr lang="en-GB" dirty="0">
                <a:solidFill>
                  <a:schemeClr val="tx2">
                    <a:lumMod val="50000"/>
                  </a:schemeClr>
                </a:solidFill>
                <a:latin typeface="+mn-lt"/>
                <a:cs typeface="Arial" panose="020B0604020202020204" pitchFamily="34" charset="0"/>
              </a:rPr>
              <a:t>Students must be provided with adjustments, if needed, in accordance with relevant equalities and human rights legislation in all learning environments and for supervision &amp; assessments (NMC, 2023). Some students will therefore have an ‘Access to Placement Plan’ (APP).</a:t>
            </a:r>
          </a:p>
          <a:p>
            <a:pPr marL="342900" indent="-342900" eaLnBrk="1" hangingPunct="1">
              <a:buClr>
                <a:srgbClr val="FF6699"/>
              </a:buClr>
              <a:buSzPct val="110000"/>
              <a:buFont typeface="Wingdings" panose="05000000000000000000" pitchFamily="2" charset="2"/>
              <a:buChar char="§"/>
              <a:defRPr/>
            </a:pPr>
            <a:endParaRPr lang="en-GB" sz="900" dirty="0">
              <a:solidFill>
                <a:schemeClr val="tx2">
                  <a:lumMod val="50000"/>
                </a:schemeClr>
              </a:solidFill>
              <a:latin typeface="+mn-lt"/>
              <a:cs typeface="Arial" panose="020B0604020202020204" pitchFamily="34" charset="0"/>
            </a:endParaRPr>
          </a:p>
          <a:p>
            <a:pPr marL="342900" indent="-342900" eaLnBrk="1" hangingPunct="1">
              <a:buClr>
                <a:srgbClr val="FF6699"/>
              </a:buClr>
              <a:buSzPct val="110000"/>
              <a:buFont typeface="Wingdings" panose="05000000000000000000" pitchFamily="2" charset="2"/>
              <a:buChar char="§"/>
              <a:defRPr/>
            </a:pPr>
            <a:r>
              <a:rPr lang="en-GB" dirty="0">
                <a:solidFill>
                  <a:schemeClr val="tx2">
                    <a:lumMod val="50000"/>
                  </a:schemeClr>
                </a:solidFill>
                <a:latin typeface="+mn-lt"/>
                <a:cs typeface="Arial" panose="020B0604020202020204" pitchFamily="34" charset="0"/>
              </a:rPr>
              <a:t>All APPs for practice are developed alongside the student</a:t>
            </a:r>
            <a:r>
              <a:rPr lang="en-GB" b="1" dirty="0">
                <a:solidFill>
                  <a:schemeClr val="tx2">
                    <a:lumMod val="50000"/>
                  </a:schemeClr>
                </a:solidFill>
                <a:latin typeface="+mn-lt"/>
                <a:cs typeface="Arial" panose="020B0604020202020204" pitchFamily="34" charset="0"/>
              </a:rPr>
              <a:t>, </a:t>
            </a:r>
            <a:r>
              <a:rPr lang="en-GB" dirty="0">
                <a:solidFill>
                  <a:schemeClr val="tx2">
                    <a:lumMod val="50000"/>
                  </a:schemeClr>
                </a:solidFill>
                <a:latin typeface="+mn-lt"/>
                <a:cs typeface="Arial" panose="020B0604020202020204" pitchFamily="34" charset="0"/>
              </a:rPr>
              <a:t>UWE and representation from the placement provider (if possible).</a:t>
            </a:r>
          </a:p>
          <a:p>
            <a:pPr eaLnBrk="1" hangingPunct="1">
              <a:buClr>
                <a:srgbClr val="FF6699"/>
              </a:buClr>
              <a:buSzPct val="110000"/>
              <a:defRPr/>
            </a:pPr>
            <a:endParaRPr lang="en-GB" sz="900" dirty="0">
              <a:solidFill>
                <a:schemeClr val="tx2">
                  <a:lumMod val="50000"/>
                </a:schemeClr>
              </a:solidFill>
              <a:latin typeface="+mn-lt"/>
              <a:cs typeface="Arial" panose="020B0604020202020204" pitchFamily="34" charset="0"/>
            </a:endParaRPr>
          </a:p>
          <a:p>
            <a:pPr marL="342900" indent="-342900" eaLnBrk="1" hangingPunct="1">
              <a:buClr>
                <a:srgbClr val="FF6699"/>
              </a:buClr>
              <a:buSzPct val="110000"/>
              <a:buFont typeface="Wingdings" panose="05000000000000000000" pitchFamily="2" charset="2"/>
              <a:buChar char="§"/>
              <a:defRPr/>
            </a:pPr>
            <a:r>
              <a:rPr lang="en-GB" dirty="0">
                <a:solidFill>
                  <a:schemeClr val="tx2">
                    <a:lumMod val="50000"/>
                  </a:schemeClr>
                </a:solidFill>
                <a:latin typeface="+mn-lt"/>
                <a:cs typeface="Arial" panose="020B0604020202020204" pitchFamily="34" charset="0"/>
              </a:rPr>
              <a:t>If a student has an APP, they are encouraged to share this with their placement at the point of allocation. </a:t>
            </a:r>
          </a:p>
          <a:p>
            <a:pPr indent="361950" eaLnBrk="1" hangingPunct="1">
              <a:buClr>
                <a:srgbClr val="FF6699"/>
              </a:buClr>
              <a:buSzPct val="110000"/>
              <a:defRPr/>
            </a:pPr>
            <a:r>
              <a:rPr lang="en-GB" dirty="0">
                <a:solidFill>
                  <a:schemeClr val="tx2">
                    <a:lumMod val="50000"/>
                  </a:schemeClr>
                </a:solidFill>
                <a:latin typeface="+mn-lt"/>
                <a:cs typeface="Arial" panose="020B0604020202020204" pitchFamily="34" charset="0"/>
              </a:rPr>
              <a:t>This demonstrates the student’s professionalism. </a:t>
            </a:r>
          </a:p>
          <a:p>
            <a:pPr marL="342900" indent="-342900" eaLnBrk="1" hangingPunct="1">
              <a:lnSpc>
                <a:spcPct val="110000"/>
              </a:lnSpc>
              <a:buClr>
                <a:srgbClr val="FF6699"/>
              </a:buClr>
              <a:buSzPct val="110000"/>
              <a:buFont typeface="Wingdings" panose="05000000000000000000" pitchFamily="2" charset="2"/>
              <a:buChar char="§"/>
              <a:defRPr/>
            </a:pPr>
            <a:endParaRPr lang="en-GB" sz="900" dirty="0">
              <a:solidFill>
                <a:schemeClr val="tx2">
                  <a:lumMod val="50000"/>
                </a:schemeClr>
              </a:solidFill>
              <a:latin typeface="+mn-lt"/>
              <a:cs typeface="Arial" panose="020B0604020202020204" pitchFamily="34" charset="0"/>
            </a:endParaRPr>
          </a:p>
        </p:txBody>
      </p:sp>
      <p:grpSp>
        <p:nvGrpSpPr>
          <p:cNvPr id="11" name="Group 10">
            <a:extLst>
              <a:ext uri="{FF2B5EF4-FFF2-40B4-BE49-F238E27FC236}">
                <a16:creationId xmlns:a16="http://schemas.microsoft.com/office/drawing/2014/main" id="{32E9C731-C341-E926-062A-2E100086DC60}"/>
              </a:ext>
              <a:ext uri="{C183D7F6-B498-43B3-948B-1728B52AA6E4}">
                <adec:decorative xmlns:adec="http://schemas.microsoft.com/office/drawing/2017/decorative" val="1"/>
              </a:ext>
            </a:extLst>
          </p:cNvPr>
          <p:cNvGrpSpPr/>
          <p:nvPr/>
        </p:nvGrpSpPr>
        <p:grpSpPr>
          <a:xfrm>
            <a:off x="269486" y="2961392"/>
            <a:ext cx="11731169" cy="3698948"/>
            <a:chOff x="530532" y="3933056"/>
            <a:chExt cx="10855960" cy="2180482"/>
          </a:xfrm>
        </p:grpSpPr>
        <p:sp>
          <p:nvSpPr>
            <p:cNvPr id="6" name="TextBox 5">
              <a:extLst>
                <a:ext uri="{FF2B5EF4-FFF2-40B4-BE49-F238E27FC236}">
                  <a16:creationId xmlns:a16="http://schemas.microsoft.com/office/drawing/2014/main" id="{B1E5B536-A723-0564-54E8-179F5CCB7252}"/>
                </a:ext>
              </a:extLst>
            </p:cNvPr>
            <p:cNvSpPr txBox="1"/>
            <p:nvPr/>
          </p:nvSpPr>
          <p:spPr>
            <a:xfrm>
              <a:off x="3656739" y="3933056"/>
              <a:ext cx="7729753" cy="1977590"/>
            </a:xfrm>
            <a:prstGeom prst="rect">
              <a:avLst/>
            </a:prstGeom>
            <a:solidFill>
              <a:srgbClr val="CECDE9"/>
            </a:solidFill>
          </p:spPr>
          <p:txBody>
            <a:bodyPr wrap="square" rIns="90000" numCol="1" spcCol="360000">
              <a:spAutoFit/>
            </a:bodyPr>
            <a:lstStyle/>
            <a:p>
              <a:pPr eaLnBrk="1" hangingPunct="1">
                <a:buClr>
                  <a:srgbClr val="FF6699"/>
                </a:buClr>
                <a:buSzPct val="110000"/>
                <a:defRPr/>
              </a:pPr>
              <a:r>
                <a:rPr lang="en-GB" sz="2800" b="1" dirty="0">
                  <a:solidFill>
                    <a:schemeClr val="tx2">
                      <a:lumMod val="50000"/>
                    </a:schemeClr>
                  </a:solidFill>
                  <a:latin typeface="+mn-lt"/>
                  <a:cs typeface="Arial" panose="020B0604020202020204" pitchFamily="34" charset="0"/>
                </a:rPr>
                <a:t>Neurodiversity and Specific Learning Difficulties (SPLD)</a:t>
              </a:r>
            </a:p>
            <a:p>
              <a:pPr eaLnBrk="1" hangingPunct="1">
                <a:buClr>
                  <a:srgbClr val="FF6699"/>
                </a:buClr>
                <a:buSzPct val="110000"/>
                <a:defRPr/>
              </a:pPr>
              <a:endParaRPr lang="en-GB" sz="2800" b="1" dirty="0">
                <a:solidFill>
                  <a:schemeClr val="tx2">
                    <a:lumMod val="50000"/>
                  </a:schemeClr>
                </a:solidFill>
                <a:latin typeface="+mn-lt"/>
                <a:cs typeface="Arial" panose="020B0604020202020204" pitchFamily="34" charset="0"/>
              </a:endParaRPr>
            </a:p>
            <a:p>
              <a:pPr defTabSz="612775" eaLnBrk="1" hangingPunct="1">
                <a:buClr>
                  <a:srgbClr val="FF6699"/>
                </a:buClr>
                <a:buSzPct val="110000"/>
                <a:defRPr/>
              </a:pPr>
              <a:r>
                <a:rPr lang="en-GB" sz="2800" dirty="0">
                  <a:solidFill>
                    <a:schemeClr val="tx2">
                      <a:lumMod val="50000"/>
                    </a:schemeClr>
                  </a:solidFill>
                  <a:latin typeface="+mn-lt"/>
                  <a:cs typeface="Arial" panose="020B0604020202020204" pitchFamily="34" charset="0"/>
                </a:rPr>
                <a:t>Students with a diagnosis of neurodiversity or SPLD may not always have an APP, however Disability Services have produced a document which outlines helpful strategies for placement. This is available on </a:t>
              </a:r>
              <a:r>
                <a:rPr lang="en-GB" sz="2800" dirty="0" err="1">
                  <a:solidFill>
                    <a:schemeClr val="tx2">
                      <a:lumMod val="50000"/>
                    </a:schemeClr>
                  </a:solidFill>
                  <a:latin typeface="+mn-lt"/>
                  <a:cs typeface="Arial" panose="020B0604020202020204" pitchFamily="34" charset="0"/>
                </a:rPr>
                <a:t>PSNet</a:t>
              </a:r>
              <a:r>
                <a:rPr lang="en-GB" sz="2800" dirty="0">
                  <a:solidFill>
                    <a:schemeClr val="tx2">
                      <a:lumMod val="50000"/>
                    </a:schemeClr>
                  </a:solidFill>
                  <a:latin typeface="+mn-lt"/>
                  <a:cs typeface="Arial" panose="020B0604020202020204" pitchFamily="34" charset="0"/>
                </a:rPr>
                <a:t>.</a:t>
              </a:r>
              <a:endParaRPr lang="en-GB" sz="2800" dirty="0">
                <a:solidFill>
                  <a:schemeClr val="tx2">
                    <a:lumMod val="50000"/>
                  </a:schemeClr>
                </a:solidFill>
                <a:highlight>
                  <a:srgbClr val="FFFF00"/>
                </a:highlight>
                <a:latin typeface="+mn-lt"/>
                <a:cs typeface="Arial" panose="020B0604020202020204" pitchFamily="34" charset="0"/>
              </a:endParaRPr>
            </a:p>
            <a:p>
              <a:pPr indent="1797050" defTabSz="612775" eaLnBrk="1" hangingPunct="1">
                <a:buClr>
                  <a:srgbClr val="FF6699"/>
                </a:buClr>
                <a:buSzPct val="110000"/>
                <a:defRPr/>
              </a:pPr>
              <a:endParaRPr lang="en-GB" sz="2800" dirty="0">
                <a:solidFill>
                  <a:schemeClr val="tx2">
                    <a:lumMod val="50000"/>
                  </a:schemeClr>
                </a:solidFill>
                <a:highlight>
                  <a:srgbClr val="FFFF00"/>
                </a:highlight>
                <a:latin typeface="+mn-lt"/>
                <a:cs typeface="Arial" panose="020B0604020202020204" pitchFamily="34" charset="0"/>
              </a:endParaRPr>
            </a:p>
            <a:p>
              <a:pPr indent="1797050" defTabSz="612775" eaLnBrk="1" hangingPunct="1">
                <a:buClr>
                  <a:srgbClr val="FF6699"/>
                </a:buClr>
                <a:buSzPct val="110000"/>
                <a:defRPr/>
              </a:pPr>
              <a:endParaRPr lang="en-GB" sz="800" dirty="0">
                <a:solidFill>
                  <a:schemeClr val="tx2">
                    <a:lumMod val="50000"/>
                  </a:schemeClr>
                </a:solidFill>
                <a:highlight>
                  <a:srgbClr val="FFFF00"/>
                </a:highlight>
                <a:latin typeface="+mn-lt"/>
                <a:cs typeface="Arial" panose="020B0604020202020204" pitchFamily="34" charset="0"/>
              </a:endParaRPr>
            </a:p>
            <a:p>
              <a:pPr indent="1797050" defTabSz="612775" eaLnBrk="1" hangingPunct="1">
                <a:buClr>
                  <a:srgbClr val="FF6699"/>
                </a:buClr>
                <a:buSzPct val="110000"/>
                <a:defRPr/>
              </a:pPr>
              <a:endParaRPr lang="en-GB" sz="800" dirty="0">
                <a:solidFill>
                  <a:schemeClr val="tx2">
                    <a:lumMod val="50000"/>
                  </a:schemeClr>
                </a:solidFill>
                <a:highlight>
                  <a:srgbClr val="FFFF00"/>
                </a:highlight>
                <a:latin typeface="+mn-lt"/>
                <a:cs typeface="Arial" panose="020B0604020202020204" pitchFamily="34" charset="0"/>
              </a:endParaRPr>
            </a:p>
          </p:txBody>
        </p:sp>
        <p:pic>
          <p:nvPicPr>
            <p:cNvPr id="8" name="Picture 7">
              <a:extLst>
                <a:ext uri="{FF2B5EF4-FFF2-40B4-BE49-F238E27FC236}">
                  <a16:creationId xmlns:a16="http://schemas.microsoft.com/office/drawing/2014/main" id="{ABFEB7B5-EDAE-E27E-DE06-504B39FDE06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0532" y="3933057"/>
              <a:ext cx="2793028" cy="2180481"/>
            </a:xfrm>
            <a:prstGeom prst="rect">
              <a:avLst/>
            </a:prstGeom>
            <a:ln>
              <a:solidFill>
                <a:schemeClr val="tx2">
                  <a:lumMod val="50000"/>
                </a:schemeClr>
              </a:solidFill>
            </a:ln>
          </p:spPr>
        </p:pic>
      </p:grpSp>
    </p:spTree>
    <p:extLst>
      <p:ext uri="{BB962C8B-B14F-4D97-AF65-F5344CB8AC3E}">
        <p14:creationId xmlns:p14="http://schemas.microsoft.com/office/powerpoint/2010/main" val="358364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3756-D2B7-3E60-FA24-FA6CA0F39044}"/>
              </a:ext>
            </a:extLst>
          </p:cNvPr>
          <p:cNvSpPr>
            <a:spLocks noGrp="1"/>
          </p:cNvSpPr>
          <p:nvPr>
            <p:ph type="title"/>
          </p:nvPr>
        </p:nvSpPr>
        <p:spPr>
          <a:xfrm>
            <a:off x="551384" y="476672"/>
            <a:ext cx="9937104" cy="1011105"/>
          </a:xfrm>
        </p:spPr>
        <p:txBody>
          <a:bodyPr>
            <a:noAutofit/>
          </a:bodyPr>
          <a:lstStyle/>
          <a:p>
            <a:r>
              <a:rPr lang="en-GB" sz="4000" b="1" dirty="0">
                <a:solidFill>
                  <a:schemeClr val="tx2">
                    <a:lumMod val="50000"/>
                  </a:schemeClr>
                </a:solidFill>
                <a:latin typeface="+mn-lt"/>
              </a:rPr>
              <a:t>Supporting Black, Asian and Minority Ethnic and International learners</a:t>
            </a:r>
          </a:p>
        </p:txBody>
      </p:sp>
      <p:graphicFrame>
        <p:nvGraphicFramePr>
          <p:cNvPr id="6" name="Diagram 5">
            <a:extLst>
              <a:ext uri="{FF2B5EF4-FFF2-40B4-BE49-F238E27FC236}">
                <a16:creationId xmlns:a16="http://schemas.microsoft.com/office/drawing/2014/main" id="{8380D010-5914-781B-86C8-CF6E5C477DF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5037341"/>
              </p:ext>
            </p:extLst>
          </p:nvPr>
        </p:nvGraphicFramePr>
        <p:xfrm>
          <a:off x="2675620" y="1772816"/>
          <a:ext cx="6840760"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DEDE7A79-506E-3C85-AEA0-88CD33A21C77}"/>
              </a:ext>
            </a:extLst>
          </p:cNvPr>
          <p:cNvSpPr txBox="1"/>
          <p:nvPr/>
        </p:nvSpPr>
        <p:spPr>
          <a:xfrm>
            <a:off x="407368" y="3228878"/>
            <a:ext cx="3024336" cy="1780164"/>
          </a:xfrm>
          <a:prstGeom prst="roundRect">
            <a:avLst>
              <a:gd name="adj" fmla="val 18200"/>
            </a:avLst>
          </a:prstGeom>
          <a:noFill/>
          <a:ln w="28575">
            <a:solidFill>
              <a:schemeClr val="accent4"/>
            </a:solidFill>
          </a:ln>
        </p:spPr>
        <p:txBody>
          <a:bodyPr wrap="square" rtlCol="0">
            <a:spAutoFit/>
          </a:bodyPr>
          <a:lstStyle/>
          <a:p>
            <a:pPr marL="285750" lvl="1" indent="-285750" algn="l" defTabSz="488950">
              <a:lnSpc>
                <a:spcPct val="90000"/>
              </a:lnSpc>
              <a:spcBef>
                <a:spcPct val="0"/>
              </a:spcBef>
              <a:spcAft>
                <a:spcPct val="15000"/>
              </a:spcAft>
              <a:buClr>
                <a:srgbClr val="FF6699"/>
              </a:buClr>
              <a:buFont typeface="Wingdings" panose="05000000000000000000" pitchFamily="2" charset="2"/>
              <a:buChar char="§"/>
            </a:pPr>
            <a:r>
              <a:rPr lang="en-GB" sz="1400" kern="1200" dirty="0">
                <a:solidFill>
                  <a:schemeClr val="tx2">
                    <a:lumMod val="50000"/>
                  </a:schemeClr>
                </a:solidFill>
                <a:latin typeface="+mn-lt"/>
              </a:rPr>
              <a:t>Pronounce names</a:t>
            </a:r>
          </a:p>
          <a:p>
            <a:pPr marL="285750" lvl="1" indent="-285750" algn="l" defTabSz="488950">
              <a:lnSpc>
                <a:spcPct val="90000"/>
              </a:lnSpc>
              <a:spcBef>
                <a:spcPct val="0"/>
              </a:spcBef>
              <a:spcAft>
                <a:spcPct val="15000"/>
              </a:spcAft>
              <a:buClr>
                <a:srgbClr val="FF6699"/>
              </a:buClr>
              <a:buFont typeface="Wingdings" panose="05000000000000000000" pitchFamily="2" charset="2"/>
              <a:buChar char="§"/>
            </a:pPr>
            <a:endParaRPr lang="en-GB" sz="700" kern="1200" dirty="0">
              <a:solidFill>
                <a:schemeClr val="tx2">
                  <a:lumMod val="50000"/>
                </a:schemeClr>
              </a:solidFill>
              <a:latin typeface="+mn-lt"/>
            </a:endParaRPr>
          </a:p>
          <a:p>
            <a:pPr marL="285750" lvl="1" indent="-285750" algn="l" defTabSz="488950">
              <a:lnSpc>
                <a:spcPct val="90000"/>
              </a:lnSpc>
              <a:spcBef>
                <a:spcPct val="0"/>
              </a:spcBef>
              <a:spcAft>
                <a:spcPct val="15000"/>
              </a:spcAft>
              <a:buClr>
                <a:srgbClr val="FF6699"/>
              </a:buClr>
              <a:buFont typeface="Wingdings" panose="05000000000000000000" pitchFamily="2" charset="2"/>
              <a:buChar char="§"/>
            </a:pPr>
            <a:r>
              <a:rPr lang="en-GB" sz="1400" kern="1200" dirty="0">
                <a:solidFill>
                  <a:schemeClr val="tx2">
                    <a:lumMod val="50000"/>
                  </a:schemeClr>
                </a:solidFill>
                <a:latin typeface="+mn-lt"/>
              </a:rPr>
              <a:t>Show empathy for international learners</a:t>
            </a:r>
            <a:endParaRPr lang="en-GB" sz="1400" dirty="0">
              <a:solidFill>
                <a:schemeClr val="tx2">
                  <a:lumMod val="50000"/>
                </a:schemeClr>
              </a:solidFill>
              <a:latin typeface="+mn-lt"/>
            </a:endParaRPr>
          </a:p>
          <a:p>
            <a:pPr marL="285750" lvl="1" indent="-285750" algn="l" defTabSz="488950">
              <a:lnSpc>
                <a:spcPct val="90000"/>
              </a:lnSpc>
              <a:spcBef>
                <a:spcPct val="0"/>
              </a:spcBef>
              <a:spcAft>
                <a:spcPct val="15000"/>
              </a:spcAft>
              <a:buClr>
                <a:srgbClr val="FF6699"/>
              </a:buClr>
              <a:buFont typeface="Wingdings" panose="05000000000000000000" pitchFamily="2" charset="2"/>
              <a:buChar char="§"/>
            </a:pPr>
            <a:endParaRPr lang="en-GB" sz="700" kern="1200" dirty="0">
              <a:solidFill>
                <a:schemeClr val="tx2">
                  <a:lumMod val="50000"/>
                </a:schemeClr>
              </a:solidFill>
              <a:latin typeface="+mn-lt"/>
            </a:endParaRPr>
          </a:p>
          <a:p>
            <a:pPr marL="285750" lvl="1" indent="-285750" algn="l" defTabSz="488950">
              <a:lnSpc>
                <a:spcPct val="90000"/>
              </a:lnSpc>
              <a:spcBef>
                <a:spcPct val="0"/>
              </a:spcBef>
              <a:spcAft>
                <a:spcPct val="15000"/>
              </a:spcAft>
              <a:buClr>
                <a:srgbClr val="FF6699"/>
              </a:buClr>
              <a:buFont typeface="Wingdings" panose="05000000000000000000" pitchFamily="2" charset="2"/>
              <a:buChar char="§"/>
            </a:pPr>
            <a:r>
              <a:rPr lang="en-GB" sz="1400" kern="1200" dirty="0">
                <a:solidFill>
                  <a:schemeClr val="tx2">
                    <a:lumMod val="50000"/>
                  </a:schemeClr>
                </a:solidFill>
                <a:latin typeface="+mn-lt"/>
              </a:rPr>
              <a:t>Share examples of possible challenges  and share support options</a:t>
            </a:r>
          </a:p>
        </p:txBody>
      </p:sp>
      <p:sp>
        <p:nvSpPr>
          <p:cNvPr id="11" name="TextBox 10">
            <a:extLst>
              <a:ext uri="{FF2B5EF4-FFF2-40B4-BE49-F238E27FC236}">
                <a16:creationId xmlns:a16="http://schemas.microsoft.com/office/drawing/2014/main" id="{E9B74125-03E8-3D4F-48D3-A00314833372}"/>
              </a:ext>
            </a:extLst>
          </p:cNvPr>
          <p:cNvSpPr txBox="1"/>
          <p:nvPr/>
        </p:nvSpPr>
        <p:spPr>
          <a:xfrm>
            <a:off x="8613594" y="1987143"/>
            <a:ext cx="3024336" cy="2483471"/>
          </a:xfrm>
          <a:prstGeom prst="roundRect">
            <a:avLst>
              <a:gd name="adj" fmla="val 18200"/>
            </a:avLst>
          </a:prstGeom>
          <a:noFill/>
          <a:ln w="28575">
            <a:solidFill>
              <a:schemeClr val="accent5"/>
            </a:solidFill>
          </a:ln>
        </p:spPr>
        <p:txBody>
          <a:bodyPr wrap="square" rtlCol="0">
            <a:spAutoFit/>
          </a:bodyPr>
          <a:lstStyle/>
          <a:p>
            <a:pPr marL="285750" lvl="1" indent="-285750" defTabSz="488950">
              <a:lnSpc>
                <a:spcPct val="90000"/>
              </a:lnSpc>
              <a:spcAft>
                <a:spcPct val="15000"/>
              </a:spcAft>
              <a:buClr>
                <a:srgbClr val="FF6699"/>
              </a:buClr>
              <a:buFont typeface="Wingdings" panose="05000000000000000000" pitchFamily="2" charset="2"/>
              <a:buChar char="§"/>
            </a:pPr>
            <a:r>
              <a:rPr lang="en-GB" sz="1400" dirty="0">
                <a:solidFill>
                  <a:schemeClr val="tx2">
                    <a:lumMod val="50000"/>
                  </a:schemeClr>
                </a:solidFill>
                <a:latin typeface="+mn-lt"/>
              </a:rPr>
              <a:t>Create an inclusive environment.</a:t>
            </a:r>
          </a:p>
          <a:p>
            <a:pPr marL="285750" lvl="1" indent="-285750" defTabSz="488950">
              <a:lnSpc>
                <a:spcPct val="90000"/>
              </a:lnSpc>
              <a:spcAft>
                <a:spcPct val="15000"/>
              </a:spcAft>
              <a:buClr>
                <a:srgbClr val="FF6699"/>
              </a:buClr>
              <a:buFont typeface="Wingdings" panose="05000000000000000000" pitchFamily="2" charset="2"/>
              <a:buChar char="§"/>
            </a:pPr>
            <a:endParaRPr lang="en-GB" sz="700" dirty="0">
              <a:solidFill>
                <a:schemeClr val="tx2">
                  <a:lumMod val="50000"/>
                </a:schemeClr>
              </a:solidFill>
              <a:latin typeface="+mn-lt"/>
            </a:endParaRPr>
          </a:p>
          <a:p>
            <a:pPr marL="285750" lvl="1" indent="-285750" defTabSz="488950">
              <a:lnSpc>
                <a:spcPct val="90000"/>
              </a:lnSpc>
              <a:spcAft>
                <a:spcPct val="15000"/>
              </a:spcAft>
              <a:buClr>
                <a:srgbClr val="FF6699"/>
              </a:buClr>
              <a:buFont typeface="Wingdings" panose="05000000000000000000" pitchFamily="2" charset="2"/>
              <a:buChar char="§"/>
            </a:pPr>
            <a:r>
              <a:rPr lang="en-GB" sz="1400" dirty="0">
                <a:solidFill>
                  <a:schemeClr val="tx2">
                    <a:lumMod val="50000"/>
                  </a:schemeClr>
                </a:solidFill>
                <a:latin typeface="+mn-lt"/>
              </a:rPr>
              <a:t>Support learners when they share experiences.</a:t>
            </a:r>
          </a:p>
          <a:p>
            <a:pPr marL="285750" lvl="1" indent="-285750" defTabSz="488950">
              <a:lnSpc>
                <a:spcPct val="90000"/>
              </a:lnSpc>
              <a:spcAft>
                <a:spcPct val="15000"/>
              </a:spcAft>
              <a:buClr>
                <a:srgbClr val="FF6699"/>
              </a:buClr>
              <a:buFont typeface="Wingdings" panose="05000000000000000000" pitchFamily="2" charset="2"/>
              <a:buChar char="§"/>
            </a:pPr>
            <a:endParaRPr lang="en-GB" sz="700" dirty="0">
              <a:solidFill>
                <a:schemeClr val="tx2">
                  <a:lumMod val="50000"/>
                </a:schemeClr>
              </a:solidFill>
              <a:latin typeface="+mn-lt"/>
            </a:endParaRPr>
          </a:p>
          <a:p>
            <a:pPr marL="285750" lvl="1" indent="-285750" defTabSz="488950">
              <a:lnSpc>
                <a:spcPct val="90000"/>
              </a:lnSpc>
              <a:spcAft>
                <a:spcPct val="15000"/>
              </a:spcAft>
              <a:buClr>
                <a:srgbClr val="FF6699"/>
              </a:buClr>
              <a:buFont typeface="Wingdings" panose="05000000000000000000" pitchFamily="2" charset="2"/>
              <a:buChar char="§"/>
            </a:pPr>
            <a:r>
              <a:rPr lang="en-GB" sz="1400" dirty="0">
                <a:solidFill>
                  <a:schemeClr val="tx2">
                    <a:lumMod val="50000"/>
                  </a:schemeClr>
                </a:solidFill>
                <a:latin typeface="+mn-lt"/>
              </a:rPr>
              <a:t>Expand your perspective</a:t>
            </a:r>
          </a:p>
          <a:p>
            <a:pPr marL="285750" lvl="1" indent="-285750" defTabSz="488950">
              <a:lnSpc>
                <a:spcPct val="90000"/>
              </a:lnSpc>
              <a:spcAft>
                <a:spcPct val="15000"/>
              </a:spcAft>
              <a:buClr>
                <a:srgbClr val="FF6699"/>
              </a:buClr>
              <a:buFont typeface="Wingdings" panose="05000000000000000000" pitchFamily="2" charset="2"/>
              <a:buChar char="§"/>
            </a:pPr>
            <a:endParaRPr lang="en-GB" sz="700" dirty="0">
              <a:solidFill>
                <a:schemeClr val="tx2">
                  <a:lumMod val="50000"/>
                </a:schemeClr>
              </a:solidFill>
              <a:latin typeface="+mn-lt"/>
            </a:endParaRPr>
          </a:p>
          <a:p>
            <a:pPr marL="285750" lvl="1" indent="-285750" defTabSz="488950">
              <a:lnSpc>
                <a:spcPct val="90000"/>
              </a:lnSpc>
              <a:spcAft>
                <a:spcPct val="15000"/>
              </a:spcAft>
              <a:buClr>
                <a:srgbClr val="FF6699"/>
              </a:buClr>
              <a:buFont typeface="Wingdings" panose="05000000000000000000" pitchFamily="2" charset="2"/>
              <a:buChar char="§"/>
            </a:pPr>
            <a:r>
              <a:rPr lang="en-GB" sz="1400" dirty="0">
                <a:solidFill>
                  <a:schemeClr val="tx2">
                    <a:lumMod val="50000"/>
                  </a:schemeClr>
                </a:solidFill>
                <a:latin typeface="+mn-lt"/>
              </a:rPr>
              <a:t>Access learning opportunities.</a:t>
            </a:r>
          </a:p>
          <a:p>
            <a:pPr marL="285750" lvl="1" indent="-285750" defTabSz="488950">
              <a:lnSpc>
                <a:spcPct val="90000"/>
              </a:lnSpc>
              <a:spcAft>
                <a:spcPct val="15000"/>
              </a:spcAft>
              <a:buClr>
                <a:srgbClr val="FF6699"/>
              </a:buClr>
              <a:buFont typeface="Wingdings" panose="05000000000000000000" pitchFamily="2" charset="2"/>
              <a:buChar char="§"/>
            </a:pPr>
            <a:endParaRPr lang="en-GB" sz="700" dirty="0">
              <a:solidFill>
                <a:schemeClr val="tx2">
                  <a:lumMod val="50000"/>
                </a:schemeClr>
              </a:solidFill>
              <a:latin typeface="+mn-lt"/>
            </a:endParaRPr>
          </a:p>
          <a:p>
            <a:pPr marL="285750" lvl="1" indent="-285750" defTabSz="488950">
              <a:lnSpc>
                <a:spcPct val="90000"/>
              </a:lnSpc>
              <a:spcAft>
                <a:spcPct val="15000"/>
              </a:spcAft>
              <a:buClr>
                <a:srgbClr val="FF6699"/>
              </a:buClr>
              <a:buFont typeface="Wingdings" panose="05000000000000000000" pitchFamily="2" charset="2"/>
              <a:buChar char="§"/>
            </a:pPr>
            <a:r>
              <a:rPr lang="en-GB" sz="1400" dirty="0">
                <a:solidFill>
                  <a:schemeClr val="tx2">
                    <a:lumMod val="50000"/>
                  </a:schemeClr>
                </a:solidFill>
                <a:latin typeface="+mn-lt"/>
              </a:rPr>
              <a:t>Continue to share support options.</a:t>
            </a:r>
          </a:p>
        </p:txBody>
      </p:sp>
      <p:sp>
        <p:nvSpPr>
          <p:cNvPr id="13" name="TextBox 12">
            <a:extLst>
              <a:ext uri="{FF2B5EF4-FFF2-40B4-BE49-F238E27FC236}">
                <a16:creationId xmlns:a16="http://schemas.microsoft.com/office/drawing/2014/main" id="{92B40C3A-E19E-A8FD-0552-630A3BB8DF1D}"/>
              </a:ext>
            </a:extLst>
          </p:cNvPr>
          <p:cNvSpPr txBox="1"/>
          <p:nvPr/>
        </p:nvSpPr>
        <p:spPr>
          <a:xfrm>
            <a:off x="8621125" y="4781499"/>
            <a:ext cx="3016805" cy="1599829"/>
          </a:xfrm>
          <a:prstGeom prst="roundRect">
            <a:avLst>
              <a:gd name="adj" fmla="val 18200"/>
            </a:avLst>
          </a:prstGeom>
          <a:noFill/>
          <a:ln w="28575">
            <a:solidFill>
              <a:schemeClr val="accent6"/>
            </a:solidFill>
          </a:ln>
        </p:spPr>
        <p:txBody>
          <a:bodyPr wrap="square" rtlCol="0">
            <a:spAutoFit/>
          </a:bodyPr>
          <a:lstStyle/>
          <a:p>
            <a:pPr marL="285750" lvl="1" indent="-285750" defTabSz="488950">
              <a:lnSpc>
                <a:spcPct val="90000"/>
              </a:lnSpc>
              <a:spcAft>
                <a:spcPct val="15000"/>
              </a:spcAft>
              <a:buClr>
                <a:srgbClr val="FF6699"/>
              </a:buClr>
              <a:buFont typeface="Wingdings" panose="05000000000000000000" pitchFamily="2" charset="2"/>
              <a:buChar char="§"/>
            </a:pPr>
            <a:r>
              <a:rPr lang="en-GB" sz="1400" dirty="0">
                <a:solidFill>
                  <a:schemeClr val="tx2">
                    <a:lumMod val="50000"/>
                  </a:schemeClr>
                </a:solidFill>
                <a:latin typeface="+mn-lt"/>
              </a:rPr>
              <a:t>Encourage learners to complete post-placement evaluation (offered by education provider).</a:t>
            </a:r>
          </a:p>
          <a:p>
            <a:pPr marL="285750" lvl="1" indent="-285750" defTabSz="488950">
              <a:lnSpc>
                <a:spcPct val="90000"/>
              </a:lnSpc>
              <a:spcAft>
                <a:spcPct val="15000"/>
              </a:spcAft>
              <a:buClr>
                <a:srgbClr val="FF6699"/>
              </a:buClr>
              <a:buFont typeface="Wingdings" panose="05000000000000000000" pitchFamily="2" charset="2"/>
              <a:buChar char="§"/>
            </a:pPr>
            <a:endParaRPr lang="en-GB" sz="700" dirty="0">
              <a:solidFill>
                <a:schemeClr val="tx2">
                  <a:lumMod val="50000"/>
                </a:schemeClr>
              </a:solidFill>
              <a:latin typeface="+mn-lt"/>
            </a:endParaRPr>
          </a:p>
          <a:p>
            <a:pPr marL="285750" lvl="1" indent="-285750" defTabSz="488950">
              <a:lnSpc>
                <a:spcPct val="90000"/>
              </a:lnSpc>
              <a:spcAft>
                <a:spcPct val="15000"/>
              </a:spcAft>
              <a:buClr>
                <a:srgbClr val="FF6699"/>
              </a:buClr>
              <a:buFont typeface="Wingdings" panose="05000000000000000000" pitchFamily="2" charset="2"/>
              <a:buChar char="§"/>
            </a:pPr>
            <a:r>
              <a:rPr lang="en-GB" sz="1400" dirty="0">
                <a:solidFill>
                  <a:schemeClr val="tx2">
                    <a:lumMod val="50000"/>
                  </a:schemeClr>
                </a:solidFill>
                <a:latin typeface="+mn-lt"/>
              </a:rPr>
              <a:t>Continue to share support options</a:t>
            </a:r>
            <a:r>
              <a:rPr lang="en-GB" sz="1400" dirty="0"/>
              <a:t>.</a:t>
            </a:r>
          </a:p>
          <a:p>
            <a:pPr marL="285750" lvl="1" indent="-285750" defTabSz="488950">
              <a:lnSpc>
                <a:spcPct val="90000"/>
              </a:lnSpc>
              <a:spcAft>
                <a:spcPct val="15000"/>
              </a:spcAft>
              <a:buFont typeface="Arial" panose="020B0604020202020204" pitchFamily="34" charset="0"/>
              <a:buChar char="•"/>
            </a:pPr>
            <a:endParaRPr lang="en-GB" sz="1400" dirty="0"/>
          </a:p>
        </p:txBody>
      </p:sp>
    </p:spTree>
    <p:extLst>
      <p:ext uri="{BB962C8B-B14F-4D97-AF65-F5344CB8AC3E}">
        <p14:creationId xmlns:p14="http://schemas.microsoft.com/office/powerpoint/2010/main" val="275267817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A5668-F719-3E2B-AD6F-F109DC2B4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87FF60-5615-ED76-36B6-66C8C708BC1F}"/>
              </a:ext>
            </a:extLst>
          </p:cNvPr>
          <p:cNvSpPr>
            <a:spLocks noGrp="1"/>
          </p:cNvSpPr>
          <p:nvPr>
            <p:ph type="title"/>
          </p:nvPr>
        </p:nvSpPr>
        <p:spPr>
          <a:xfrm>
            <a:off x="322947" y="19291"/>
            <a:ext cx="9937104" cy="745413"/>
          </a:xfrm>
        </p:spPr>
        <p:txBody>
          <a:bodyPr>
            <a:noAutofit/>
          </a:bodyPr>
          <a:lstStyle/>
          <a:p>
            <a:r>
              <a:rPr lang="en-GB" sz="4000" b="1" dirty="0">
                <a:solidFill>
                  <a:schemeClr val="tx2">
                    <a:lumMod val="50000"/>
                  </a:schemeClr>
                </a:solidFill>
                <a:latin typeface="+mn-lt"/>
              </a:rPr>
              <a:t>Healthcare practice learner experience </a:t>
            </a:r>
          </a:p>
        </p:txBody>
      </p:sp>
      <p:sp>
        <p:nvSpPr>
          <p:cNvPr id="4" name="TextBox 3">
            <a:extLst>
              <a:ext uri="{FF2B5EF4-FFF2-40B4-BE49-F238E27FC236}">
                <a16:creationId xmlns:a16="http://schemas.microsoft.com/office/drawing/2014/main" id="{6BE98288-4246-A590-9E3F-6801F00B5719}"/>
              </a:ext>
            </a:extLst>
          </p:cNvPr>
          <p:cNvSpPr txBox="1"/>
          <p:nvPr/>
        </p:nvSpPr>
        <p:spPr>
          <a:xfrm>
            <a:off x="6312024" y="764704"/>
            <a:ext cx="5683768" cy="4770537"/>
          </a:xfrm>
          <a:prstGeom prst="rect">
            <a:avLst/>
          </a:prstGeom>
          <a:noFill/>
        </p:spPr>
        <p:txBody>
          <a:bodyPr wrap="square">
            <a:spAutoFit/>
          </a:bodyPr>
          <a:lstStyle/>
          <a:p>
            <a:pPr marL="342900" indent="-342900">
              <a:spcAft>
                <a:spcPts val="0"/>
              </a:spcAft>
              <a:buClr>
                <a:srgbClr val="FB5F86"/>
              </a:buClr>
              <a:buSzPct val="110000"/>
              <a:buFont typeface="Wingdings" panose="05000000000000000000" pitchFamily="2" charset="2"/>
              <a:buChar char="§"/>
            </a:pPr>
            <a:r>
              <a:rPr lang="en-GB" sz="2200" kern="100" dirty="0">
                <a:solidFill>
                  <a:schemeClr val="tx2">
                    <a:lumMod val="50000"/>
                  </a:schemeClr>
                </a:solidFill>
                <a:latin typeface="+mn-lt"/>
                <a:ea typeface="Aptos" panose="020B0004020202020204" pitchFamily="34" charset="0"/>
                <a:cs typeface="Times New Roman" panose="02020603050405020304" pitchFamily="18" charset="0"/>
              </a:rPr>
              <a:t>Data shows Black, Asian and Minority Ethnic students and internationally educated healthcare students experience racism and discrimination; in both practice settings and education settings which affects their experience in feeling a sense of belonging as well as continuation, fitness to practice and degree outcomes.</a:t>
            </a:r>
          </a:p>
          <a:p>
            <a:pPr marL="342900" indent="-342900">
              <a:spcAft>
                <a:spcPts val="0"/>
              </a:spcAft>
              <a:buClr>
                <a:srgbClr val="FB5F86"/>
              </a:buClr>
              <a:buSzPct val="110000"/>
              <a:buFont typeface="Wingdings" panose="05000000000000000000" pitchFamily="2" charset="2"/>
              <a:buChar char="§"/>
            </a:pPr>
            <a:endParaRPr lang="en-GB" sz="2200" kern="100" dirty="0">
              <a:solidFill>
                <a:schemeClr val="tx2">
                  <a:lumMod val="50000"/>
                </a:schemeClr>
              </a:solidFill>
              <a:latin typeface="+mn-lt"/>
              <a:ea typeface="Aptos" panose="020B0004020202020204" pitchFamily="34" charset="0"/>
              <a:cs typeface="Times New Roman" panose="02020603050405020304" pitchFamily="18" charset="0"/>
            </a:endParaRPr>
          </a:p>
          <a:p>
            <a:pPr marL="342900" indent="-342900">
              <a:spcAft>
                <a:spcPts val="0"/>
              </a:spcAft>
              <a:buClr>
                <a:srgbClr val="FB5F86"/>
              </a:buClr>
              <a:buSzPct val="110000"/>
              <a:buFont typeface="Wingdings" panose="05000000000000000000" pitchFamily="2" charset="2"/>
              <a:buChar char="§"/>
            </a:pPr>
            <a:r>
              <a:rPr lang="en-GB" sz="2200" kern="100" dirty="0">
                <a:solidFill>
                  <a:schemeClr val="tx2">
                    <a:lumMod val="50000"/>
                  </a:schemeClr>
                </a:solidFill>
                <a:latin typeface="+mn-lt"/>
                <a:ea typeface="Aptos" panose="020B0004020202020204" pitchFamily="34" charset="0"/>
                <a:cs typeface="Times New Roman" panose="02020603050405020304" pitchFamily="18" charset="0"/>
              </a:rPr>
              <a:t>Improving the learner experience will enhance the transition from education into employment, thus attracting a more diverse workforce which will benefit everyone. </a:t>
            </a:r>
          </a:p>
          <a:p>
            <a:pPr marL="285750" indent="-285750">
              <a:spcAft>
                <a:spcPts val="0"/>
              </a:spcAft>
              <a:buFont typeface="Arial" panose="020B0604020202020204" pitchFamily="34" charset="0"/>
              <a:buChar char="•"/>
            </a:pPr>
            <a:endParaRPr lang="en-GB" kern="100" dirty="0">
              <a:solidFill>
                <a:schemeClr val="tx2">
                  <a:lumMod val="50000"/>
                </a:schemeClr>
              </a:solidFill>
              <a:latin typeface="+mn-lt"/>
              <a:ea typeface="Aptos" panose="020B00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875CA47A-AE9C-BD9D-F5CE-8DFBAF564E7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60" y="837043"/>
            <a:ext cx="5683768" cy="3789178"/>
          </a:xfrm>
          <a:prstGeom prst="rect">
            <a:avLst/>
          </a:prstGeom>
        </p:spPr>
      </p:pic>
      <p:sp>
        <p:nvSpPr>
          <p:cNvPr id="10" name="TextBox 9">
            <a:extLst>
              <a:ext uri="{FF2B5EF4-FFF2-40B4-BE49-F238E27FC236}">
                <a16:creationId xmlns:a16="http://schemas.microsoft.com/office/drawing/2014/main" id="{5C8E1EF5-E984-0895-732B-5117491F0FF2}"/>
              </a:ext>
            </a:extLst>
          </p:cNvPr>
          <p:cNvSpPr txBox="1"/>
          <p:nvPr/>
        </p:nvSpPr>
        <p:spPr>
          <a:xfrm>
            <a:off x="196208" y="5383425"/>
            <a:ext cx="11535846" cy="1077218"/>
          </a:xfrm>
          <a:prstGeom prst="rect">
            <a:avLst/>
          </a:prstGeom>
          <a:solidFill>
            <a:srgbClr val="E0F4E0"/>
          </a:solidFill>
        </p:spPr>
        <p:txBody>
          <a:bodyPr wrap="square">
            <a:spAutoFit/>
          </a:bodyPr>
          <a:lstStyle/>
          <a:p>
            <a:pPr>
              <a:spcAft>
                <a:spcPts val="0"/>
              </a:spcAft>
            </a:pPr>
            <a:r>
              <a:rPr lang="en-GB" sz="1600" b="1" dirty="0">
                <a:solidFill>
                  <a:schemeClr val="tx2">
                    <a:lumMod val="50000"/>
                  </a:schemeClr>
                </a:solidFill>
                <a:latin typeface="+mn-lt"/>
                <a:ea typeface="Tahoma" panose="020B0604030504040204" pitchFamily="34" charset="0"/>
                <a:cs typeface="Tahoma" panose="020B0604030504040204" pitchFamily="34" charset="0"/>
              </a:rPr>
              <a:t>NHS Safe Learning Environment Charter </a:t>
            </a:r>
            <a:endParaRPr lang="en-GB" sz="1600" dirty="0">
              <a:solidFill>
                <a:schemeClr val="tx2">
                  <a:lumMod val="50000"/>
                </a:schemeClr>
              </a:solidFill>
              <a:latin typeface="+mn-lt"/>
              <a:ea typeface="Tahoma" panose="020B0604030504040204" pitchFamily="34" charset="0"/>
              <a:cs typeface="Tahoma" panose="020B0604030504040204" pitchFamily="34" charset="0"/>
            </a:endParaRPr>
          </a:p>
          <a:p>
            <a:pPr>
              <a:spcAft>
                <a:spcPts val="0"/>
              </a:spcAft>
            </a:pPr>
            <a:r>
              <a:rPr lang="en-GB" sz="1600" kern="100" dirty="0">
                <a:solidFill>
                  <a:schemeClr val="tx2">
                    <a:lumMod val="50000"/>
                  </a:schemeClr>
                </a:solidFill>
                <a:latin typeface="+mn-lt"/>
                <a:cs typeface="Times New Roman" panose="02020603050405020304" pitchFamily="18" charset="0"/>
              </a:rPr>
              <a:t>The charter supports the development of positive safety cultures and continuous learning across all learning environments in the NHS. Education providers and healthcare placement providers are required to embed 10 principles set out in charter. Your actions to create an inclusive and safe environment is key to embedding the charter.</a:t>
            </a:r>
          </a:p>
        </p:txBody>
      </p:sp>
    </p:spTree>
    <p:extLst>
      <p:ext uri="{BB962C8B-B14F-4D97-AF65-F5344CB8AC3E}">
        <p14:creationId xmlns:p14="http://schemas.microsoft.com/office/powerpoint/2010/main" val="3114697743"/>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E947594-40D6-6C0C-F925-94C0CE07CC21}"/>
              </a:ext>
            </a:extLst>
          </p:cNvPr>
          <p:cNvSpPr txBox="1">
            <a:spLocks noGrp="1"/>
          </p:cNvSpPr>
          <p:nvPr>
            <p:ph type="title" idx="4294967295"/>
          </p:nvPr>
        </p:nvSpPr>
        <p:spPr>
          <a:xfrm>
            <a:off x="10128448" y="2780928"/>
            <a:ext cx="1728192" cy="14773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ＭＳ Ｐゴシック" charset="-128"/>
                <a:cs typeface="+mn-cs"/>
                <a:hlinkClick r:id="rId3"/>
              </a:rPr>
              <a:t>NHS England » Safe Learning Environment Charter – what good looks like</a:t>
            </a:r>
            <a:endParaRPr kumimoji="0" lang="en-GB" sz="18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pic>
        <p:nvPicPr>
          <p:cNvPr id="5" name="Picture 4" descr="A poster with text and images">
            <a:extLst>
              <a:ext uri="{FF2B5EF4-FFF2-40B4-BE49-F238E27FC236}">
                <a16:creationId xmlns:a16="http://schemas.microsoft.com/office/drawing/2014/main" id="{08C1D557-238C-8B71-8E0A-9AEA9F8CF052}"/>
              </a:ext>
            </a:extLst>
          </p:cNvPr>
          <p:cNvPicPr>
            <a:picLocks noChangeAspect="1"/>
          </p:cNvPicPr>
          <p:nvPr/>
        </p:nvPicPr>
        <p:blipFill>
          <a:blip r:embed="rId4"/>
          <a:stretch>
            <a:fillRect/>
          </a:stretch>
        </p:blipFill>
        <p:spPr>
          <a:xfrm>
            <a:off x="479376" y="357953"/>
            <a:ext cx="9505056" cy="6445413"/>
          </a:xfrm>
          <a:prstGeom prst="rect">
            <a:avLst/>
          </a:prstGeom>
        </p:spPr>
      </p:pic>
    </p:spTree>
    <p:extLst>
      <p:ext uri="{BB962C8B-B14F-4D97-AF65-F5344CB8AC3E}">
        <p14:creationId xmlns:p14="http://schemas.microsoft.com/office/powerpoint/2010/main" val="2188337747"/>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A9DAC"/>
        </a:solidFill>
        <a:effectLst/>
      </p:bgPr>
    </p:bg>
    <p:spTree>
      <p:nvGrpSpPr>
        <p:cNvPr id="1" name=""/>
        <p:cNvGrpSpPr/>
        <p:nvPr/>
      </p:nvGrpSpPr>
      <p:grpSpPr>
        <a:xfrm>
          <a:off x="0" y="0"/>
          <a:ext cx="0" cy="0"/>
          <a:chOff x="0" y="0"/>
          <a:chExt cx="0" cy="0"/>
        </a:xfrm>
      </p:grpSpPr>
      <p:pic>
        <p:nvPicPr>
          <p:cNvPr id="5" name="Picture 4" descr="A group of people in a classroom">
            <a:extLst>
              <a:ext uri="{FF2B5EF4-FFF2-40B4-BE49-F238E27FC236}">
                <a16:creationId xmlns:a16="http://schemas.microsoft.com/office/drawing/2014/main" id="{1836B48B-BFAB-E70C-78FF-72E7BD0F07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13" b="7813"/>
          <a:stretch/>
        </p:blipFill>
        <p:spPr>
          <a:xfrm>
            <a:off x="0" y="0"/>
            <a:ext cx="12192002" cy="6858001"/>
          </a:xfrm>
          <a:prstGeom prst="rect">
            <a:avLst/>
          </a:prstGeom>
        </p:spPr>
      </p:pic>
      <p:pic>
        <p:nvPicPr>
          <p:cNvPr id="6" name="Picture 5">
            <a:extLst>
              <a:ext uri="{FF2B5EF4-FFF2-40B4-BE49-F238E27FC236}">
                <a16:creationId xmlns:a16="http://schemas.microsoft.com/office/drawing/2014/main" id="{A8F3BB65-FA2D-3858-0028-B9E1077B5E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9416" y="6320238"/>
            <a:ext cx="1080120" cy="537762"/>
          </a:xfrm>
          <a:prstGeom prst="rect">
            <a:avLst/>
          </a:prstGeom>
        </p:spPr>
      </p:pic>
      <p:sp>
        <p:nvSpPr>
          <p:cNvPr id="8" name="Title 6">
            <a:extLst>
              <a:ext uri="{FF2B5EF4-FFF2-40B4-BE49-F238E27FC236}">
                <a16:creationId xmlns:a16="http://schemas.microsoft.com/office/drawing/2014/main" id="{7B134EB9-C96B-9B9A-1E46-F7E38EEE0C08}"/>
              </a:ext>
            </a:extLst>
          </p:cNvPr>
          <p:cNvSpPr txBox="1">
            <a:spLocks noGrp="1"/>
          </p:cNvSpPr>
          <p:nvPr>
            <p:ph type="title" idx="4294967295"/>
          </p:nvPr>
        </p:nvSpPr>
        <p:spPr>
          <a:xfrm>
            <a:off x="6456040" y="-27384"/>
            <a:ext cx="5735960" cy="862554"/>
          </a:xfrm>
          <a:prstGeom prst="rect">
            <a:avLst/>
          </a:prstGeom>
          <a:solidFill>
            <a:schemeClr val="accent5">
              <a:lumMod val="50000"/>
            </a:schemeClr>
          </a:solidFill>
          <a:ln>
            <a:noFill/>
            <a:prstDash/>
          </a:ln>
          <a:effectLst/>
        </p:spPr>
        <p:txBody>
          <a:bodyPr rot="0" spcFirstLastPara="0" vertOverflow="overflow" horzOverflow="overflow" vert="horz" wrap="none" lIns="91440" tIns="0" rIns="91440" bIns="0" numCol="1" spcCol="0" rtlCol="0" fromWordArt="0" anchor="ctr" anchorCtr="0" forceAA="0" compatLnSpc="1">
            <a:prstTxWarp prst="textNoShape">
              <a:avLst/>
            </a:prstTxWarp>
            <a:noAutofit/>
          </a:bodyPr>
          <a:lst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3200" b="1" i="0" u="none" strike="noStrike" kern="1200" cap="none" spc="0" normalizeH="0" baseline="0" noProof="0" dirty="0">
                <a:ln>
                  <a:noFill/>
                </a:ln>
                <a:solidFill>
                  <a:schemeClr val="bg1"/>
                </a:solidFill>
                <a:effectLst/>
                <a:uLnTx/>
                <a:uFillTx/>
                <a:latin typeface="+mn-lt"/>
                <a:ea typeface="ＭＳ Ｐゴシック" charset="-128"/>
                <a:cs typeface="+mn-cs"/>
              </a:rPr>
            </a:br>
            <a:r>
              <a:rPr kumimoji="0" lang="en-GB" sz="3200" b="1" i="0" u="none" strike="noStrike" kern="1200" cap="none" spc="0" normalizeH="0" baseline="0" noProof="0" dirty="0">
                <a:ln>
                  <a:noFill/>
                </a:ln>
                <a:solidFill>
                  <a:schemeClr val="bg1"/>
                </a:solidFill>
                <a:effectLst/>
                <a:uLnTx/>
                <a:uFillTx/>
                <a:latin typeface="+mn-lt"/>
                <a:ea typeface="ＭＳ Ｐゴシック" charset="-128"/>
                <a:cs typeface="+mn-cs"/>
              </a:rPr>
              <a:t>Part </a:t>
            </a:r>
            <a:r>
              <a:rPr lang="en-GB" sz="3200" b="1" dirty="0">
                <a:solidFill>
                  <a:schemeClr val="bg1"/>
                </a:solidFill>
                <a:latin typeface="+mn-lt"/>
                <a:ea typeface="ＭＳ Ｐゴシック" charset="-128"/>
                <a:cs typeface="+mn-cs"/>
              </a:rPr>
              <a:t>three</a:t>
            </a:r>
            <a:r>
              <a:rPr kumimoji="0" lang="en-GB" sz="3200" b="1" i="0" u="none" strike="noStrike" kern="1200" cap="none" spc="0" normalizeH="0" baseline="0" noProof="0" dirty="0">
                <a:ln>
                  <a:noFill/>
                </a:ln>
                <a:solidFill>
                  <a:schemeClr val="bg1"/>
                </a:solidFill>
                <a:effectLst/>
                <a:uLnTx/>
                <a:uFillTx/>
                <a:latin typeface="+mn-lt"/>
                <a:ea typeface="ＭＳ Ｐゴシック" charset="-128"/>
                <a:cs typeface="+mn-cs"/>
              </a:rPr>
              <a:t>: </a:t>
            </a:r>
            <a:r>
              <a:rPr kumimoji="0" lang="en-GB" sz="3200" b="0" i="0" u="none" strike="noStrike" kern="1200" cap="none" spc="0" normalizeH="0" baseline="0" noProof="0" dirty="0">
                <a:ln>
                  <a:noFill/>
                </a:ln>
                <a:solidFill>
                  <a:schemeClr val="bg1"/>
                </a:solidFill>
                <a:effectLst/>
                <a:uLnTx/>
                <a:uFillTx/>
                <a:latin typeface="+mn-lt"/>
                <a:ea typeface="ＭＳ Ｐゴシック" charset="-128"/>
                <a:cs typeface="+mn-cs"/>
              </a:rPr>
              <a:t>Practice assessment</a:t>
            </a:r>
            <a:br>
              <a:rPr kumimoji="0" lang="en-GB" sz="3200" b="0" i="0" u="none" strike="noStrike" kern="1200" cap="none" spc="0" normalizeH="0" baseline="0" noProof="0" dirty="0">
                <a:ln>
                  <a:noFill/>
                </a:ln>
                <a:solidFill>
                  <a:schemeClr val="bg1"/>
                </a:solidFill>
                <a:effectLst/>
                <a:uLnTx/>
                <a:uFillTx/>
                <a:latin typeface="+mn-lt"/>
                <a:ea typeface="ＭＳ Ｐゴシック" charset="-128"/>
                <a:cs typeface="+mn-cs"/>
              </a:rPr>
            </a:br>
            <a:r>
              <a:rPr kumimoji="0" lang="en-GB" sz="3200" b="0" i="0" u="none" strike="noStrike" kern="1200" cap="none" spc="0" normalizeH="0" baseline="0" noProof="0" dirty="0">
                <a:ln>
                  <a:noFill/>
                </a:ln>
                <a:solidFill>
                  <a:schemeClr val="bg1"/>
                </a:solidFill>
                <a:effectLst/>
                <a:uLnTx/>
                <a:uFillTx/>
                <a:latin typeface="+mn-lt"/>
                <a:ea typeface="ＭＳ Ｐゴシック" charset="-128"/>
                <a:cs typeface="+mn-cs"/>
              </a:rPr>
              <a:t>  </a:t>
            </a:r>
            <a:endParaRPr kumimoji="0" lang="en-GB" sz="20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Tree>
    <p:extLst>
      <p:ext uri="{BB962C8B-B14F-4D97-AF65-F5344CB8AC3E}">
        <p14:creationId xmlns:p14="http://schemas.microsoft.com/office/powerpoint/2010/main" val="57435161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263352" y="116632"/>
            <a:ext cx="9937104" cy="1011105"/>
          </a:xfrm>
        </p:spPr>
        <p:txBody>
          <a:bodyPr>
            <a:noAutofit/>
          </a:bodyPr>
          <a:lstStyle/>
          <a:p>
            <a:r>
              <a:rPr lang="en-GB" sz="4000" b="1" dirty="0">
                <a:solidFill>
                  <a:schemeClr val="tx2">
                    <a:lumMod val="50000"/>
                  </a:schemeClr>
                </a:solidFill>
                <a:latin typeface="+mn-lt"/>
              </a:rPr>
              <a:t>Roles and responsibilities</a:t>
            </a:r>
          </a:p>
        </p:txBody>
      </p:sp>
      <p:graphicFrame>
        <p:nvGraphicFramePr>
          <p:cNvPr id="3" name="Table 2">
            <a:extLst>
              <a:ext uri="{FF2B5EF4-FFF2-40B4-BE49-F238E27FC236}">
                <a16:creationId xmlns:a16="http://schemas.microsoft.com/office/drawing/2014/main" id="{0F913D53-556D-D8E5-EFE8-0832E9174B95}"/>
              </a:ext>
            </a:extLst>
          </p:cNvPr>
          <p:cNvGraphicFramePr>
            <a:graphicFrameLocks noGrp="1"/>
          </p:cNvGraphicFramePr>
          <p:nvPr>
            <p:extLst>
              <p:ext uri="{D42A27DB-BD31-4B8C-83A1-F6EECF244321}">
                <p14:modId xmlns:p14="http://schemas.microsoft.com/office/powerpoint/2010/main" val="2851106967"/>
              </p:ext>
            </p:extLst>
          </p:nvPr>
        </p:nvGraphicFramePr>
        <p:xfrm>
          <a:off x="119336" y="715534"/>
          <a:ext cx="10585175" cy="6234396"/>
        </p:xfrm>
        <a:graphic>
          <a:graphicData uri="http://schemas.openxmlformats.org/drawingml/2006/table">
            <a:tbl>
              <a:tblPr firstRow="1" bandRow="1">
                <a:tableStyleId>{5940675A-B579-460E-94D1-54222C63F5DA}</a:tableStyleId>
              </a:tblPr>
              <a:tblGrid>
                <a:gridCol w="3816424">
                  <a:extLst>
                    <a:ext uri="{9D8B030D-6E8A-4147-A177-3AD203B41FA5}">
                      <a16:colId xmlns:a16="http://schemas.microsoft.com/office/drawing/2014/main" val="1277159680"/>
                    </a:ext>
                  </a:extLst>
                </a:gridCol>
                <a:gridCol w="6768751">
                  <a:extLst>
                    <a:ext uri="{9D8B030D-6E8A-4147-A177-3AD203B41FA5}">
                      <a16:colId xmlns:a16="http://schemas.microsoft.com/office/drawing/2014/main" val="3258330613"/>
                    </a:ext>
                  </a:extLst>
                </a:gridCol>
              </a:tblGrid>
              <a:tr h="380588">
                <a:tc>
                  <a:txBody>
                    <a:bodyPr/>
                    <a:lstStyle/>
                    <a:p>
                      <a:r>
                        <a:rPr lang="en-GB" sz="1600" b="1" dirty="0">
                          <a:solidFill>
                            <a:schemeClr val="tx2">
                              <a:lumMod val="50000"/>
                            </a:schemeClr>
                          </a:solidFill>
                        </a:rPr>
                        <a:t>Role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GB" sz="1600" b="1" dirty="0">
                          <a:solidFill>
                            <a:schemeClr val="tx2">
                              <a:lumMod val="50000"/>
                            </a:schemeClr>
                          </a:solidFill>
                        </a:rPr>
                        <a:t>Specific activities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43792119"/>
                  </a:ext>
                </a:extLst>
              </a:tr>
              <a:tr h="1833743">
                <a:tc>
                  <a:txBody>
                    <a:bodyPr/>
                    <a:lstStyle/>
                    <a:p>
                      <a:pPr marL="0" indent="0">
                        <a:buFont typeface="Arial" panose="020B0604020202020204" pitchFamily="34" charset="0"/>
                        <a:buNone/>
                      </a:pPr>
                      <a:r>
                        <a:rPr lang="en-GB" sz="1600" b="1" dirty="0">
                          <a:solidFill>
                            <a:schemeClr val="tx2">
                              <a:lumMod val="50000"/>
                            </a:schemeClr>
                          </a:solidFill>
                          <a:latin typeface="+mn-lt"/>
                        </a:rPr>
                        <a:t>Practice Supervisor (PS) </a:t>
                      </a:r>
                    </a:p>
                    <a:p>
                      <a:pPr marL="0" indent="0">
                        <a:buFont typeface="Arial" panose="020B0604020202020204" pitchFamily="34" charset="0"/>
                        <a:buNone/>
                      </a:pPr>
                      <a:endParaRPr lang="en-GB" sz="800" b="1" dirty="0">
                        <a:solidFill>
                          <a:schemeClr val="tx2">
                            <a:lumMod val="50000"/>
                          </a:schemeClr>
                        </a:solidFill>
                        <a:latin typeface="+mn-lt"/>
                      </a:endParaRPr>
                    </a:p>
                    <a:p>
                      <a:pPr marL="285750" indent="-285750">
                        <a:buClr>
                          <a:srgbClr val="FF6699"/>
                        </a:buClr>
                        <a:buSzPct val="110000"/>
                        <a:buFont typeface="Wingdings" panose="05000000000000000000" pitchFamily="2" charset="2"/>
                        <a:buChar char="§"/>
                      </a:pPr>
                      <a:r>
                        <a:rPr lang="en-GB" sz="1600" i="0" dirty="0">
                          <a:solidFill>
                            <a:schemeClr val="tx2">
                              <a:lumMod val="50000"/>
                            </a:schemeClr>
                          </a:solidFill>
                        </a:rPr>
                        <a:t>Registered health/social care professional </a:t>
                      </a:r>
                    </a:p>
                    <a:p>
                      <a:pPr marL="285750" indent="-285750">
                        <a:buClr>
                          <a:srgbClr val="FF6699"/>
                        </a:buClr>
                        <a:buSzPct val="110000"/>
                        <a:buFont typeface="Wingdings" panose="05000000000000000000" pitchFamily="2" charset="2"/>
                        <a:buChar char="§"/>
                      </a:pPr>
                      <a:r>
                        <a:rPr lang="en-GB" sz="1600" i="0" dirty="0">
                          <a:solidFill>
                            <a:schemeClr val="tx2">
                              <a:lumMod val="50000"/>
                            </a:schemeClr>
                          </a:solidFill>
                        </a:rPr>
                        <a:t>Up-to-date knowledge/experience relevant to the student they are supervising</a:t>
                      </a:r>
                    </a:p>
                    <a:p>
                      <a:pPr marL="0" indent="0">
                        <a:buFont typeface="Arial" panose="020B0604020202020204" pitchFamily="34" charset="0"/>
                        <a:buNone/>
                      </a:pPr>
                      <a:endParaRPr lang="en-GB" sz="800" b="1" dirty="0">
                        <a:solidFill>
                          <a:schemeClr val="tx2">
                            <a:lumMod val="50000"/>
                          </a:schemeClr>
                        </a:solidFill>
                        <a:latin typeface="+mn-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defTabSz="6095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dirty="0">
                          <a:solidFill>
                            <a:schemeClr val="tx2">
                              <a:lumMod val="50000"/>
                            </a:schemeClr>
                          </a:solidFill>
                          <a:latin typeface="+mn-lt"/>
                        </a:rPr>
                        <a:t>Facilitating learning</a:t>
                      </a:r>
                    </a:p>
                    <a:p>
                      <a:pPr marL="342900" indent="-342900">
                        <a:buFont typeface="Arial" panose="020B0604020202020204" pitchFamily="34" charset="0"/>
                        <a:buChar char="•"/>
                      </a:pPr>
                      <a:r>
                        <a:rPr lang="en-GB" sz="1600" b="1" dirty="0">
                          <a:solidFill>
                            <a:schemeClr val="tx2">
                              <a:lumMod val="50000"/>
                            </a:schemeClr>
                          </a:solidFill>
                          <a:latin typeface="+mn-lt"/>
                        </a:rPr>
                        <a:t>Providing feedback </a:t>
                      </a:r>
                      <a:r>
                        <a:rPr lang="en-GB" sz="1600" dirty="0">
                          <a:solidFill>
                            <a:schemeClr val="tx2">
                              <a:lumMod val="50000"/>
                            </a:schemeClr>
                          </a:solidFill>
                          <a:latin typeface="+mn-lt"/>
                        </a:rPr>
                        <a:t>(verbal and written) to the learner and Practice Assessor </a:t>
                      </a:r>
                    </a:p>
                    <a:p>
                      <a:pPr marL="342900" indent="-342900">
                        <a:buFont typeface="Arial" panose="020B0604020202020204" pitchFamily="34" charset="0"/>
                        <a:buChar char="•"/>
                      </a:pPr>
                      <a:r>
                        <a:rPr lang="en-GB" sz="1600" b="1" dirty="0">
                          <a:solidFill>
                            <a:schemeClr val="tx2">
                              <a:lumMod val="50000"/>
                            </a:schemeClr>
                          </a:solidFill>
                          <a:latin typeface="+mn-lt"/>
                        </a:rPr>
                        <a:t>Providing pastoral support</a:t>
                      </a:r>
                    </a:p>
                    <a:p>
                      <a:pPr marL="342900" indent="-342900">
                        <a:buFont typeface="Arial" panose="020B0604020202020204" pitchFamily="34" charset="0"/>
                        <a:buChar char="•"/>
                      </a:pPr>
                      <a:r>
                        <a:rPr lang="en-GB" sz="1600" b="1" dirty="0">
                          <a:solidFill>
                            <a:schemeClr val="tx2">
                              <a:lumMod val="50000"/>
                            </a:schemeClr>
                          </a:solidFill>
                          <a:latin typeface="+mn-lt"/>
                        </a:rPr>
                        <a:t>Managing concerns </a:t>
                      </a:r>
                      <a:r>
                        <a:rPr lang="en-GB" sz="1600" dirty="0">
                          <a:solidFill>
                            <a:schemeClr val="tx2">
                              <a:lumMod val="50000"/>
                            </a:schemeClr>
                          </a:solidFill>
                          <a:latin typeface="+mn-lt"/>
                        </a:rPr>
                        <a:t>that can impact upon learning</a:t>
                      </a:r>
                    </a:p>
                    <a:p>
                      <a:pPr marL="342900" indent="-342900">
                        <a:buFont typeface="Arial" panose="020B0604020202020204" pitchFamily="34" charset="0"/>
                        <a:buChar char="•"/>
                      </a:pPr>
                      <a:r>
                        <a:rPr lang="en-GB" sz="1600" b="1" dirty="0">
                          <a:solidFill>
                            <a:schemeClr val="tx2">
                              <a:lumMod val="50000"/>
                            </a:schemeClr>
                          </a:solidFill>
                          <a:latin typeface="+mn-lt"/>
                        </a:rPr>
                        <a:t>Initial interview</a:t>
                      </a:r>
                    </a:p>
                    <a:p>
                      <a:pPr marL="342900" indent="-342900">
                        <a:buFont typeface="Arial" panose="020B0604020202020204" pitchFamily="34" charset="0"/>
                        <a:buChar char="•"/>
                      </a:pPr>
                      <a:r>
                        <a:rPr lang="en-GB" sz="1600" dirty="0">
                          <a:solidFill>
                            <a:schemeClr val="tx2">
                              <a:lumMod val="50000"/>
                            </a:schemeClr>
                          </a:solidFill>
                          <a:latin typeface="+mn-lt"/>
                        </a:rPr>
                        <a:t>Professional values at </a:t>
                      </a:r>
                      <a:r>
                        <a:rPr lang="en-GB" sz="1600" b="1" dirty="0">
                          <a:solidFill>
                            <a:schemeClr val="tx2">
                              <a:lumMod val="50000"/>
                            </a:schemeClr>
                          </a:solidFill>
                          <a:latin typeface="+mn-lt"/>
                        </a:rPr>
                        <a:t>midpoint </a:t>
                      </a:r>
                    </a:p>
                    <a:p>
                      <a:pPr marL="342900" indent="-342900">
                        <a:buFont typeface="Arial" panose="020B0604020202020204" pitchFamily="34" charset="0"/>
                        <a:buChar char="•"/>
                      </a:pPr>
                      <a:endParaRPr lang="en-GB" sz="1400" dirty="0">
                        <a:solidFill>
                          <a:schemeClr val="tx2">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7013759"/>
                  </a:ext>
                </a:extLst>
              </a:tr>
              <a:tr h="2318128">
                <a:tc>
                  <a:txBody>
                    <a:bodyPr/>
                    <a:lstStyle/>
                    <a:p>
                      <a:pPr marL="0" indent="0">
                        <a:buFont typeface="Arial" panose="020B0604020202020204" pitchFamily="34" charset="0"/>
                        <a:buNone/>
                      </a:pPr>
                      <a:r>
                        <a:rPr lang="en-GB" sz="1600" b="1" dirty="0">
                          <a:solidFill>
                            <a:schemeClr val="tx2">
                              <a:lumMod val="50000"/>
                            </a:schemeClr>
                          </a:solidFill>
                        </a:rPr>
                        <a:t>Practice Assessor (PA) </a:t>
                      </a:r>
                    </a:p>
                    <a:p>
                      <a:pPr marL="0" indent="0">
                        <a:buFont typeface="Arial" panose="020B0604020202020204" pitchFamily="34" charset="0"/>
                        <a:buNone/>
                      </a:pPr>
                      <a:endParaRPr lang="en-GB" sz="800" b="1" dirty="0">
                        <a:solidFill>
                          <a:schemeClr val="tx2">
                            <a:lumMod val="50000"/>
                          </a:schemeClr>
                        </a:solidFill>
                      </a:endParaRPr>
                    </a:p>
                    <a:p>
                      <a:pPr marL="285750" indent="-285750" algn="l" defTabSz="609555" rtl="0" eaLnBrk="1" latinLnBrk="0" hangingPunct="1">
                        <a:buClr>
                          <a:srgbClr val="FF6699"/>
                        </a:buClr>
                        <a:buSzPct val="110000"/>
                        <a:buFont typeface="Wingdings" panose="05000000000000000000" pitchFamily="2" charset="2"/>
                        <a:buChar char="§"/>
                      </a:pPr>
                      <a:r>
                        <a:rPr lang="en-GB" sz="1600" i="0" kern="1200" dirty="0">
                          <a:solidFill>
                            <a:schemeClr val="tx2">
                              <a:lumMod val="50000"/>
                            </a:schemeClr>
                          </a:solidFill>
                          <a:latin typeface="+mn-lt"/>
                          <a:ea typeface="+mn-ea"/>
                          <a:cs typeface="+mn-cs"/>
                        </a:rPr>
                        <a:t>Registered nurse, midwife, nursing associate or qualified prescriber</a:t>
                      </a:r>
                    </a:p>
                    <a:p>
                      <a:pPr marL="285750" indent="-285750" algn="l" defTabSz="609555" rtl="0" eaLnBrk="1" latinLnBrk="0" hangingPunct="1">
                        <a:buClr>
                          <a:srgbClr val="FF6699"/>
                        </a:buClr>
                        <a:buSzPct val="110000"/>
                        <a:buFont typeface="Wingdings" panose="05000000000000000000" pitchFamily="2" charset="2"/>
                        <a:buChar char="§"/>
                      </a:pPr>
                      <a:r>
                        <a:rPr lang="en-GB" sz="1600" i="0" kern="1200" dirty="0">
                          <a:solidFill>
                            <a:schemeClr val="tx2">
                              <a:lumMod val="50000"/>
                            </a:schemeClr>
                          </a:solidFill>
                          <a:latin typeface="+mn-lt"/>
                          <a:ea typeface="+mn-ea"/>
                          <a:cs typeface="+mn-cs"/>
                        </a:rPr>
                        <a:t>Undertaken preparation for the PA role</a:t>
                      </a:r>
                    </a:p>
                    <a:p>
                      <a:pPr marL="285750" indent="-285750" algn="l" defTabSz="609555" rtl="0" eaLnBrk="1" latinLnBrk="0" hangingPunct="1">
                        <a:buClr>
                          <a:srgbClr val="FF6699"/>
                        </a:buClr>
                        <a:buSzPct val="110000"/>
                        <a:buFont typeface="Wingdings" panose="05000000000000000000" pitchFamily="2" charset="2"/>
                        <a:buChar char="§"/>
                      </a:pPr>
                      <a:r>
                        <a:rPr lang="en-GB" sz="1600" i="0" kern="1200" dirty="0">
                          <a:solidFill>
                            <a:schemeClr val="tx2">
                              <a:lumMod val="50000"/>
                            </a:schemeClr>
                          </a:solidFill>
                          <a:latin typeface="+mn-lt"/>
                          <a:ea typeface="+mn-ea"/>
                          <a:cs typeface="+mn-cs"/>
                        </a:rPr>
                        <a:t>Current knowledge/experience relevant for the proficiencies they are assessing</a:t>
                      </a:r>
                    </a:p>
                    <a:p>
                      <a:pPr marL="0" indent="0">
                        <a:buFont typeface="Arial" panose="020B0604020202020204" pitchFamily="34" charset="0"/>
                        <a:buNone/>
                      </a:pPr>
                      <a:endParaRPr lang="en-GB" sz="800" b="1" dirty="0">
                        <a:solidFill>
                          <a:schemeClr val="tx2">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GB" sz="1600" b="1" dirty="0">
                          <a:solidFill>
                            <a:schemeClr val="tx2">
                              <a:lumMod val="50000"/>
                            </a:schemeClr>
                          </a:solidFill>
                          <a:latin typeface="+mn-lt"/>
                        </a:rPr>
                        <a:t>All the above, plus: </a:t>
                      </a:r>
                      <a:endParaRPr lang="en-GB" sz="1600" b="0" dirty="0">
                        <a:solidFill>
                          <a:schemeClr val="tx2">
                            <a:lumMod val="50000"/>
                          </a:schemeClr>
                        </a:solidFill>
                        <a:latin typeface="+mn-lt"/>
                      </a:endParaRPr>
                    </a:p>
                    <a:p>
                      <a:pPr marL="342900" marR="0" lvl="0" indent="-342900" algn="l" defTabSz="6095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dirty="0">
                          <a:solidFill>
                            <a:schemeClr val="tx2">
                              <a:lumMod val="50000"/>
                            </a:schemeClr>
                          </a:solidFill>
                          <a:latin typeface="+mn-lt"/>
                        </a:rPr>
                        <a:t>Collecting evidence of student proficiency </a:t>
                      </a:r>
                      <a:r>
                        <a:rPr lang="en-GB" sz="1600" b="0" dirty="0">
                          <a:solidFill>
                            <a:schemeClr val="tx2">
                              <a:lumMod val="50000"/>
                            </a:schemeClr>
                          </a:solidFill>
                          <a:latin typeface="+mn-lt"/>
                        </a:rPr>
                        <a:t>from other staff</a:t>
                      </a:r>
                    </a:p>
                    <a:p>
                      <a:pPr marL="342900" indent="-342900">
                        <a:buFont typeface="Arial" panose="020B0604020202020204" pitchFamily="34" charset="0"/>
                        <a:buChar char="•"/>
                      </a:pPr>
                      <a:r>
                        <a:rPr lang="en-GB" sz="1600" b="1" dirty="0">
                          <a:solidFill>
                            <a:schemeClr val="tx2">
                              <a:lumMod val="50000"/>
                            </a:schemeClr>
                          </a:solidFill>
                          <a:latin typeface="+mn-lt"/>
                        </a:rPr>
                        <a:t>Witnessed Episode of Care and Medicines Management assessments</a:t>
                      </a:r>
                    </a:p>
                    <a:p>
                      <a:pPr marL="342900" marR="0" lvl="0" indent="-342900" algn="l" defTabSz="6095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dirty="0">
                          <a:solidFill>
                            <a:schemeClr val="tx2">
                              <a:lumMod val="50000"/>
                            </a:schemeClr>
                          </a:solidFill>
                          <a:latin typeface="+mn-lt"/>
                        </a:rPr>
                        <a:t>Midpoint</a:t>
                      </a:r>
                      <a:r>
                        <a:rPr lang="en-GB" sz="1600" dirty="0">
                          <a:solidFill>
                            <a:schemeClr val="tx2">
                              <a:lumMod val="50000"/>
                            </a:schemeClr>
                          </a:solidFill>
                          <a:latin typeface="+mn-lt"/>
                        </a:rPr>
                        <a:t> and </a:t>
                      </a:r>
                      <a:r>
                        <a:rPr lang="en-GB" sz="1600" b="1" dirty="0">
                          <a:solidFill>
                            <a:schemeClr val="tx2">
                              <a:lumMod val="50000"/>
                            </a:schemeClr>
                          </a:solidFill>
                          <a:latin typeface="+mn-lt"/>
                        </a:rPr>
                        <a:t>Final</a:t>
                      </a:r>
                      <a:r>
                        <a:rPr lang="en-GB" sz="1600" dirty="0">
                          <a:solidFill>
                            <a:schemeClr val="tx2">
                              <a:lumMod val="50000"/>
                            </a:schemeClr>
                          </a:solidFill>
                          <a:latin typeface="+mn-lt"/>
                        </a:rPr>
                        <a:t> interviews </a:t>
                      </a:r>
                    </a:p>
                    <a:p>
                      <a:pPr marL="342900" indent="-342900">
                        <a:buFont typeface="Arial" panose="020B0604020202020204" pitchFamily="34" charset="0"/>
                        <a:buChar char="•"/>
                      </a:pPr>
                      <a:r>
                        <a:rPr lang="en-GB" sz="1600" b="1" dirty="0">
                          <a:solidFill>
                            <a:schemeClr val="tx2">
                              <a:lumMod val="50000"/>
                            </a:schemeClr>
                          </a:solidFill>
                          <a:latin typeface="+mn-lt"/>
                        </a:rPr>
                        <a:t>Professional values at final interview </a:t>
                      </a:r>
                    </a:p>
                    <a:p>
                      <a:pPr marL="342900" indent="-342900">
                        <a:buFont typeface="Arial" panose="020B0604020202020204" pitchFamily="34" charset="0"/>
                        <a:buChar char="•"/>
                      </a:pPr>
                      <a:r>
                        <a:rPr lang="en-GB" sz="1600" b="1" dirty="0">
                          <a:solidFill>
                            <a:schemeClr val="tx2">
                              <a:lumMod val="50000"/>
                            </a:schemeClr>
                          </a:solidFill>
                          <a:latin typeface="+mn-lt"/>
                        </a:rPr>
                        <a:t>Proficiency sign off </a:t>
                      </a:r>
                    </a:p>
                    <a:p>
                      <a:pPr marL="342900" indent="-342900">
                        <a:buFont typeface="Arial" panose="020B0604020202020204" pitchFamily="34" charset="0"/>
                        <a:buChar char="•"/>
                      </a:pPr>
                      <a:r>
                        <a:rPr lang="en-GB" sz="1600" b="1" dirty="0">
                          <a:solidFill>
                            <a:schemeClr val="tx2">
                              <a:lumMod val="50000"/>
                            </a:schemeClr>
                          </a:solidFill>
                          <a:latin typeface="+mn-lt"/>
                        </a:rPr>
                        <a:t>Timesheet authorisation </a:t>
                      </a:r>
                    </a:p>
                    <a:p>
                      <a:pPr marL="0" indent="0">
                        <a:buFont typeface="Arial" panose="020B0604020202020204" pitchFamily="34" charset="0"/>
                        <a:buNone/>
                      </a:pPr>
                      <a:endParaRPr lang="en-GB" sz="1400" dirty="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8618954"/>
                  </a:ext>
                </a:extLst>
              </a:tr>
              <a:tr h="1349358">
                <a:tc>
                  <a:txBody>
                    <a:bodyPr/>
                    <a:lstStyle/>
                    <a:p>
                      <a:r>
                        <a:rPr lang="en-GB" sz="1600" b="1" dirty="0">
                          <a:solidFill>
                            <a:schemeClr val="tx2">
                              <a:lumMod val="50000"/>
                            </a:schemeClr>
                          </a:solidFill>
                        </a:rPr>
                        <a:t>Academic Assessor (AA)</a:t>
                      </a:r>
                    </a:p>
                    <a:p>
                      <a:endParaRPr lang="en-GB" sz="800" b="1" dirty="0">
                        <a:solidFill>
                          <a:schemeClr val="tx2">
                            <a:lumMod val="50000"/>
                          </a:schemeClr>
                        </a:solidFill>
                      </a:endParaRPr>
                    </a:p>
                    <a:p>
                      <a:pPr marL="285750" marR="0" lvl="0" indent="-285750" algn="l" defTabSz="609555" rtl="0" eaLnBrk="1" fontAlgn="auto" latinLnBrk="0" hangingPunct="1">
                        <a:lnSpc>
                          <a:spcPct val="100000"/>
                        </a:lnSpc>
                        <a:spcBef>
                          <a:spcPts val="0"/>
                        </a:spcBef>
                        <a:spcAft>
                          <a:spcPts val="0"/>
                        </a:spcAft>
                        <a:buClr>
                          <a:srgbClr val="FF6699"/>
                        </a:buClr>
                        <a:buSzPct val="110000"/>
                        <a:buFont typeface="Wingdings" panose="05000000000000000000" pitchFamily="2" charset="2"/>
                        <a:buChar char="§"/>
                        <a:tabLst/>
                        <a:defRPr/>
                      </a:pPr>
                      <a:r>
                        <a:rPr lang="en-GB" sz="1600" i="0" kern="1200" dirty="0">
                          <a:solidFill>
                            <a:schemeClr val="tx2">
                              <a:lumMod val="50000"/>
                            </a:schemeClr>
                          </a:solidFill>
                          <a:latin typeface="+mn-lt"/>
                          <a:ea typeface="+mn-ea"/>
                          <a:cs typeface="+mn-cs"/>
                        </a:rPr>
                        <a:t>Registered nurse, midwife, nursing associate or qualified prescriber</a:t>
                      </a:r>
                    </a:p>
                    <a:p>
                      <a:pPr marL="285750" indent="-285750" algn="l" defTabSz="609555" rtl="0" eaLnBrk="1" latinLnBrk="0" hangingPunct="1">
                        <a:buClr>
                          <a:srgbClr val="FF6699"/>
                        </a:buClr>
                        <a:buSzPct val="110000"/>
                        <a:buFont typeface="Wingdings" panose="05000000000000000000" pitchFamily="2" charset="2"/>
                        <a:buChar char="§"/>
                      </a:pPr>
                      <a:r>
                        <a:rPr lang="en-GB" sz="1600" i="0" kern="1200" dirty="0">
                          <a:solidFill>
                            <a:schemeClr val="tx2">
                              <a:lumMod val="50000"/>
                            </a:schemeClr>
                          </a:solidFill>
                          <a:latin typeface="+mn-lt"/>
                          <a:ea typeface="+mn-ea"/>
                          <a:cs typeface="+mn-cs"/>
                        </a:rPr>
                        <a:t>Based at the HEI (university)</a:t>
                      </a:r>
                    </a:p>
                    <a:p>
                      <a:endParaRPr lang="en-GB" sz="800" b="1" dirty="0">
                        <a:solidFill>
                          <a:schemeClr val="tx2">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285750" marR="0" lvl="0" indent="-285750" algn="l" defTabSz="6095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chemeClr val="tx2">
                              <a:lumMod val="50000"/>
                            </a:schemeClr>
                          </a:solidFill>
                        </a:rPr>
                        <a:t>Contacts students during the placement to check in and offer support. </a:t>
                      </a:r>
                    </a:p>
                    <a:p>
                      <a:pPr marL="285750" marR="0" lvl="0" indent="-285750" algn="l" defTabSz="6095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chemeClr val="tx2">
                              <a:lumMod val="50000"/>
                            </a:schemeClr>
                          </a:solidFill>
                        </a:rPr>
                        <a:t>Supports with progression concerns and action planning. </a:t>
                      </a:r>
                    </a:p>
                    <a:p>
                      <a:pPr marL="285750" marR="0" lvl="0" indent="-285750" algn="l" defTabSz="6095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dirty="0">
                          <a:solidFill>
                            <a:schemeClr val="tx2">
                              <a:lumMod val="50000"/>
                            </a:schemeClr>
                          </a:solidFill>
                        </a:rPr>
                        <a:t>Collates and confirms student achievement and progression (theory and practice). </a:t>
                      </a:r>
                    </a:p>
                    <a:p>
                      <a:pPr marL="285750" marR="0" lvl="0" indent="-285750" algn="l" defTabSz="6095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chemeClr val="tx2">
                              <a:lumMod val="50000"/>
                            </a:schemeClr>
                          </a:solidFill>
                        </a:rPr>
                        <a:t>Completes the End of Part assessment in the OAR.</a:t>
                      </a:r>
                    </a:p>
                    <a:p>
                      <a:pPr marL="285750" marR="0" lvl="0" indent="-285750" algn="l" defTabSz="60955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48555058"/>
                  </a:ext>
                </a:extLst>
              </a:tr>
            </a:tbl>
          </a:graphicData>
        </a:graphic>
      </p:graphicFrame>
      <p:grpSp>
        <p:nvGrpSpPr>
          <p:cNvPr id="11" name="Group 10">
            <a:extLst>
              <a:ext uri="{FF2B5EF4-FFF2-40B4-BE49-F238E27FC236}">
                <a16:creationId xmlns:a16="http://schemas.microsoft.com/office/drawing/2014/main" id="{59433F2F-6831-3D09-807E-25FD1EF9ED7B}"/>
              </a:ext>
              <a:ext uri="{C183D7F6-B498-43B3-948B-1728B52AA6E4}">
                <adec:decorative xmlns:adec="http://schemas.microsoft.com/office/drawing/2017/decorative" val="1"/>
              </a:ext>
            </a:extLst>
          </p:cNvPr>
          <p:cNvGrpSpPr/>
          <p:nvPr/>
        </p:nvGrpSpPr>
        <p:grpSpPr>
          <a:xfrm>
            <a:off x="10704511" y="1407769"/>
            <a:ext cx="1368153" cy="4685527"/>
            <a:chOff x="8976320" y="1405999"/>
            <a:chExt cx="2388299" cy="4901551"/>
          </a:xfrm>
        </p:grpSpPr>
        <p:sp>
          <p:nvSpPr>
            <p:cNvPr id="9" name="Arrow: Right 8">
              <a:extLst>
                <a:ext uri="{FF2B5EF4-FFF2-40B4-BE49-F238E27FC236}">
                  <a16:creationId xmlns:a16="http://schemas.microsoft.com/office/drawing/2014/main" id="{30F901EA-D39A-BA77-EB79-2C4FA70B4207}"/>
                </a:ext>
              </a:extLst>
            </p:cNvPr>
            <p:cNvSpPr/>
            <p:nvPr/>
          </p:nvSpPr>
          <p:spPr>
            <a:xfrm rot="5400000">
              <a:off x="7185993" y="3509111"/>
              <a:ext cx="4876798" cy="720080"/>
            </a:xfrm>
            <a:prstGeom prst="rightArrow">
              <a:avLst/>
            </a:prstGeom>
            <a:solidFill>
              <a:srgbClr val="BAE8B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2">
                    <a:lumMod val="50000"/>
                  </a:schemeClr>
                </a:solidFill>
              </a:endParaRPr>
            </a:p>
          </p:txBody>
        </p:sp>
        <p:sp>
          <p:nvSpPr>
            <p:cNvPr id="10" name="Arrow: Right 9">
              <a:extLst>
                <a:ext uri="{FF2B5EF4-FFF2-40B4-BE49-F238E27FC236}">
                  <a16:creationId xmlns:a16="http://schemas.microsoft.com/office/drawing/2014/main" id="{FAEA4DC0-BB00-0A54-DFFE-5A452122A9AD}"/>
                </a:ext>
              </a:extLst>
            </p:cNvPr>
            <p:cNvSpPr/>
            <p:nvPr/>
          </p:nvSpPr>
          <p:spPr>
            <a:xfrm rot="16200000">
              <a:off x="8251746" y="3484358"/>
              <a:ext cx="4876798" cy="720080"/>
            </a:xfrm>
            <a:prstGeom prst="rightArrow">
              <a:avLst/>
            </a:prstGeom>
            <a:solidFill>
              <a:srgbClr val="BAE8B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2">
                    <a:lumMod val="50000"/>
                  </a:schemeClr>
                </a:solidFill>
              </a:endParaRPr>
            </a:p>
          </p:txBody>
        </p:sp>
        <p:sp>
          <p:nvSpPr>
            <p:cNvPr id="8" name="TextBox 7">
              <a:extLst>
                <a:ext uri="{FF2B5EF4-FFF2-40B4-BE49-F238E27FC236}">
                  <a16:creationId xmlns:a16="http://schemas.microsoft.com/office/drawing/2014/main" id="{ECED16F8-C026-347F-B3E1-8BEE0093DED0}"/>
                </a:ext>
              </a:extLst>
            </p:cNvPr>
            <p:cNvSpPr txBox="1"/>
            <p:nvPr/>
          </p:nvSpPr>
          <p:spPr>
            <a:xfrm>
              <a:off x="8976320" y="3392096"/>
              <a:ext cx="2388299" cy="1432051"/>
            </a:xfrm>
            <a:prstGeom prst="rect">
              <a:avLst/>
            </a:prstGeom>
            <a:solidFill>
              <a:srgbClr val="BAE8BA"/>
            </a:solidFill>
          </p:spPr>
          <p:txBody>
            <a:bodyPr wrap="square">
              <a:spAutoFit/>
            </a:bodyPr>
            <a:lstStyle/>
            <a:p>
              <a:pPr algn="ctr"/>
              <a:r>
                <a:rPr lang="en-GB" sz="1400" b="1" dirty="0">
                  <a:solidFill>
                    <a:schemeClr val="tx2">
                      <a:lumMod val="50000"/>
                    </a:schemeClr>
                  </a:solidFill>
                  <a:latin typeface="+mn-lt"/>
                </a:rPr>
                <a:t>Communication between the PS, PA and AA during an assessment period </a:t>
              </a:r>
            </a:p>
          </p:txBody>
        </p:sp>
      </p:grpSp>
    </p:spTree>
    <p:extLst>
      <p:ext uri="{BB962C8B-B14F-4D97-AF65-F5344CB8AC3E}">
        <p14:creationId xmlns:p14="http://schemas.microsoft.com/office/powerpoint/2010/main" val="27126095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80DC8B-318C-1364-7ABD-4C750BCC8699}"/>
              </a:ext>
            </a:extLst>
          </p:cNvPr>
          <p:cNvSpPr>
            <a:spLocks noGrp="1"/>
          </p:cNvSpPr>
          <p:nvPr>
            <p:ph type="body" sz="quarter" idx="11"/>
          </p:nvPr>
        </p:nvSpPr>
        <p:spPr>
          <a:xfrm>
            <a:off x="5663952" y="1196752"/>
            <a:ext cx="6048672" cy="4608512"/>
          </a:xfrm>
        </p:spPr>
        <p:txBody>
          <a:bodyPr/>
          <a:lstStyle/>
          <a:p>
            <a:pPr marL="9525" indent="0">
              <a:spcBef>
                <a:spcPts val="0"/>
              </a:spcBef>
              <a:buNone/>
            </a:pPr>
            <a:r>
              <a:rPr lang="en-GB" sz="2400" dirty="0">
                <a:solidFill>
                  <a:schemeClr val="tx2">
                    <a:lumMod val="50000"/>
                  </a:schemeClr>
                </a:solidFill>
              </a:rPr>
              <a:t>Thank you for accessing this presentation today and supporting UWE students during their practice placements. </a:t>
            </a:r>
          </a:p>
          <a:p>
            <a:pPr marL="9525" indent="0">
              <a:spcBef>
                <a:spcPts val="0"/>
              </a:spcBef>
              <a:buNone/>
            </a:pPr>
            <a:endParaRPr lang="en-GB" sz="2400" dirty="0">
              <a:solidFill>
                <a:schemeClr val="tx2">
                  <a:lumMod val="50000"/>
                </a:schemeClr>
              </a:solidFill>
            </a:endParaRPr>
          </a:p>
          <a:p>
            <a:pPr marL="9525" indent="0">
              <a:spcBef>
                <a:spcPts val="0"/>
              </a:spcBef>
              <a:buNone/>
            </a:pPr>
            <a:r>
              <a:rPr lang="en-GB" sz="2400" dirty="0">
                <a:solidFill>
                  <a:schemeClr val="tx2">
                    <a:lumMod val="50000"/>
                  </a:schemeClr>
                </a:solidFill>
              </a:rPr>
              <a:t>We appreciate your time and ongoing commitment to the development of our future nurses. </a:t>
            </a:r>
          </a:p>
          <a:p>
            <a:pPr marL="9525" indent="0">
              <a:spcBef>
                <a:spcPts val="0"/>
              </a:spcBef>
              <a:buNone/>
            </a:pPr>
            <a:endParaRPr lang="en-GB" sz="2400" dirty="0">
              <a:solidFill>
                <a:schemeClr val="tx2">
                  <a:lumMod val="50000"/>
                </a:schemeClr>
              </a:solidFill>
            </a:endParaRPr>
          </a:p>
          <a:p>
            <a:pPr marL="9525" indent="0">
              <a:spcBef>
                <a:spcPts val="0"/>
              </a:spcBef>
              <a:buNone/>
            </a:pPr>
            <a:r>
              <a:rPr lang="en-GB" sz="2400" dirty="0">
                <a:solidFill>
                  <a:schemeClr val="tx2">
                    <a:lumMod val="50000"/>
                  </a:schemeClr>
                </a:solidFill>
              </a:rPr>
              <a:t>Your contribution plays an important role in enhancing the quality of learning experience and preparing students for the demands of clinical practice. </a:t>
            </a:r>
            <a:endParaRPr lang="en-GB" sz="3200" dirty="0">
              <a:solidFill>
                <a:schemeClr val="tx2">
                  <a:lumMod val="50000"/>
                </a:schemeClr>
              </a:solidFill>
            </a:endParaRPr>
          </a:p>
        </p:txBody>
      </p:sp>
      <p:pic>
        <p:nvPicPr>
          <p:cNvPr id="6" name="Picture 5">
            <a:extLst>
              <a:ext uri="{FF2B5EF4-FFF2-40B4-BE49-F238E27FC236}">
                <a16:creationId xmlns:a16="http://schemas.microsoft.com/office/drawing/2014/main" id="{6D0A3F5B-2CDD-5414-F3C1-EB0A415322FC}"/>
              </a:ext>
            </a:extLst>
          </p:cNvPr>
          <p:cNvPicPr>
            <a:picLocks noChangeAspect="1"/>
          </p:cNvPicPr>
          <p:nvPr/>
        </p:nvPicPr>
        <p:blipFill>
          <a:blip r:embed="rId3">
            <a:duotone>
              <a:schemeClr val="accent5">
                <a:shade val="45000"/>
                <a:satMod val="135000"/>
              </a:schemeClr>
              <a:prstClr val="white"/>
            </a:duotone>
          </a:blip>
          <a:stretch>
            <a:fillRect/>
          </a:stretch>
        </p:blipFill>
        <p:spPr>
          <a:xfrm>
            <a:off x="623392" y="1196752"/>
            <a:ext cx="4752528" cy="3168352"/>
          </a:xfrm>
          <a:prstGeom prst="rect">
            <a:avLst/>
          </a:prstGeom>
        </p:spPr>
      </p:pic>
    </p:spTree>
    <p:extLst>
      <p:ext uri="{BB962C8B-B14F-4D97-AF65-F5344CB8AC3E}">
        <p14:creationId xmlns:p14="http://schemas.microsoft.com/office/powerpoint/2010/main" val="2887782599"/>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880B60-8E5D-1662-2B2A-19CAFF457BE2}"/>
              </a:ext>
            </a:extLst>
          </p:cNvPr>
          <p:cNvSpPr>
            <a:spLocks noGrp="1"/>
          </p:cNvSpPr>
          <p:nvPr>
            <p:ph type="title"/>
          </p:nvPr>
        </p:nvSpPr>
        <p:spPr>
          <a:xfrm>
            <a:off x="330083" y="88986"/>
            <a:ext cx="9937104" cy="1011105"/>
          </a:xfrm>
        </p:spPr>
        <p:txBody>
          <a:bodyPr>
            <a:noAutofit/>
          </a:bodyPr>
          <a:lstStyle/>
          <a:p>
            <a:r>
              <a:rPr lang="en-GB" sz="4000" b="1" dirty="0">
                <a:solidFill>
                  <a:schemeClr val="tx2">
                    <a:lumMod val="50000"/>
                  </a:schemeClr>
                </a:solidFill>
                <a:latin typeface="+mn-lt"/>
              </a:rPr>
              <a:t>Assessment planning </a:t>
            </a:r>
          </a:p>
        </p:txBody>
      </p:sp>
      <p:sp>
        <p:nvSpPr>
          <p:cNvPr id="16" name="TextBox 15">
            <a:extLst>
              <a:ext uri="{FF2B5EF4-FFF2-40B4-BE49-F238E27FC236}">
                <a16:creationId xmlns:a16="http://schemas.microsoft.com/office/drawing/2014/main" id="{23F38B8C-A03B-8D1A-CDB7-BA103083AB85}"/>
              </a:ext>
            </a:extLst>
          </p:cNvPr>
          <p:cNvSpPr txBox="1"/>
          <p:nvPr/>
        </p:nvSpPr>
        <p:spPr>
          <a:xfrm>
            <a:off x="335360" y="1412776"/>
            <a:ext cx="7857085" cy="1215717"/>
          </a:xfrm>
          <a:prstGeom prst="rect">
            <a:avLst/>
          </a:prstGeom>
          <a:solidFill>
            <a:srgbClr val="EBF6F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GB" sz="1400" dirty="0">
              <a:solidFill>
                <a:schemeClr val="accent1">
                  <a:lumMod val="50000"/>
                </a:schemeClr>
              </a:solidFill>
              <a:latin typeface="+mn-lt"/>
              <a:ea typeface="Arial" panose="020B0604020202020204" pitchFamily="34" charset="0"/>
            </a:endParaRPr>
          </a:p>
          <a:p>
            <a:endParaRPr lang="en-GB" sz="1400" dirty="0">
              <a:solidFill>
                <a:schemeClr val="accent1">
                  <a:lumMod val="50000"/>
                </a:schemeClr>
              </a:solidFill>
              <a:latin typeface="+mn-lt"/>
              <a:ea typeface="Arial" panose="020B0604020202020204" pitchFamily="34" charset="0"/>
            </a:endParaRPr>
          </a:p>
          <a:p>
            <a:r>
              <a:rPr lang="en-GB" sz="1400" i="1" dirty="0">
                <a:solidFill>
                  <a:schemeClr val="accent1">
                    <a:lumMod val="50000"/>
                  </a:schemeClr>
                </a:solidFill>
                <a:latin typeface="+mn-lt"/>
                <a:ea typeface="Arial" panose="020B0604020202020204" pitchFamily="34" charset="0"/>
              </a:rPr>
              <a:t>Initial learning and development needs negotiated</a:t>
            </a:r>
            <a:r>
              <a:rPr lang="en-GB" sz="1400" i="1" dirty="0">
                <a:solidFill>
                  <a:schemeClr val="accent1">
                    <a:lumMod val="50000"/>
                  </a:schemeClr>
                </a:solidFill>
                <a:ea typeface="Arial" panose="020B0604020202020204" pitchFamily="34" charset="0"/>
              </a:rPr>
              <a:t>. Dates for midpoint and final interviews agreed.</a:t>
            </a:r>
            <a:endParaRPr lang="en-GB" sz="1400" i="1" dirty="0">
              <a:solidFill>
                <a:schemeClr val="accent1">
                  <a:lumMod val="50000"/>
                </a:schemeClr>
              </a:solidFill>
              <a:latin typeface="+mn-lt"/>
              <a:ea typeface="Arial" panose="020B0604020202020204" pitchFamily="34" charset="0"/>
            </a:endParaRPr>
          </a:p>
          <a:p>
            <a:endParaRPr lang="en-GB" sz="300" dirty="0">
              <a:solidFill>
                <a:schemeClr val="accent1">
                  <a:lumMod val="50000"/>
                </a:schemeClr>
              </a:solidFill>
              <a:ea typeface="Arial" panose="020B0604020202020204" pitchFamily="34" charset="0"/>
            </a:endParaRPr>
          </a:p>
          <a:p>
            <a:r>
              <a:rPr lang="en-GB" sz="1400" b="1" dirty="0">
                <a:solidFill>
                  <a:schemeClr val="accent1">
                    <a:lumMod val="50000"/>
                  </a:schemeClr>
                </a:solidFill>
                <a:latin typeface="+mn-lt"/>
                <a:ea typeface="Arial" panose="020B0604020202020204" pitchFamily="34" charset="0"/>
              </a:rPr>
              <a:t>When? </a:t>
            </a:r>
            <a:r>
              <a:rPr lang="en-GB" sz="1400" dirty="0">
                <a:solidFill>
                  <a:schemeClr val="accent1">
                    <a:lumMod val="50000"/>
                  </a:schemeClr>
                </a:solidFill>
                <a:ea typeface="Arial" panose="020B0604020202020204" pitchFamily="34" charset="0"/>
              </a:rPr>
              <a:t>W</a:t>
            </a:r>
            <a:r>
              <a:rPr lang="en-GB" sz="1400" dirty="0">
                <a:solidFill>
                  <a:schemeClr val="accent1">
                    <a:lumMod val="50000"/>
                  </a:schemeClr>
                </a:solidFill>
                <a:latin typeface="+mn-lt"/>
                <a:ea typeface="Arial" panose="020B0604020202020204" pitchFamily="34" charset="0"/>
              </a:rPr>
              <a:t>ithin the first week of the placement</a:t>
            </a:r>
          </a:p>
          <a:p>
            <a:r>
              <a:rPr lang="en-GB" sz="1400" b="1" dirty="0">
                <a:solidFill>
                  <a:schemeClr val="accent1">
                    <a:lumMod val="50000"/>
                  </a:schemeClr>
                </a:solidFill>
                <a:ea typeface="Arial" panose="020B0604020202020204" pitchFamily="34" charset="0"/>
              </a:rPr>
              <a:t>Who? </a:t>
            </a:r>
            <a:r>
              <a:rPr lang="en-GB" sz="1400" dirty="0">
                <a:solidFill>
                  <a:schemeClr val="accent1">
                    <a:lumMod val="50000"/>
                  </a:schemeClr>
                </a:solidFill>
                <a:ea typeface="Arial" panose="020B0604020202020204" pitchFamily="34" charset="0"/>
              </a:rPr>
              <a:t>Practice Supervisor and/or Practice Assessor. </a:t>
            </a:r>
            <a:endParaRPr lang="en-GB" sz="1400" dirty="0">
              <a:solidFill>
                <a:schemeClr val="accent1">
                  <a:lumMod val="50000"/>
                </a:schemeClr>
              </a:solidFill>
              <a:latin typeface="+mn-lt"/>
              <a:ea typeface="Arial" panose="020B0604020202020204" pitchFamily="34" charset="0"/>
            </a:endParaRPr>
          </a:p>
        </p:txBody>
      </p:sp>
      <p:sp>
        <p:nvSpPr>
          <p:cNvPr id="23" name="TextBox 22">
            <a:extLst>
              <a:ext uri="{FF2B5EF4-FFF2-40B4-BE49-F238E27FC236}">
                <a16:creationId xmlns:a16="http://schemas.microsoft.com/office/drawing/2014/main" id="{8372DE03-EFD0-8187-C17D-203019F99990}"/>
              </a:ext>
            </a:extLst>
          </p:cNvPr>
          <p:cNvSpPr txBox="1"/>
          <p:nvPr/>
        </p:nvSpPr>
        <p:spPr>
          <a:xfrm>
            <a:off x="330083" y="1412776"/>
            <a:ext cx="4350643" cy="369332"/>
          </a:xfrm>
          <a:prstGeom prst="rect">
            <a:avLst/>
          </a:prstGeom>
          <a:solidFill>
            <a:schemeClr val="accent5">
              <a:lumMod val="50000"/>
            </a:schemeClr>
          </a:solidFill>
        </p:spPr>
        <p:txBody>
          <a:bodyPr wrap="square" rtlCol="0">
            <a:spAutoFit/>
          </a:bodyPr>
          <a:lstStyle/>
          <a:p>
            <a:r>
              <a:rPr lang="en-GB" sz="1800" b="1" dirty="0">
                <a:solidFill>
                  <a:schemeClr val="bg1"/>
                </a:solidFill>
                <a:latin typeface="+mn-lt"/>
              </a:rPr>
              <a:t>Placement orientation and initial interview </a:t>
            </a:r>
            <a:endParaRPr lang="en-GB" sz="1600" b="1" dirty="0">
              <a:solidFill>
                <a:schemeClr val="bg1"/>
              </a:solidFill>
            </a:endParaRPr>
          </a:p>
        </p:txBody>
      </p:sp>
      <p:grpSp>
        <p:nvGrpSpPr>
          <p:cNvPr id="30" name="Group 29">
            <a:extLst>
              <a:ext uri="{FF2B5EF4-FFF2-40B4-BE49-F238E27FC236}">
                <a16:creationId xmlns:a16="http://schemas.microsoft.com/office/drawing/2014/main" id="{45A24075-323C-7E9E-8D21-38858A5F408E}"/>
              </a:ext>
              <a:ext uri="{C183D7F6-B498-43B3-948B-1728B52AA6E4}">
                <adec:decorative xmlns:adec="http://schemas.microsoft.com/office/drawing/2017/decorative" val="1"/>
              </a:ext>
            </a:extLst>
          </p:cNvPr>
          <p:cNvGrpSpPr/>
          <p:nvPr/>
        </p:nvGrpSpPr>
        <p:grpSpPr>
          <a:xfrm>
            <a:off x="337610" y="4581128"/>
            <a:ext cx="7857085" cy="1721398"/>
            <a:chOff x="337610" y="4581128"/>
            <a:chExt cx="7857085" cy="1721398"/>
          </a:xfrm>
        </p:grpSpPr>
        <p:sp>
          <p:nvSpPr>
            <p:cNvPr id="18" name="TextBox 17">
              <a:extLst>
                <a:ext uri="{FF2B5EF4-FFF2-40B4-BE49-F238E27FC236}">
                  <a16:creationId xmlns:a16="http://schemas.microsoft.com/office/drawing/2014/main" id="{011FD292-6516-D82C-0506-78D024965465}"/>
                </a:ext>
              </a:extLst>
            </p:cNvPr>
            <p:cNvSpPr txBox="1"/>
            <p:nvPr/>
          </p:nvSpPr>
          <p:spPr>
            <a:xfrm>
              <a:off x="337610" y="5059044"/>
              <a:ext cx="7857085" cy="1243482"/>
            </a:xfrm>
            <a:prstGeom prst="rect">
              <a:avLst/>
            </a:prstGeom>
            <a:solidFill>
              <a:schemeClr val="accent5">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600" b="1" dirty="0">
                  <a:solidFill>
                    <a:schemeClr val="accent1">
                      <a:lumMod val="50000"/>
                    </a:schemeClr>
                  </a:solidFill>
                  <a:latin typeface="+mn-lt"/>
                </a:rPr>
                <a:t>Final interview </a:t>
              </a:r>
            </a:p>
            <a:p>
              <a:pPr marR="97790">
                <a:lnSpc>
                  <a:spcPct val="98000"/>
                </a:lnSpc>
                <a:spcBef>
                  <a:spcPts val="20"/>
                </a:spcBef>
                <a:spcAft>
                  <a:spcPts val="0"/>
                </a:spcAft>
              </a:pPr>
              <a:endParaRPr lang="en-GB" sz="1400" dirty="0">
                <a:solidFill>
                  <a:schemeClr val="accent1">
                    <a:lumMod val="50000"/>
                  </a:schemeClr>
                </a:solidFill>
                <a:latin typeface="+mn-lt"/>
              </a:endParaRPr>
            </a:p>
            <a:p>
              <a:pPr marR="97790">
                <a:lnSpc>
                  <a:spcPct val="98000"/>
                </a:lnSpc>
                <a:spcBef>
                  <a:spcPts val="20"/>
                </a:spcBef>
                <a:spcAft>
                  <a:spcPts val="0"/>
                </a:spcAft>
              </a:pPr>
              <a:r>
                <a:rPr lang="en-GB" sz="1400" i="1" dirty="0">
                  <a:solidFill>
                    <a:schemeClr val="accent1">
                      <a:lumMod val="50000"/>
                    </a:schemeClr>
                  </a:solidFill>
                  <a:latin typeface="+mn-lt"/>
                </a:rPr>
                <a:t>Review of professional values and overall achievement. All sections in PAD/OAR completed. </a:t>
              </a:r>
            </a:p>
            <a:p>
              <a:pPr marR="97790">
                <a:lnSpc>
                  <a:spcPct val="98000"/>
                </a:lnSpc>
                <a:spcBef>
                  <a:spcPts val="20"/>
                </a:spcBef>
                <a:spcAft>
                  <a:spcPts val="0"/>
                </a:spcAft>
              </a:pPr>
              <a:endParaRPr lang="en-GB" sz="400" dirty="0">
                <a:solidFill>
                  <a:schemeClr val="accent1">
                    <a:lumMod val="50000"/>
                  </a:schemeClr>
                </a:solidFill>
              </a:endParaRPr>
            </a:p>
            <a:p>
              <a:pPr marR="97790">
                <a:lnSpc>
                  <a:spcPct val="98000"/>
                </a:lnSpc>
                <a:spcBef>
                  <a:spcPts val="20"/>
                </a:spcBef>
                <a:spcAft>
                  <a:spcPts val="0"/>
                </a:spcAft>
              </a:pPr>
              <a:r>
                <a:rPr lang="en-GB" sz="1400" b="1" dirty="0">
                  <a:solidFill>
                    <a:schemeClr val="accent1">
                      <a:lumMod val="50000"/>
                    </a:schemeClr>
                  </a:solidFill>
                  <a:latin typeface="+mn-lt"/>
                </a:rPr>
                <a:t>When? </a:t>
              </a:r>
              <a:r>
                <a:rPr lang="en-GB" sz="1400" dirty="0">
                  <a:solidFill>
                    <a:schemeClr val="accent1">
                      <a:lumMod val="50000"/>
                    </a:schemeClr>
                  </a:solidFill>
                </a:rPr>
                <a:t>Final week of placement but not the last shift where possible (in case of any unexpected issues). </a:t>
              </a:r>
            </a:p>
            <a:p>
              <a:pPr marR="97790">
                <a:lnSpc>
                  <a:spcPct val="98000"/>
                </a:lnSpc>
                <a:spcBef>
                  <a:spcPts val="20"/>
                </a:spcBef>
                <a:spcAft>
                  <a:spcPts val="0"/>
                </a:spcAft>
              </a:pPr>
              <a:r>
                <a:rPr lang="en-GB" sz="1400" b="1" dirty="0">
                  <a:solidFill>
                    <a:schemeClr val="accent1">
                      <a:lumMod val="50000"/>
                    </a:schemeClr>
                  </a:solidFill>
                  <a:latin typeface="+mn-lt"/>
                </a:rPr>
                <a:t>Who? </a:t>
              </a:r>
              <a:r>
                <a:rPr lang="en-GB" sz="1400" dirty="0">
                  <a:solidFill>
                    <a:schemeClr val="accent1">
                      <a:lumMod val="50000"/>
                    </a:schemeClr>
                  </a:solidFill>
                  <a:latin typeface="+mn-lt"/>
                </a:rPr>
                <a:t>Practice Assessor</a:t>
              </a:r>
              <a:r>
                <a:rPr lang="en-GB" sz="1400" dirty="0">
                  <a:solidFill>
                    <a:schemeClr val="accent1">
                      <a:lumMod val="50000"/>
                    </a:schemeClr>
                  </a:solidFill>
                </a:rPr>
                <a:t>. </a:t>
              </a:r>
              <a:endParaRPr lang="en-GB" sz="1400" dirty="0">
                <a:solidFill>
                  <a:schemeClr val="accent1">
                    <a:lumMod val="50000"/>
                  </a:schemeClr>
                </a:solidFill>
                <a:latin typeface="+mn-lt"/>
              </a:endParaRPr>
            </a:p>
          </p:txBody>
        </p:sp>
        <p:sp>
          <p:nvSpPr>
            <p:cNvPr id="25" name="TextBox 24">
              <a:extLst>
                <a:ext uri="{FF2B5EF4-FFF2-40B4-BE49-F238E27FC236}">
                  <a16:creationId xmlns:a16="http://schemas.microsoft.com/office/drawing/2014/main" id="{24719DD0-B34F-2567-388C-D5BE74F8191B}"/>
                </a:ext>
              </a:extLst>
            </p:cNvPr>
            <p:cNvSpPr txBox="1"/>
            <p:nvPr/>
          </p:nvSpPr>
          <p:spPr>
            <a:xfrm>
              <a:off x="337610" y="5059044"/>
              <a:ext cx="4365943" cy="369332"/>
            </a:xfrm>
            <a:prstGeom prst="rect">
              <a:avLst/>
            </a:prstGeom>
            <a:solidFill>
              <a:schemeClr val="accent5">
                <a:lumMod val="50000"/>
              </a:schemeClr>
            </a:solidFill>
          </p:spPr>
          <p:txBody>
            <a:bodyPr wrap="square" rtlCol="0">
              <a:spAutoFit/>
            </a:bodyPr>
            <a:lstStyle/>
            <a:p>
              <a:r>
                <a:rPr lang="en-GB" sz="1800" b="1" dirty="0">
                  <a:solidFill>
                    <a:schemeClr val="bg1"/>
                  </a:solidFill>
                  <a:latin typeface="+mn-lt"/>
                </a:rPr>
                <a:t>Final interview </a:t>
              </a:r>
              <a:endParaRPr lang="en-GB" sz="1600" b="1" dirty="0">
                <a:solidFill>
                  <a:schemeClr val="bg1"/>
                </a:solidFill>
              </a:endParaRPr>
            </a:p>
          </p:txBody>
        </p:sp>
        <p:sp>
          <p:nvSpPr>
            <p:cNvPr id="22" name="Arrow: Right 21">
              <a:extLst>
                <a:ext uri="{FF2B5EF4-FFF2-40B4-BE49-F238E27FC236}">
                  <a16:creationId xmlns:a16="http://schemas.microsoft.com/office/drawing/2014/main" id="{244276D0-D1FF-3F16-8803-4085DC548C0E}"/>
                </a:ext>
                <a:ext uri="{C183D7F6-B498-43B3-948B-1728B52AA6E4}">
                  <adec:decorative xmlns:adec="http://schemas.microsoft.com/office/drawing/2017/decorative" val="1"/>
                </a:ext>
              </a:extLst>
            </p:cNvPr>
            <p:cNvSpPr/>
            <p:nvPr/>
          </p:nvSpPr>
          <p:spPr>
            <a:xfrm rot="5400000">
              <a:off x="2189680" y="4599017"/>
              <a:ext cx="467825" cy="432048"/>
            </a:xfrm>
            <a:prstGeom prst="rightArrow">
              <a:avLst/>
            </a:prstGeom>
            <a:solidFill>
              <a:srgbClr val="FF669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2">
                    <a:lumMod val="50000"/>
                  </a:schemeClr>
                </a:solidFill>
              </a:endParaRPr>
            </a:p>
          </p:txBody>
        </p:sp>
      </p:grpSp>
      <p:grpSp>
        <p:nvGrpSpPr>
          <p:cNvPr id="29" name="Group 28">
            <a:extLst>
              <a:ext uri="{FF2B5EF4-FFF2-40B4-BE49-F238E27FC236}">
                <a16:creationId xmlns:a16="http://schemas.microsoft.com/office/drawing/2014/main" id="{8249B93B-AC80-13E7-1DDF-BB672F102BD3}"/>
              </a:ext>
              <a:ext uri="{C183D7F6-B498-43B3-948B-1728B52AA6E4}">
                <adec:decorative xmlns:adec="http://schemas.microsoft.com/office/drawing/2017/decorative" val="1"/>
              </a:ext>
            </a:extLst>
          </p:cNvPr>
          <p:cNvGrpSpPr/>
          <p:nvPr/>
        </p:nvGrpSpPr>
        <p:grpSpPr>
          <a:xfrm>
            <a:off x="330083" y="2636912"/>
            <a:ext cx="7857085" cy="1922796"/>
            <a:chOff x="330083" y="2636912"/>
            <a:chExt cx="7857085" cy="1922796"/>
          </a:xfrm>
        </p:grpSpPr>
        <p:grpSp>
          <p:nvGrpSpPr>
            <p:cNvPr id="28" name="Group 27">
              <a:extLst>
                <a:ext uri="{FF2B5EF4-FFF2-40B4-BE49-F238E27FC236}">
                  <a16:creationId xmlns:a16="http://schemas.microsoft.com/office/drawing/2014/main" id="{195ECD8B-3DC6-4CC0-51AE-568C16C77F28}"/>
                </a:ext>
                <a:ext uri="{C183D7F6-B498-43B3-948B-1728B52AA6E4}">
                  <adec:decorative xmlns:adec="http://schemas.microsoft.com/office/drawing/2017/decorative" val="1"/>
                </a:ext>
              </a:extLst>
            </p:cNvPr>
            <p:cNvGrpSpPr/>
            <p:nvPr/>
          </p:nvGrpSpPr>
          <p:grpSpPr>
            <a:xfrm>
              <a:off x="330083" y="3113157"/>
              <a:ext cx="7857085" cy="1446551"/>
              <a:chOff x="356834" y="3518795"/>
              <a:chExt cx="7857085" cy="1446551"/>
            </a:xfrm>
          </p:grpSpPr>
          <p:sp>
            <p:nvSpPr>
              <p:cNvPr id="17" name="TextBox 16">
                <a:extLst>
                  <a:ext uri="{FF2B5EF4-FFF2-40B4-BE49-F238E27FC236}">
                    <a16:creationId xmlns:a16="http://schemas.microsoft.com/office/drawing/2014/main" id="{68CD4586-A1D8-6A9A-0FC1-16DAC2DD725D}"/>
                  </a:ext>
                </a:extLst>
              </p:cNvPr>
              <p:cNvSpPr txBox="1"/>
              <p:nvPr/>
            </p:nvSpPr>
            <p:spPr>
              <a:xfrm>
                <a:off x="356834" y="3518796"/>
                <a:ext cx="7857085" cy="1446550"/>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GB" sz="1400" dirty="0">
                  <a:solidFill>
                    <a:schemeClr val="accent1">
                      <a:lumMod val="50000"/>
                    </a:schemeClr>
                  </a:solidFill>
                  <a:latin typeface="+mn-lt"/>
                </a:endParaRPr>
              </a:p>
              <a:p>
                <a:endParaRPr lang="en-GB" sz="1400" dirty="0">
                  <a:solidFill>
                    <a:schemeClr val="accent1">
                      <a:lumMod val="50000"/>
                    </a:schemeClr>
                  </a:solidFill>
                  <a:latin typeface="+mn-lt"/>
                </a:endParaRPr>
              </a:p>
              <a:p>
                <a:r>
                  <a:rPr lang="en-GB" sz="1400" i="1" dirty="0">
                    <a:solidFill>
                      <a:schemeClr val="accent1">
                        <a:lumMod val="50000"/>
                      </a:schemeClr>
                    </a:solidFill>
                    <a:latin typeface="+mn-lt"/>
                  </a:rPr>
                  <a:t>Review of the professional values and overall progression/achievement. PAD updated accordingly</a:t>
                </a:r>
                <a:r>
                  <a:rPr lang="en-GB" sz="1400" i="1" dirty="0">
                    <a:solidFill>
                      <a:schemeClr val="accent1">
                        <a:lumMod val="50000"/>
                      </a:schemeClr>
                    </a:solidFill>
                  </a:rPr>
                  <a:t>. </a:t>
                </a:r>
                <a:endParaRPr lang="en-GB" sz="1400" i="1" dirty="0">
                  <a:solidFill>
                    <a:schemeClr val="accent1">
                      <a:lumMod val="50000"/>
                    </a:schemeClr>
                  </a:solidFill>
                  <a:latin typeface="+mn-lt"/>
                </a:endParaRPr>
              </a:p>
              <a:p>
                <a:endParaRPr lang="en-GB" sz="400" dirty="0">
                  <a:solidFill>
                    <a:schemeClr val="accent1">
                      <a:lumMod val="50000"/>
                    </a:schemeClr>
                  </a:solidFill>
                </a:endParaRPr>
              </a:p>
              <a:p>
                <a:r>
                  <a:rPr lang="en-GB" sz="1400" b="1" dirty="0">
                    <a:solidFill>
                      <a:schemeClr val="accent1">
                        <a:lumMod val="50000"/>
                      </a:schemeClr>
                    </a:solidFill>
                    <a:latin typeface="+mn-lt"/>
                  </a:rPr>
                  <a:t>When? </a:t>
                </a:r>
                <a:r>
                  <a:rPr lang="en-GB" sz="1400" dirty="0">
                    <a:solidFill>
                      <a:schemeClr val="accent1">
                        <a:lumMod val="50000"/>
                      </a:schemeClr>
                    </a:solidFill>
                    <a:latin typeface="+mn-lt"/>
                  </a:rPr>
                  <a:t>As close to midpoint as possible </a:t>
                </a:r>
              </a:p>
              <a:p>
                <a:r>
                  <a:rPr lang="en-GB" sz="1400" b="1" dirty="0">
                    <a:solidFill>
                      <a:schemeClr val="accent1">
                        <a:lumMod val="50000"/>
                      </a:schemeClr>
                    </a:solidFill>
                  </a:rPr>
                  <a:t>Who? </a:t>
                </a:r>
                <a:r>
                  <a:rPr lang="en-GB" sz="1400" dirty="0">
                    <a:solidFill>
                      <a:schemeClr val="accent1">
                        <a:lumMod val="50000"/>
                      </a:schemeClr>
                    </a:solidFill>
                  </a:rPr>
                  <a:t>Practice Supervisor can complete professional values. </a:t>
                </a:r>
                <a:r>
                  <a:rPr lang="en-GB" sz="1400" dirty="0">
                    <a:solidFill>
                      <a:schemeClr val="accent1">
                        <a:lumMod val="50000"/>
                      </a:schemeClr>
                    </a:solidFill>
                    <a:latin typeface="+mn-lt"/>
                  </a:rPr>
                  <a:t>Practice Assessor to complete interview and sign off any PAD elements. </a:t>
                </a:r>
              </a:p>
            </p:txBody>
          </p:sp>
          <p:sp>
            <p:nvSpPr>
              <p:cNvPr id="24" name="TextBox 23">
                <a:extLst>
                  <a:ext uri="{FF2B5EF4-FFF2-40B4-BE49-F238E27FC236}">
                    <a16:creationId xmlns:a16="http://schemas.microsoft.com/office/drawing/2014/main" id="{AFD89DD5-49BF-9784-90BD-183728B1EB6B}"/>
                  </a:ext>
                </a:extLst>
              </p:cNvPr>
              <p:cNvSpPr txBox="1"/>
              <p:nvPr/>
            </p:nvSpPr>
            <p:spPr>
              <a:xfrm>
                <a:off x="356834" y="3518795"/>
                <a:ext cx="4365943" cy="370800"/>
              </a:xfrm>
              <a:prstGeom prst="rect">
                <a:avLst/>
              </a:prstGeom>
              <a:solidFill>
                <a:schemeClr val="accent5">
                  <a:lumMod val="50000"/>
                </a:schemeClr>
              </a:solidFill>
            </p:spPr>
            <p:txBody>
              <a:bodyPr wrap="square" rtlCol="0">
                <a:spAutoFit/>
              </a:bodyPr>
              <a:lstStyle/>
              <a:p>
                <a:r>
                  <a:rPr lang="en-GB" sz="1800" b="1" dirty="0">
                    <a:solidFill>
                      <a:schemeClr val="bg1"/>
                    </a:solidFill>
                    <a:latin typeface="+mn-lt"/>
                  </a:rPr>
                  <a:t>Midpoint interview </a:t>
                </a:r>
                <a:endParaRPr lang="en-GB" sz="1600" b="1" dirty="0">
                  <a:solidFill>
                    <a:schemeClr val="bg1"/>
                  </a:solidFill>
                </a:endParaRPr>
              </a:p>
            </p:txBody>
          </p:sp>
        </p:grpSp>
        <p:sp>
          <p:nvSpPr>
            <p:cNvPr id="26" name="Arrow: Right 25">
              <a:extLst>
                <a:ext uri="{FF2B5EF4-FFF2-40B4-BE49-F238E27FC236}">
                  <a16:creationId xmlns:a16="http://schemas.microsoft.com/office/drawing/2014/main" id="{C9342DC6-6C84-E153-699C-6DD830FE86C7}"/>
                </a:ext>
                <a:ext uri="{C183D7F6-B498-43B3-948B-1728B52AA6E4}">
                  <adec:decorative xmlns:adec="http://schemas.microsoft.com/office/drawing/2017/decorative" val="1"/>
                </a:ext>
              </a:extLst>
            </p:cNvPr>
            <p:cNvSpPr/>
            <p:nvPr/>
          </p:nvSpPr>
          <p:spPr>
            <a:xfrm rot="5400000">
              <a:off x="2189680" y="2654801"/>
              <a:ext cx="467825" cy="432048"/>
            </a:xfrm>
            <a:prstGeom prst="rightArrow">
              <a:avLst/>
            </a:prstGeom>
            <a:solidFill>
              <a:srgbClr val="FF669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2">
                    <a:lumMod val="50000"/>
                  </a:schemeClr>
                </a:solidFill>
              </a:endParaRPr>
            </a:p>
          </p:txBody>
        </p:sp>
      </p:grpSp>
      <p:sp>
        <p:nvSpPr>
          <p:cNvPr id="27" name="TextBox 26">
            <a:extLst>
              <a:ext uri="{FF2B5EF4-FFF2-40B4-BE49-F238E27FC236}">
                <a16:creationId xmlns:a16="http://schemas.microsoft.com/office/drawing/2014/main" id="{6C6A6411-30EE-B3AE-F83F-A2D375FF68EE}"/>
              </a:ext>
            </a:extLst>
          </p:cNvPr>
          <p:cNvSpPr txBox="1"/>
          <p:nvPr/>
        </p:nvSpPr>
        <p:spPr>
          <a:xfrm>
            <a:off x="9984432" y="1401289"/>
            <a:ext cx="1872208" cy="2308324"/>
          </a:xfrm>
          <a:prstGeom prst="rect">
            <a:avLst/>
          </a:prstGeom>
          <a:solidFill>
            <a:srgbClr val="FAEED2"/>
          </a:solidFill>
        </p:spPr>
        <p:txBody>
          <a:bodyPr wrap="square">
            <a:spAutoFit/>
          </a:bodyPr>
          <a:lstStyle/>
          <a:p>
            <a:pPr>
              <a:buClr>
                <a:srgbClr val="FF6699"/>
              </a:buClr>
              <a:buSzPct val="110000"/>
            </a:pPr>
            <a:r>
              <a:rPr lang="en-GB" sz="2400" dirty="0">
                <a:solidFill>
                  <a:schemeClr val="tx2">
                    <a:lumMod val="50000"/>
                  </a:schemeClr>
                </a:solidFill>
                <a:latin typeface="+mn-lt"/>
              </a:rPr>
              <a:t>There are proformas in the PAD to record each of these interactions.  </a:t>
            </a:r>
          </a:p>
        </p:txBody>
      </p:sp>
    </p:spTree>
    <p:extLst>
      <p:ext uri="{BB962C8B-B14F-4D97-AF65-F5344CB8AC3E}">
        <p14:creationId xmlns:p14="http://schemas.microsoft.com/office/powerpoint/2010/main" val="17191173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407368" y="548680"/>
            <a:ext cx="9937104" cy="1011105"/>
          </a:xfrm>
        </p:spPr>
        <p:txBody>
          <a:bodyPr>
            <a:noAutofit/>
          </a:bodyPr>
          <a:lstStyle/>
          <a:p>
            <a:r>
              <a:rPr lang="en-GB" sz="4000" b="1" dirty="0">
                <a:solidFill>
                  <a:schemeClr val="tx2">
                    <a:lumMod val="50000"/>
                  </a:schemeClr>
                </a:solidFill>
                <a:latin typeface="+mn-lt"/>
              </a:rPr>
              <a:t>What are we assessing? </a:t>
            </a:r>
          </a:p>
        </p:txBody>
      </p:sp>
      <p:sp>
        <p:nvSpPr>
          <p:cNvPr id="10" name="TextBox 9">
            <a:extLst>
              <a:ext uri="{FF2B5EF4-FFF2-40B4-BE49-F238E27FC236}">
                <a16:creationId xmlns:a16="http://schemas.microsoft.com/office/drawing/2014/main" id="{BD7D6E8C-DA13-F790-9FB9-E4CC084F588A}"/>
              </a:ext>
            </a:extLst>
          </p:cNvPr>
          <p:cNvSpPr txBox="1"/>
          <p:nvPr/>
        </p:nvSpPr>
        <p:spPr>
          <a:xfrm>
            <a:off x="263352" y="1471036"/>
            <a:ext cx="5579068" cy="4093428"/>
          </a:xfrm>
          <a:prstGeom prst="rect">
            <a:avLst/>
          </a:prstGeom>
          <a:noFill/>
        </p:spPr>
        <p:txBody>
          <a:bodyPr wrap="square">
            <a:spAutoFit/>
          </a:bodyPr>
          <a:lstStyle/>
          <a:p>
            <a:r>
              <a:rPr lang="en-GB" sz="2000" b="1" dirty="0">
                <a:solidFill>
                  <a:schemeClr val="tx2">
                    <a:lumMod val="50000"/>
                  </a:schemeClr>
                </a:solidFill>
                <a:latin typeface="+mn-lt"/>
              </a:rPr>
              <a:t>Components of assessment and feedback: </a:t>
            </a:r>
          </a:p>
          <a:p>
            <a:endParaRPr lang="en-GB" sz="2000" b="1" dirty="0">
              <a:solidFill>
                <a:schemeClr val="tx2">
                  <a:lumMod val="50000"/>
                </a:schemeClr>
              </a:solidFill>
              <a:latin typeface="+mn-lt"/>
            </a:endParaRPr>
          </a:p>
          <a:p>
            <a:pPr marL="342900" indent="-342900">
              <a:buClr>
                <a:srgbClr val="FF6699"/>
              </a:buClr>
              <a:buFont typeface="+mj-lt"/>
              <a:buAutoNum type="arabicPeriod"/>
            </a:pPr>
            <a:r>
              <a:rPr lang="en-GB" sz="2000" b="1" dirty="0">
                <a:solidFill>
                  <a:schemeClr val="tx2">
                    <a:lumMod val="50000"/>
                  </a:schemeClr>
                </a:solidFill>
                <a:latin typeface="+mn-lt"/>
              </a:rPr>
              <a:t>Professional Values</a:t>
            </a:r>
          </a:p>
          <a:p>
            <a:pPr marL="342900" indent="-342900">
              <a:buClr>
                <a:srgbClr val="FF6699"/>
              </a:buClr>
              <a:buFont typeface="+mj-lt"/>
              <a:buAutoNum type="arabicPeriod"/>
            </a:pPr>
            <a:endParaRPr lang="en-GB" sz="2000" dirty="0">
              <a:solidFill>
                <a:schemeClr val="tx2">
                  <a:lumMod val="50000"/>
                </a:schemeClr>
              </a:solidFill>
              <a:latin typeface="+mn-lt"/>
            </a:endParaRPr>
          </a:p>
          <a:p>
            <a:pPr marL="342900" indent="-342900">
              <a:buClr>
                <a:srgbClr val="FF6699"/>
              </a:buClr>
              <a:buFont typeface="+mj-lt"/>
              <a:buAutoNum type="arabicPeriod"/>
            </a:pPr>
            <a:r>
              <a:rPr lang="en-GB" sz="2000" b="1" dirty="0">
                <a:solidFill>
                  <a:schemeClr val="tx2">
                    <a:lumMod val="50000"/>
                  </a:schemeClr>
                </a:solidFill>
                <a:latin typeface="+mn-lt"/>
              </a:rPr>
              <a:t>Proficiencies</a:t>
            </a:r>
          </a:p>
          <a:p>
            <a:pPr marL="342900" indent="-342900">
              <a:buClr>
                <a:srgbClr val="FF6699"/>
              </a:buClr>
              <a:buFont typeface="+mj-lt"/>
              <a:buAutoNum type="arabicPeriod"/>
            </a:pPr>
            <a:endParaRPr lang="en-GB" sz="2000" dirty="0">
              <a:solidFill>
                <a:schemeClr val="tx2">
                  <a:lumMod val="50000"/>
                </a:schemeClr>
              </a:solidFill>
              <a:latin typeface="+mn-lt"/>
            </a:endParaRPr>
          </a:p>
          <a:p>
            <a:pPr marL="342900" indent="-342900">
              <a:buClr>
                <a:srgbClr val="FF6699"/>
              </a:buClr>
              <a:buFont typeface="+mj-lt"/>
              <a:buAutoNum type="arabicPeriod"/>
            </a:pPr>
            <a:r>
              <a:rPr lang="en-GB" sz="2000" b="1" dirty="0">
                <a:solidFill>
                  <a:schemeClr val="tx2">
                    <a:lumMod val="50000"/>
                  </a:schemeClr>
                </a:solidFill>
                <a:latin typeface="+mn-lt"/>
              </a:rPr>
              <a:t>Witnessed Episodes of Care</a:t>
            </a:r>
          </a:p>
          <a:p>
            <a:pPr marL="342900" indent="-342900">
              <a:buClr>
                <a:srgbClr val="FF6699"/>
              </a:buClr>
              <a:buFont typeface="+mj-lt"/>
              <a:buAutoNum type="arabicPeriod"/>
            </a:pPr>
            <a:endParaRPr lang="en-GB" sz="2000" dirty="0">
              <a:solidFill>
                <a:schemeClr val="tx2">
                  <a:lumMod val="50000"/>
                </a:schemeClr>
              </a:solidFill>
              <a:latin typeface="+mn-lt"/>
            </a:endParaRPr>
          </a:p>
          <a:p>
            <a:pPr marL="342900" indent="-342900">
              <a:buClr>
                <a:srgbClr val="FF6699"/>
              </a:buClr>
              <a:buFont typeface="+mj-lt"/>
              <a:buAutoNum type="arabicPeriod"/>
            </a:pPr>
            <a:r>
              <a:rPr lang="en-GB" sz="2000" b="1" dirty="0">
                <a:solidFill>
                  <a:schemeClr val="tx2">
                    <a:lumMod val="50000"/>
                  </a:schemeClr>
                </a:solidFill>
                <a:latin typeface="+mn-lt"/>
              </a:rPr>
              <a:t>Medicines Management</a:t>
            </a:r>
          </a:p>
          <a:p>
            <a:pPr marL="342900" indent="-342900">
              <a:buClr>
                <a:srgbClr val="FF6699"/>
              </a:buClr>
              <a:buFont typeface="+mj-lt"/>
              <a:buAutoNum type="arabicPeriod"/>
            </a:pPr>
            <a:endParaRPr lang="en-GB" sz="2000" dirty="0">
              <a:solidFill>
                <a:schemeClr val="tx2">
                  <a:lumMod val="50000"/>
                </a:schemeClr>
              </a:solidFill>
              <a:latin typeface="+mn-lt"/>
            </a:endParaRPr>
          </a:p>
          <a:p>
            <a:pPr marL="342900" indent="-342900">
              <a:buClr>
                <a:srgbClr val="FF6699"/>
              </a:buClr>
              <a:buFont typeface="+mj-lt"/>
              <a:buAutoNum type="arabicPeriod"/>
            </a:pPr>
            <a:r>
              <a:rPr lang="en-GB" sz="2000" dirty="0">
                <a:solidFill>
                  <a:schemeClr val="tx2">
                    <a:lumMod val="50000"/>
                  </a:schemeClr>
                </a:solidFill>
                <a:latin typeface="+mn-lt"/>
              </a:rPr>
              <a:t>Patient/Service User/Carer Feedback Form</a:t>
            </a:r>
            <a:r>
              <a:rPr lang="en-GB" sz="2000" b="1" dirty="0">
                <a:solidFill>
                  <a:schemeClr val="tx2">
                    <a:lumMod val="50000"/>
                  </a:schemeClr>
                </a:solidFill>
                <a:latin typeface="+mn-lt"/>
              </a:rPr>
              <a:t>*</a:t>
            </a:r>
          </a:p>
          <a:p>
            <a:pPr marL="342900" indent="-342900">
              <a:buClr>
                <a:srgbClr val="FF6699"/>
              </a:buClr>
              <a:buFont typeface="+mj-lt"/>
              <a:buAutoNum type="arabicPeriod"/>
            </a:pPr>
            <a:endParaRPr lang="en-GB" sz="2000" dirty="0">
              <a:solidFill>
                <a:schemeClr val="tx2">
                  <a:lumMod val="50000"/>
                </a:schemeClr>
              </a:solidFill>
              <a:highlight>
                <a:srgbClr val="E4F1F4"/>
              </a:highlight>
              <a:latin typeface="+mn-lt"/>
            </a:endParaRPr>
          </a:p>
          <a:p>
            <a:pPr marL="342900" indent="-342900">
              <a:buClr>
                <a:srgbClr val="FF6699"/>
              </a:buClr>
              <a:buFont typeface="+mj-lt"/>
              <a:buAutoNum type="arabicPeriod"/>
            </a:pPr>
            <a:r>
              <a:rPr lang="en-GB" sz="2000" dirty="0">
                <a:solidFill>
                  <a:schemeClr val="tx2">
                    <a:lumMod val="50000"/>
                  </a:schemeClr>
                </a:solidFill>
                <a:latin typeface="+mn-lt"/>
              </a:rPr>
              <a:t>Additional experiences and feedback</a:t>
            </a:r>
            <a:r>
              <a:rPr lang="en-GB" sz="2000" b="1" dirty="0">
                <a:solidFill>
                  <a:schemeClr val="tx2">
                    <a:lumMod val="50000"/>
                  </a:schemeClr>
                </a:solidFill>
                <a:latin typeface="+mn-lt"/>
              </a:rPr>
              <a:t>*</a:t>
            </a:r>
            <a:r>
              <a:rPr lang="en-GB" sz="2000" dirty="0">
                <a:solidFill>
                  <a:schemeClr val="tx2">
                    <a:lumMod val="50000"/>
                  </a:schemeClr>
                </a:solidFill>
                <a:latin typeface="+mn-lt"/>
              </a:rPr>
              <a:t> </a:t>
            </a:r>
            <a:endParaRPr lang="en-GB" sz="1600" dirty="0">
              <a:solidFill>
                <a:schemeClr val="tx2">
                  <a:lumMod val="50000"/>
                </a:schemeClr>
              </a:solidFill>
              <a:latin typeface="+mn-lt"/>
            </a:endParaRPr>
          </a:p>
        </p:txBody>
      </p:sp>
      <p:graphicFrame>
        <p:nvGraphicFramePr>
          <p:cNvPr id="4" name="Diagram 3">
            <a:extLst>
              <a:ext uri="{FF2B5EF4-FFF2-40B4-BE49-F238E27FC236}">
                <a16:creationId xmlns:a16="http://schemas.microsoft.com/office/drawing/2014/main" id="{4D66A4C3-0E1D-6772-1EEC-BD15F53C79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1797985"/>
              </p:ext>
            </p:extLst>
          </p:nvPr>
        </p:nvGraphicFramePr>
        <p:xfrm>
          <a:off x="6196957" y="1382286"/>
          <a:ext cx="5328592" cy="4093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037909F1-938A-36F4-962D-6EE64BB18E6F}"/>
              </a:ext>
            </a:extLst>
          </p:cNvPr>
          <p:cNvSpPr txBox="1"/>
          <p:nvPr/>
        </p:nvSpPr>
        <p:spPr>
          <a:xfrm>
            <a:off x="119336" y="6074473"/>
            <a:ext cx="6452883" cy="369332"/>
          </a:xfrm>
          <a:prstGeom prst="rect">
            <a:avLst/>
          </a:prstGeom>
          <a:noFill/>
        </p:spPr>
        <p:txBody>
          <a:bodyPr wrap="square">
            <a:spAutoFit/>
          </a:bodyPr>
          <a:lstStyle/>
          <a:p>
            <a:pPr>
              <a:buClr>
                <a:srgbClr val="FF33CC"/>
              </a:buClr>
            </a:pPr>
            <a:r>
              <a:rPr lang="en-US" b="1" dirty="0">
                <a:solidFill>
                  <a:srgbClr val="FF6699"/>
                </a:solidFill>
                <a:latin typeface="+mn-lt"/>
              </a:rPr>
              <a:t>*</a:t>
            </a:r>
            <a:r>
              <a:rPr lang="en-US" dirty="0">
                <a:solidFill>
                  <a:schemeClr val="tx2">
                    <a:lumMod val="50000"/>
                  </a:schemeClr>
                </a:solidFill>
                <a:latin typeface="+mn-lt"/>
              </a:rPr>
              <a:t>Not formally assessed but can contribute to decision making</a:t>
            </a:r>
          </a:p>
        </p:txBody>
      </p:sp>
      <p:sp>
        <p:nvSpPr>
          <p:cNvPr id="3" name="TextBox 2">
            <a:extLst>
              <a:ext uri="{FF2B5EF4-FFF2-40B4-BE49-F238E27FC236}">
                <a16:creationId xmlns:a16="http://schemas.microsoft.com/office/drawing/2014/main" id="{2750F1F1-5E82-5B68-1431-9C4C96AC5A41}"/>
              </a:ext>
            </a:extLst>
          </p:cNvPr>
          <p:cNvSpPr txBox="1"/>
          <p:nvPr/>
        </p:nvSpPr>
        <p:spPr>
          <a:xfrm>
            <a:off x="6421433" y="5751307"/>
            <a:ext cx="5616624" cy="646331"/>
          </a:xfrm>
          <a:prstGeom prst="rect">
            <a:avLst/>
          </a:prstGeom>
          <a:solidFill>
            <a:srgbClr val="EBF6F9"/>
          </a:solidFill>
        </p:spPr>
        <p:txBody>
          <a:bodyPr wrap="square">
            <a:spAutoFit/>
          </a:bodyPr>
          <a:lstStyle/>
          <a:p>
            <a:r>
              <a:rPr lang="en-GB" b="1" dirty="0">
                <a:solidFill>
                  <a:schemeClr val="tx2">
                    <a:lumMod val="50000"/>
                  </a:schemeClr>
                </a:solidFill>
                <a:latin typeface="+mn-lt"/>
              </a:rPr>
              <a:t>The expected knowledge, skills and attitudes vary according to the year of study. </a:t>
            </a:r>
          </a:p>
        </p:txBody>
      </p:sp>
    </p:spTree>
    <p:extLst>
      <p:ext uri="{BB962C8B-B14F-4D97-AF65-F5344CB8AC3E}">
        <p14:creationId xmlns:p14="http://schemas.microsoft.com/office/powerpoint/2010/main" val="1998049424"/>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738F7-0062-9375-E490-EC5CD83FBB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751071-E7F3-3B11-014F-C252080B44DB}"/>
              </a:ext>
            </a:extLst>
          </p:cNvPr>
          <p:cNvSpPr>
            <a:spLocks noGrp="1"/>
          </p:cNvSpPr>
          <p:nvPr>
            <p:ph type="title"/>
          </p:nvPr>
        </p:nvSpPr>
        <p:spPr>
          <a:xfrm>
            <a:off x="191344" y="74706"/>
            <a:ext cx="10585176" cy="646331"/>
          </a:xfrm>
          <a:solidFill>
            <a:schemeClr val="bg1"/>
          </a:solidFill>
        </p:spPr>
        <p:txBody>
          <a:bodyPr>
            <a:noAutofit/>
          </a:bodyPr>
          <a:lstStyle/>
          <a:p>
            <a:r>
              <a:rPr lang="en-GB" sz="4000" b="1" dirty="0">
                <a:solidFill>
                  <a:schemeClr val="tx2">
                    <a:lumMod val="50000"/>
                  </a:schemeClr>
                </a:solidFill>
                <a:latin typeface="+mn-lt"/>
              </a:rPr>
              <a:t> Practice Assessment  </a:t>
            </a:r>
          </a:p>
        </p:txBody>
      </p:sp>
      <p:graphicFrame>
        <p:nvGraphicFramePr>
          <p:cNvPr id="4" name="Table 3">
            <a:extLst>
              <a:ext uri="{FF2B5EF4-FFF2-40B4-BE49-F238E27FC236}">
                <a16:creationId xmlns:a16="http://schemas.microsoft.com/office/drawing/2014/main" id="{B60D6808-B328-7B84-9CD4-3B4A62149121}"/>
              </a:ext>
            </a:extLst>
          </p:cNvPr>
          <p:cNvGraphicFramePr>
            <a:graphicFrameLocks noGrp="1"/>
          </p:cNvGraphicFramePr>
          <p:nvPr>
            <p:extLst>
              <p:ext uri="{D42A27DB-BD31-4B8C-83A1-F6EECF244321}">
                <p14:modId xmlns:p14="http://schemas.microsoft.com/office/powerpoint/2010/main" val="3027599876"/>
              </p:ext>
            </p:extLst>
          </p:nvPr>
        </p:nvGraphicFramePr>
        <p:xfrm>
          <a:off x="479376" y="1434367"/>
          <a:ext cx="11262617" cy="4869549"/>
        </p:xfrm>
        <a:graphic>
          <a:graphicData uri="http://schemas.openxmlformats.org/drawingml/2006/table">
            <a:tbl>
              <a:tblPr firstRow="1" bandRow="1">
                <a:tableStyleId>{5940675A-B579-460E-94D1-54222C63F5DA}</a:tableStyleId>
              </a:tblPr>
              <a:tblGrid>
                <a:gridCol w="2202723">
                  <a:extLst>
                    <a:ext uri="{9D8B030D-6E8A-4147-A177-3AD203B41FA5}">
                      <a16:colId xmlns:a16="http://schemas.microsoft.com/office/drawing/2014/main" val="4218423251"/>
                    </a:ext>
                  </a:extLst>
                </a:gridCol>
                <a:gridCol w="1212393">
                  <a:extLst>
                    <a:ext uri="{9D8B030D-6E8A-4147-A177-3AD203B41FA5}">
                      <a16:colId xmlns:a16="http://schemas.microsoft.com/office/drawing/2014/main" val="2251977938"/>
                    </a:ext>
                  </a:extLst>
                </a:gridCol>
                <a:gridCol w="5031847">
                  <a:extLst>
                    <a:ext uri="{9D8B030D-6E8A-4147-A177-3AD203B41FA5}">
                      <a16:colId xmlns:a16="http://schemas.microsoft.com/office/drawing/2014/main" val="3696790222"/>
                    </a:ext>
                  </a:extLst>
                </a:gridCol>
                <a:gridCol w="2815654">
                  <a:extLst>
                    <a:ext uri="{9D8B030D-6E8A-4147-A177-3AD203B41FA5}">
                      <a16:colId xmlns:a16="http://schemas.microsoft.com/office/drawing/2014/main" val="3828924809"/>
                    </a:ext>
                  </a:extLst>
                </a:gridCol>
              </a:tblGrid>
              <a:tr h="423650">
                <a:tc>
                  <a:txBody>
                    <a:bodyPr/>
                    <a:lstStyle/>
                    <a:p>
                      <a:endParaRPr lang="en-GB" sz="14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1" dirty="0">
                          <a:solidFill>
                            <a:schemeClr val="tx2">
                              <a:lumMod val="50000"/>
                            </a:schemeClr>
                          </a:solidFill>
                        </a:rPr>
                        <a:t>Placement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1" dirty="0">
                          <a:solidFill>
                            <a:schemeClr val="tx2">
                              <a:lumMod val="50000"/>
                            </a:schemeClr>
                          </a:solidFill>
                        </a:rPr>
                        <a:t>Pass requirements for end of part</a:t>
                      </a:r>
                    </a:p>
                  </a:txBody>
                  <a:tcPr>
                    <a:lnL w="12700" cap="flat" cmpd="sng" algn="ctr">
                      <a:solidFill>
                        <a:schemeClr val="tx1"/>
                      </a:solidFill>
                      <a:prstDash val="solid"/>
                      <a:round/>
                      <a:headEnd type="none" w="med" len="med"/>
                      <a:tailEnd type="none" w="med" len="med"/>
                    </a:lnL>
                  </a:tcPr>
                </a:tc>
                <a:tc>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GB" sz="1400" b="1" dirty="0">
                          <a:solidFill>
                            <a:schemeClr val="tx2">
                              <a:lumMod val="50000"/>
                            </a:schemeClr>
                          </a:solidFill>
                          <a:effectLst/>
                        </a:rPr>
                        <a:t>Criteria for </a:t>
                      </a:r>
                      <a:r>
                        <a:rPr lang="en-GB" sz="1400" b="1" dirty="0">
                          <a:solidFill>
                            <a:schemeClr val="tx2">
                              <a:lumMod val="50000"/>
                            </a:schemeClr>
                          </a:solidFill>
                        </a:rPr>
                        <a:t>Assessment in Practice</a:t>
                      </a:r>
                    </a:p>
                  </a:txBody>
                  <a:tcPr/>
                </a:tc>
                <a:extLst>
                  <a:ext uri="{0D108BD9-81ED-4DB2-BD59-A6C34878D82A}">
                    <a16:rowId xmlns:a16="http://schemas.microsoft.com/office/drawing/2014/main" val="3768133340"/>
                  </a:ext>
                </a:extLst>
              </a:tr>
              <a:tr h="731231">
                <a:tc rowSpan="2">
                  <a:txBody>
                    <a:bodyPr/>
                    <a:lstStyle/>
                    <a:p>
                      <a:r>
                        <a:rPr lang="en-GB" sz="1400" b="0" dirty="0">
                          <a:solidFill>
                            <a:schemeClr val="tx2">
                              <a:lumMod val="50000"/>
                            </a:schemeClr>
                          </a:solidFill>
                        </a:rPr>
                        <a:t>Year 1 (part 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GB" sz="1400" b="0" dirty="0">
                          <a:solidFill>
                            <a:schemeClr val="tx2">
                              <a:lumMod val="50000"/>
                            </a:schemeClr>
                          </a:solidFill>
                        </a:rPr>
                        <a:t>EoC1a</a:t>
                      </a:r>
                    </a:p>
                    <a:p>
                      <a:r>
                        <a:rPr lang="en-GB" sz="1100" b="0" i="1" dirty="0">
                          <a:solidFill>
                            <a:schemeClr val="tx2">
                              <a:lumMod val="50000"/>
                            </a:schemeClr>
                          </a:solidFill>
                        </a:rPr>
                        <a:t>Formative</a:t>
                      </a:r>
                    </a:p>
                    <a:p>
                      <a:endParaRPr lang="en-GB" sz="1100" b="0" i="1" dirty="0">
                        <a:solidFill>
                          <a:schemeClr val="tx2">
                            <a:lumMod val="50000"/>
                          </a:schemeClr>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4">
                        <a:lumMod val="20000"/>
                        <a:lumOff val="80000"/>
                      </a:schemeClr>
                    </a:solidFill>
                  </a:tcPr>
                </a:tc>
                <a:tc rowSpan="2">
                  <a:txBody>
                    <a:bodyPr/>
                    <a:lstStyle/>
                    <a:p>
                      <a:pPr marL="285750" indent="-285750">
                        <a:buFont typeface="Arial" panose="020B0604020202020204" pitchFamily="34" charset="0"/>
                        <a:buChar char="•"/>
                      </a:pPr>
                      <a:r>
                        <a:rPr lang="en-GB" sz="1400" dirty="0">
                          <a:solidFill>
                            <a:schemeClr val="tx2">
                              <a:lumMod val="50000"/>
                            </a:schemeClr>
                          </a:solidFill>
                        </a:rPr>
                        <a:t>Proficiencies </a:t>
                      </a:r>
                    </a:p>
                    <a:p>
                      <a:pPr marL="285750" indent="-285750">
                        <a:buFont typeface="Arial" panose="020B0604020202020204" pitchFamily="34" charset="0"/>
                        <a:buChar char="•"/>
                      </a:pPr>
                      <a:r>
                        <a:rPr lang="en-GB" sz="1400" dirty="0">
                          <a:solidFill>
                            <a:schemeClr val="tx2">
                              <a:lumMod val="50000"/>
                            </a:schemeClr>
                          </a:solidFill>
                        </a:rPr>
                        <a:t>Episode of Care (x1 formative x1 summative) </a:t>
                      </a:r>
                    </a:p>
                    <a:p>
                      <a:pPr marL="285750" indent="-285750">
                        <a:buFont typeface="Arial" panose="020B0604020202020204" pitchFamily="34" charset="0"/>
                        <a:buChar char="•"/>
                      </a:pPr>
                      <a:r>
                        <a:rPr lang="en-GB" sz="1400" dirty="0">
                          <a:solidFill>
                            <a:schemeClr val="tx2">
                              <a:lumMod val="50000"/>
                            </a:schemeClr>
                          </a:solidFill>
                        </a:rPr>
                        <a:t>Medicines management </a:t>
                      </a:r>
                    </a:p>
                  </a:txBody>
                  <a:tcPr>
                    <a:solidFill>
                      <a:schemeClr val="accent4">
                        <a:lumMod val="20000"/>
                        <a:lumOff val="80000"/>
                      </a:schemeClr>
                    </a:solidFill>
                  </a:tcPr>
                </a:tc>
                <a:tc rowSpan="2">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GB" sz="1400" b="1" u="none" dirty="0">
                          <a:solidFill>
                            <a:schemeClr val="tx2">
                              <a:lumMod val="50000"/>
                            </a:schemeClr>
                          </a:solidFill>
                          <a:effectLst/>
                        </a:rPr>
                        <a:t>Guided participation </a:t>
                      </a:r>
                      <a:r>
                        <a:rPr lang="en-GB" sz="1400" u="none" dirty="0">
                          <a:solidFill>
                            <a:schemeClr val="tx2">
                              <a:lumMod val="50000"/>
                            </a:schemeClr>
                          </a:solidFill>
                          <a:effectLst/>
                        </a:rPr>
                        <a:t>in care and performing with increasing confidence and competence.</a:t>
                      </a:r>
                      <a:endParaRPr lang="en-GB" sz="1800" u="none" dirty="0">
                        <a:solidFill>
                          <a:schemeClr val="tx2">
                            <a:lumMod val="50000"/>
                          </a:schemeClr>
                        </a:solidFill>
                        <a:effectLst/>
                      </a:endParaRPr>
                    </a:p>
                    <a:p>
                      <a:endParaRPr lang="en-GB" sz="1400" u="none" dirty="0">
                        <a:solidFill>
                          <a:schemeClr val="tx2">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1903478134"/>
                  </a:ext>
                </a:extLst>
              </a:tr>
              <a:tr h="731231">
                <a:tc vMerge="1">
                  <a:txBody>
                    <a:bodyPr/>
                    <a:lstStyle/>
                    <a:p>
                      <a:endParaRPr lang="en-GB" sz="1600" dirty="0"/>
                    </a:p>
                  </a:txBody>
                  <a:tcPr/>
                </a:tc>
                <a:tc>
                  <a:txBody>
                    <a:bodyPr/>
                    <a:lstStyle/>
                    <a:p>
                      <a:r>
                        <a:rPr lang="en-GB" sz="1400" b="0" dirty="0">
                          <a:solidFill>
                            <a:schemeClr val="tx2">
                              <a:lumMod val="50000"/>
                            </a:schemeClr>
                          </a:solidFill>
                        </a:rPr>
                        <a:t>EoC1b</a:t>
                      </a:r>
                    </a:p>
                    <a:p>
                      <a:r>
                        <a:rPr lang="en-GB" sz="1100" b="0" i="1" dirty="0">
                          <a:solidFill>
                            <a:schemeClr val="tx2">
                              <a:lumMod val="50000"/>
                            </a:schemeClr>
                          </a:solidFill>
                        </a:rPr>
                        <a:t>Summative</a:t>
                      </a:r>
                      <a:r>
                        <a:rPr lang="en-GB" sz="1100" b="0" dirty="0">
                          <a:solidFill>
                            <a:schemeClr val="tx2">
                              <a:lumMod val="50000"/>
                            </a:schemeClr>
                          </a:solidFill>
                        </a:rPr>
                        <a:t> </a:t>
                      </a:r>
                    </a:p>
                    <a:p>
                      <a:endParaRPr lang="en-GB" sz="1100" b="0" dirty="0">
                        <a:solidFill>
                          <a:schemeClr val="tx2">
                            <a:lumMod val="50000"/>
                          </a:schemeClr>
                        </a:solidFill>
                      </a:endParaRPr>
                    </a:p>
                  </a:txBody>
                  <a:tcPr>
                    <a:lnL w="12700" cap="flat" cmpd="sng" algn="ctr">
                      <a:solidFill>
                        <a:schemeClr val="tx1"/>
                      </a:solidFill>
                      <a:prstDash val="solid"/>
                      <a:round/>
                      <a:headEnd type="none" w="med" len="med"/>
                      <a:tailEnd type="none" w="med" len="med"/>
                    </a:lnL>
                    <a:solidFill>
                      <a:schemeClr val="accent4">
                        <a:lumMod val="20000"/>
                        <a:lumOff val="80000"/>
                      </a:schemeClr>
                    </a:solidFill>
                  </a:tcPr>
                </a:tc>
                <a:tc vMerge="1">
                  <a:txBody>
                    <a:bodyPr/>
                    <a:lstStyle/>
                    <a:p>
                      <a:endParaRPr lang="en-GB" sz="1600" dirty="0"/>
                    </a:p>
                  </a:txBody>
                  <a:tcPr/>
                </a:tc>
                <a:tc vMerge="1">
                  <a:txBody>
                    <a:bodyPr/>
                    <a:lstStyle/>
                    <a:p>
                      <a:endParaRPr lang="en-GB" sz="1600" dirty="0"/>
                    </a:p>
                  </a:txBody>
                  <a:tcPr/>
                </a:tc>
                <a:extLst>
                  <a:ext uri="{0D108BD9-81ED-4DB2-BD59-A6C34878D82A}">
                    <a16:rowId xmlns:a16="http://schemas.microsoft.com/office/drawing/2014/main" val="2158100866"/>
                  </a:ext>
                </a:extLst>
              </a:tr>
              <a:tr h="766051">
                <a:tc rowSpan="2">
                  <a:txBody>
                    <a:bodyPr/>
                    <a:lstStyle/>
                    <a:p>
                      <a:r>
                        <a:rPr lang="en-GB" sz="1400" b="0" dirty="0">
                          <a:solidFill>
                            <a:schemeClr val="tx2">
                              <a:lumMod val="50000"/>
                            </a:schemeClr>
                          </a:solidFill>
                        </a:rPr>
                        <a:t>Year 2 (Part 2) </a:t>
                      </a:r>
                    </a:p>
                  </a:txBody>
                  <a:tcP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r>
                        <a:rPr lang="en-GB" sz="1400" b="0" dirty="0">
                          <a:solidFill>
                            <a:schemeClr val="tx2">
                              <a:lumMod val="50000"/>
                            </a:schemeClr>
                          </a:solidFill>
                        </a:rPr>
                        <a:t>EoC2 </a:t>
                      </a:r>
                    </a:p>
                    <a:p>
                      <a:pPr marL="0" marR="0" lvl="0" indent="0" algn="l" defTabSz="609555" rtl="0" eaLnBrk="1" fontAlgn="auto" latinLnBrk="0" hangingPunct="1">
                        <a:lnSpc>
                          <a:spcPct val="100000"/>
                        </a:lnSpc>
                        <a:spcBef>
                          <a:spcPts val="0"/>
                        </a:spcBef>
                        <a:spcAft>
                          <a:spcPts val="0"/>
                        </a:spcAft>
                        <a:buClrTx/>
                        <a:buSzTx/>
                        <a:buFontTx/>
                        <a:buNone/>
                        <a:tabLst/>
                        <a:defRPr/>
                      </a:pPr>
                      <a:r>
                        <a:rPr lang="en-GB" sz="1100" b="0" i="1" dirty="0">
                          <a:solidFill>
                            <a:schemeClr val="tx2">
                              <a:lumMod val="50000"/>
                            </a:schemeClr>
                          </a:solidFill>
                        </a:rPr>
                        <a:t>Summative</a:t>
                      </a:r>
                      <a:r>
                        <a:rPr lang="en-GB" sz="1200" b="0" dirty="0">
                          <a:solidFill>
                            <a:schemeClr val="tx2">
                              <a:lumMod val="50000"/>
                            </a:schemeClr>
                          </a:solidFill>
                        </a:rPr>
                        <a:t> </a:t>
                      </a: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200" b="0" dirty="0">
                        <a:solidFill>
                          <a:schemeClr val="tx2">
                            <a:lumMod val="50000"/>
                          </a:schemeClr>
                        </a:solidFill>
                      </a:endParaRPr>
                    </a:p>
                  </a:txBody>
                  <a:tcPr>
                    <a:solidFill>
                      <a:schemeClr val="accent6">
                        <a:lumMod val="20000"/>
                        <a:lumOff val="80000"/>
                      </a:schemeClr>
                    </a:solidFill>
                  </a:tcPr>
                </a:tc>
                <a:tc rowSpan="2">
                  <a:txBody>
                    <a:bodyPr/>
                    <a:lstStyle/>
                    <a:p>
                      <a:pPr marL="285750" indent="-285750">
                        <a:buFont typeface="Arial" panose="020B0604020202020204" pitchFamily="34" charset="0"/>
                        <a:buChar char="•"/>
                      </a:pPr>
                      <a:r>
                        <a:rPr lang="en-GB" sz="1400" dirty="0">
                          <a:solidFill>
                            <a:schemeClr val="tx2">
                              <a:lumMod val="50000"/>
                            </a:schemeClr>
                          </a:solidFill>
                        </a:rPr>
                        <a:t>Proficiencies – </a:t>
                      </a:r>
                      <a:r>
                        <a:rPr lang="en-GB" sz="1400" i="1" dirty="0">
                          <a:solidFill>
                            <a:schemeClr val="tx2">
                              <a:lumMod val="50000"/>
                            </a:schemeClr>
                          </a:solidFill>
                        </a:rPr>
                        <a:t>those with an asterisk can be carried over into year three. </a:t>
                      </a:r>
                      <a:r>
                        <a:rPr lang="en-GB" sz="1400" i="1" dirty="0">
                          <a:solidFill>
                            <a:schemeClr val="tx2">
                              <a:lumMod val="50000"/>
                            </a:schemeClr>
                          </a:solidFill>
                          <a:latin typeface="+mn-lt"/>
                        </a:rPr>
                        <a:t>There is a specific page in the OAR to summarise the progression with these particular proficiencies.</a:t>
                      </a:r>
                      <a:r>
                        <a:rPr lang="en-GB" sz="1400" i="1" dirty="0">
                          <a:solidFill>
                            <a:schemeClr val="tx2">
                              <a:lumMod val="50000"/>
                            </a:schemeClr>
                          </a:solidFill>
                        </a:rPr>
                        <a:t>  </a:t>
                      </a:r>
                    </a:p>
                    <a:p>
                      <a:pPr marL="285750" indent="-285750">
                        <a:buFont typeface="Arial" panose="020B0604020202020204" pitchFamily="34" charset="0"/>
                        <a:buChar char="•"/>
                      </a:pPr>
                      <a:r>
                        <a:rPr lang="en-GB" sz="1400" dirty="0">
                          <a:solidFill>
                            <a:schemeClr val="tx2">
                              <a:lumMod val="50000"/>
                            </a:schemeClr>
                          </a:solidFill>
                        </a:rPr>
                        <a:t>Episode of Care (x2 summative) </a:t>
                      </a:r>
                    </a:p>
                    <a:p>
                      <a:pPr marL="285750" indent="-285750">
                        <a:buFont typeface="Arial" panose="020B0604020202020204" pitchFamily="34" charset="0"/>
                        <a:buChar char="•"/>
                      </a:pPr>
                      <a:r>
                        <a:rPr lang="en-GB" sz="1400" dirty="0">
                          <a:solidFill>
                            <a:schemeClr val="tx2">
                              <a:lumMod val="50000"/>
                            </a:schemeClr>
                          </a:solidFill>
                        </a:rPr>
                        <a:t>Medicines management </a:t>
                      </a:r>
                    </a:p>
                  </a:txBody>
                  <a:tcPr>
                    <a:solidFill>
                      <a:schemeClr val="accent6">
                        <a:lumMod val="20000"/>
                        <a:lumOff val="80000"/>
                      </a:schemeClr>
                    </a:solidFill>
                  </a:tcPr>
                </a:tc>
                <a:tc rowSpan="2">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GB" sz="1400" b="1" u="none" dirty="0">
                          <a:solidFill>
                            <a:schemeClr val="tx2">
                              <a:lumMod val="50000"/>
                            </a:schemeClr>
                          </a:solidFill>
                        </a:rPr>
                        <a:t>Active participation </a:t>
                      </a:r>
                      <a:r>
                        <a:rPr lang="en-GB" sz="1400" b="0" u="none" dirty="0">
                          <a:solidFill>
                            <a:schemeClr val="tx2">
                              <a:lumMod val="50000"/>
                            </a:schemeClr>
                          </a:solidFill>
                        </a:rPr>
                        <a:t>in care with minimal guidance and performing with increased confidence and competence.</a:t>
                      </a:r>
                    </a:p>
                    <a:p>
                      <a:endParaRPr lang="en-GB" sz="1400" u="none" dirty="0">
                        <a:solidFill>
                          <a:schemeClr val="tx2">
                            <a:lumMod val="50000"/>
                          </a:schemeClr>
                        </a:solidFill>
                      </a:endParaRPr>
                    </a:p>
                  </a:txBody>
                  <a:tcPr>
                    <a:solidFill>
                      <a:schemeClr val="accent6">
                        <a:lumMod val="20000"/>
                        <a:lumOff val="80000"/>
                      </a:schemeClr>
                    </a:solidFill>
                  </a:tcPr>
                </a:tc>
                <a:extLst>
                  <a:ext uri="{0D108BD9-81ED-4DB2-BD59-A6C34878D82A}">
                    <a16:rowId xmlns:a16="http://schemas.microsoft.com/office/drawing/2014/main" val="1781713716"/>
                  </a:ext>
                </a:extLst>
              </a:tr>
              <a:tr h="731231">
                <a:tc vMerge="1">
                  <a:txBody>
                    <a:bodyPr/>
                    <a:lstStyle/>
                    <a:p>
                      <a:endParaRPr lang="en-GB" sz="1600" dirty="0"/>
                    </a:p>
                  </a:txBody>
                  <a:tcPr/>
                </a:tc>
                <a:tc>
                  <a:txBody>
                    <a:bodyPr/>
                    <a:lstStyle/>
                    <a:p>
                      <a:r>
                        <a:rPr lang="en-GB" sz="1400" b="0" dirty="0">
                          <a:solidFill>
                            <a:schemeClr val="tx2">
                              <a:lumMod val="50000"/>
                            </a:schemeClr>
                          </a:solidFill>
                        </a:rPr>
                        <a:t>EoC3 </a:t>
                      </a:r>
                    </a:p>
                    <a:p>
                      <a:pPr marL="0" marR="0" lvl="0" indent="0" algn="l" defTabSz="609555" rtl="0" eaLnBrk="1" fontAlgn="auto" latinLnBrk="0" hangingPunct="1">
                        <a:lnSpc>
                          <a:spcPct val="100000"/>
                        </a:lnSpc>
                        <a:spcBef>
                          <a:spcPts val="0"/>
                        </a:spcBef>
                        <a:spcAft>
                          <a:spcPts val="0"/>
                        </a:spcAft>
                        <a:buClrTx/>
                        <a:buSzTx/>
                        <a:buFontTx/>
                        <a:buNone/>
                        <a:tabLst/>
                        <a:defRPr/>
                      </a:pPr>
                      <a:r>
                        <a:rPr lang="en-GB" sz="1100" b="0" i="1" dirty="0">
                          <a:solidFill>
                            <a:schemeClr val="tx2">
                              <a:lumMod val="50000"/>
                            </a:schemeClr>
                          </a:solidFill>
                        </a:rPr>
                        <a:t>Summative</a:t>
                      </a:r>
                      <a:r>
                        <a:rPr lang="en-GB" sz="1100" b="0" dirty="0">
                          <a:solidFill>
                            <a:schemeClr val="tx2">
                              <a:lumMod val="50000"/>
                            </a:schemeClr>
                          </a:solidFill>
                        </a:rPr>
                        <a:t> </a:t>
                      </a: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100" b="0" dirty="0">
                        <a:solidFill>
                          <a:schemeClr val="tx2">
                            <a:lumMod val="50000"/>
                          </a:schemeClr>
                        </a:solidFill>
                      </a:endParaRPr>
                    </a:p>
                  </a:txBody>
                  <a:tcPr>
                    <a:solidFill>
                      <a:schemeClr val="accent6">
                        <a:lumMod val="20000"/>
                        <a:lumOff val="80000"/>
                      </a:schemeClr>
                    </a:solidFill>
                  </a:tcPr>
                </a:tc>
                <a:tc vMerge="1">
                  <a:txBody>
                    <a:bodyPr/>
                    <a:lstStyle/>
                    <a:p>
                      <a:endParaRPr lang="en-GB" sz="1600" dirty="0"/>
                    </a:p>
                  </a:txBody>
                  <a:tcPr/>
                </a:tc>
                <a:tc vMerge="1">
                  <a:txBody>
                    <a:bodyPr/>
                    <a:lstStyle/>
                    <a:p>
                      <a:endParaRPr lang="en-GB" sz="1600" dirty="0"/>
                    </a:p>
                  </a:txBody>
                  <a:tcPr/>
                </a:tc>
                <a:extLst>
                  <a:ext uri="{0D108BD9-81ED-4DB2-BD59-A6C34878D82A}">
                    <a16:rowId xmlns:a16="http://schemas.microsoft.com/office/drawing/2014/main" val="3597773720"/>
                  </a:ext>
                </a:extLst>
              </a:tr>
              <a:tr h="846075">
                <a:tc rowSpan="2">
                  <a:txBody>
                    <a:bodyPr/>
                    <a:lstStyle/>
                    <a:p>
                      <a:r>
                        <a:rPr lang="en-GB" sz="1400" b="0" dirty="0">
                          <a:solidFill>
                            <a:schemeClr val="tx2">
                              <a:lumMod val="50000"/>
                            </a:schemeClr>
                          </a:solidFill>
                        </a:rPr>
                        <a:t>Year 3 (Part 3) </a:t>
                      </a:r>
                    </a:p>
                  </a:txBody>
                  <a:tcPr>
                    <a:solidFill>
                      <a:schemeClr val="accent1">
                        <a:lumMod val="20000"/>
                        <a:lumOff val="80000"/>
                      </a:schemeClr>
                    </a:solidFill>
                  </a:tcPr>
                </a:tc>
                <a:tc>
                  <a:txBody>
                    <a:bodyPr/>
                    <a:lstStyle/>
                    <a:p>
                      <a:r>
                        <a:rPr lang="en-GB" sz="1400" b="0" dirty="0">
                          <a:solidFill>
                            <a:schemeClr val="tx2">
                              <a:lumMod val="50000"/>
                            </a:schemeClr>
                          </a:solidFill>
                        </a:rPr>
                        <a:t>EoC4a</a:t>
                      </a:r>
                    </a:p>
                    <a:p>
                      <a:pPr marL="0" marR="0" lvl="0" indent="0" algn="l" defTabSz="609555" rtl="0" eaLnBrk="1" fontAlgn="auto" latinLnBrk="0" hangingPunct="1">
                        <a:lnSpc>
                          <a:spcPct val="100000"/>
                        </a:lnSpc>
                        <a:spcBef>
                          <a:spcPts val="0"/>
                        </a:spcBef>
                        <a:spcAft>
                          <a:spcPts val="0"/>
                        </a:spcAft>
                        <a:buClrTx/>
                        <a:buSzTx/>
                        <a:buFontTx/>
                        <a:buNone/>
                        <a:tabLst/>
                        <a:defRPr/>
                      </a:pPr>
                      <a:r>
                        <a:rPr lang="en-GB" sz="1100" b="0" i="1" dirty="0">
                          <a:solidFill>
                            <a:schemeClr val="tx2">
                              <a:lumMod val="50000"/>
                            </a:schemeClr>
                          </a:solidFill>
                        </a:rPr>
                        <a:t>Formative</a:t>
                      </a: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100" b="0" i="1" dirty="0">
                        <a:solidFill>
                          <a:schemeClr val="tx2">
                            <a:lumMod val="50000"/>
                          </a:schemeClr>
                        </a:solidFill>
                      </a:endParaRPr>
                    </a:p>
                  </a:txBody>
                  <a:tcPr>
                    <a:solidFill>
                      <a:schemeClr val="accent1">
                        <a:lumMod val="20000"/>
                        <a:lumOff val="80000"/>
                      </a:schemeClr>
                    </a:solidFill>
                  </a:tcPr>
                </a:tc>
                <a:tc rowSpan="2">
                  <a:txBody>
                    <a:bodyPr/>
                    <a:lstStyle/>
                    <a:p>
                      <a:pPr marL="285750" indent="-285750">
                        <a:buFont typeface="Arial" panose="020B0604020202020204" pitchFamily="34" charset="0"/>
                        <a:buChar char="•"/>
                      </a:pPr>
                      <a:r>
                        <a:rPr lang="en-GB" sz="1400" dirty="0">
                          <a:solidFill>
                            <a:schemeClr val="tx2">
                              <a:lumMod val="50000"/>
                            </a:schemeClr>
                          </a:solidFill>
                        </a:rPr>
                        <a:t>Proficiencies </a:t>
                      </a:r>
                    </a:p>
                    <a:p>
                      <a:pPr marL="285750" indent="-285750">
                        <a:buFont typeface="Arial" panose="020B0604020202020204" pitchFamily="34" charset="0"/>
                        <a:buChar char="•"/>
                      </a:pPr>
                      <a:r>
                        <a:rPr lang="en-GB" sz="1400" dirty="0">
                          <a:solidFill>
                            <a:schemeClr val="tx2">
                              <a:lumMod val="50000"/>
                            </a:schemeClr>
                          </a:solidFill>
                        </a:rPr>
                        <a:t>Episode of Care (x2 summative) </a:t>
                      </a:r>
                    </a:p>
                    <a:p>
                      <a:pPr marL="285750" indent="-285750">
                        <a:buFont typeface="Arial" panose="020B0604020202020204" pitchFamily="34" charset="0"/>
                        <a:buChar char="•"/>
                      </a:pPr>
                      <a:r>
                        <a:rPr lang="en-GB" sz="1400" dirty="0">
                          <a:solidFill>
                            <a:schemeClr val="tx2">
                              <a:lumMod val="50000"/>
                            </a:schemeClr>
                          </a:solidFill>
                        </a:rPr>
                        <a:t>Medicines management </a:t>
                      </a:r>
                    </a:p>
                    <a:p>
                      <a:endParaRPr lang="en-GB" sz="1400" dirty="0">
                        <a:solidFill>
                          <a:schemeClr val="tx2">
                            <a:lumMod val="50000"/>
                          </a:schemeClr>
                        </a:solidFill>
                      </a:endParaRPr>
                    </a:p>
                  </a:txBody>
                  <a:tcPr>
                    <a:solidFill>
                      <a:schemeClr val="accent1">
                        <a:lumMod val="20000"/>
                        <a:lumOff val="80000"/>
                      </a:schemeClr>
                    </a:solidFill>
                  </a:tcPr>
                </a:tc>
                <a:tc rowSpan="2">
                  <a:txBody>
                    <a:bodyPr/>
                    <a:lstStyle/>
                    <a:p>
                      <a:r>
                        <a:rPr lang="en-GB" sz="1400" b="1" u="none" dirty="0">
                          <a:solidFill>
                            <a:schemeClr val="tx2">
                              <a:lumMod val="50000"/>
                            </a:schemeClr>
                          </a:solidFill>
                        </a:rPr>
                        <a:t>Practising independently </a:t>
                      </a:r>
                      <a:r>
                        <a:rPr lang="en-GB" sz="1400" b="0" u="none" dirty="0">
                          <a:solidFill>
                            <a:schemeClr val="tx2">
                              <a:lumMod val="50000"/>
                            </a:schemeClr>
                          </a:solidFill>
                        </a:rPr>
                        <a:t>with minimal supervision and leading and coordinating care with confidence.</a:t>
                      </a:r>
                      <a:endParaRPr lang="en-GB" sz="1400" u="none" dirty="0">
                        <a:solidFill>
                          <a:schemeClr val="tx2">
                            <a:lumMod val="50000"/>
                          </a:schemeClr>
                        </a:solidFill>
                      </a:endParaRPr>
                    </a:p>
                  </a:txBody>
                  <a:tcPr>
                    <a:solidFill>
                      <a:schemeClr val="accent1">
                        <a:lumMod val="20000"/>
                        <a:lumOff val="80000"/>
                      </a:schemeClr>
                    </a:solidFill>
                  </a:tcPr>
                </a:tc>
                <a:extLst>
                  <a:ext uri="{0D108BD9-81ED-4DB2-BD59-A6C34878D82A}">
                    <a16:rowId xmlns:a16="http://schemas.microsoft.com/office/drawing/2014/main" val="2753101568"/>
                  </a:ext>
                </a:extLst>
              </a:tr>
              <a:tr h="429460">
                <a:tc vMerge="1">
                  <a:txBody>
                    <a:bodyPr/>
                    <a:lstStyle/>
                    <a:p>
                      <a:endParaRPr lang="en-GB"/>
                    </a:p>
                  </a:txBody>
                  <a:tcPr/>
                </a:tc>
                <a:tc>
                  <a:txBody>
                    <a:bodyPr/>
                    <a:lstStyle/>
                    <a:p>
                      <a:r>
                        <a:rPr lang="en-GB" sz="1400" b="0" dirty="0"/>
                        <a:t>EoC4b </a:t>
                      </a:r>
                    </a:p>
                    <a:p>
                      <a:pPr marL="0" marR="0" lvl="0" indent="0" algn="l" defTabSz="609555" rtl="0" eaLnBrk="1" fontAlgn="auto" latinLnBrk="0" hangingPunct="1">
                        <a:lnSpc>
                          <a:spcPct val="100000"/>
                        </a:lnSpc>
                        <a:spcBef>
                          <a:spcPts val="0"/>
                        </a:spcBef>
                        <a:spcAft>
                          <a:spcPts val="0"/>
                        </a:spcAft>
                        <a:buClrTx/>
                        <a:buSzTx/>
                        <a:buFontTx/>
                        <a:buNone/>
                        <a:tabLst/>
                        <a:defRPr/>
                      </a:pPr>
                      <a:r>
                        <a:rPr lang="en-GB" sz="1100" b="0" i="1" dirty="0"/>
                        <a:t>Summative</a:t>
                      </a:r>
                      <a:r>
                        <a:rPr lang="en-GB" sz="1100" b="0" dirty="0"/>
                        <a:t> </a:t>
                      </a: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100" b="0" dirty="0"/>
                    </a:p>
                  </a:txBody>
                  <a:tcPr>
                    <a:solidFill>
                      <a:schemeClr val="accent1">
                        <a:lumMod val="20000"/>
                        <a:lumOff val="80000"/>
                      </a:schemeClr>
                    </a:solidFill>
                  </a:tcPr>
                </a:tc>
                <a:tc vMerge="1">
                  <a:txBody>
                    <a:bodyPr/>
                    <a:lstStyle/>
                    <a:p>
                      <a:endParaRPr lang="en-GB"/>
                    </a:p>
                  </a:txBody>
                  <a:tcPr/>
                </a:tc>
                <a:tc vMerge="1">
                  <a:txBody>
                    <a:bodyPr/>
                    <a:lstStyle/>
                    <a:p>
                      <a:endParaRPr lang="en-GB" sz="1600" dirty="0"/>
                    </a:p>
                  </a:txBody>
                  <a:tcPr/>
                </a:tc>
                <a:extLst>
                  <a:ext uri="{0D108BD9-81ED-4DB2-BD59-A6C34878D82A}">
                    <a16:rowId xmlns:a16="http://schemas.microsoft.com/office/drawing/2014/main" val="4132859212"/>
                  </a:ext>
                </a:extLst>
              </a:tr>
            </a:tbl>
          </a:graphicData>
        </a:graphic>
      </p:graphicFrame>
      <p:sp>
        <p:nvSpPr>
          <p:cNvPr id="5" name="TextBox 4">
            <a:extLst>
              <a:ext uri="{FF2B5EF4-FFF2-40B4-BE49-F238E27FC236}">
                <a16:creationId xmlns:a16="http://schemas.microsoft.com/office/drawing/2014/main" id="{22781AA7-23B7-9165-EB2F-B26BF885BCE6}"/>
              </a:ext>
            </a:extLst>
          </p:cNvPr>
          <p:cNvSpPr txBox="1"/>
          <p:nvPr/>
        </p:nvSpPr>
        <p:spPr>
          <a:xfrm>
            <a:off x="263352" y="726481"/>
            <a:ext cx="11809312" cy="707886"/>
          </a:xfrm>
          <a:prstGeom prst="rect">
            <a:avLst/>
          </a:prstGeom>
          <a:noFill/>
        </p:spPr>
        <p:txBody>
          <a:bodyPr wrap="square">
            <a:spAutoFit/>
          </a:bodyPr>
          <a:lstStyle/>
          <a:p>
            <a:r>
              <a:rPr lang="en-GB" sz="2000" b="1" dirty="0">
                <a:solidFill>
                  <a:schemeClr val="tx2">
                    <a:lumMod val="50000"/>
                  </a:schemeClr>
                </a:solidFill>
                <a:latin typeface="+mn-lt"/>
              </a:rPr>
              <a:t>90% attendance, professional values &amp; documentation </a:t>
            </a:r>
            <a:r>
              <a:rPr lang="en-GB" sz="2000" dirty="0">
                <a:solidFill>
                  <a:schemeClr val="tx2">
                    <a:lumMod val="50000"/>
                  </a:schemeClr>
                </a:solidFill>
                <a:latin typeface="+mn-lt"/>
              </a:rPr>
              <a:t>must be achieved on </a:t>
            </a:r>
            <a:r>
              <a:rPr lang="en-GB" sz="2000" b="1" u="sng" dirty="0">
                <a:solidFill>
                  <a:schemeClr val="tx2">
                    <a:lumMod val="50000"/>
                  </a:schemeClr>
                </a:solidFill>
                <a:latin typeface="+mn-lt"/>
              </a:rPr>
              <a:t>every placement</a:t>
            </a:r>
            <a:r>
              <a:rPr lang="en-GB" sz="2000" dirty="0">
                <a:solidFill>
                  <a:schemeClr val="tx2">
                    <a:lumMod val="50000"/>
                  </a:schemeClr>
                </a:solidFill>
                <a:latin typeface="+mn-lt"/>
              </a:rPr>
              <a:t>. All other requirements can be worked towards across the year and need to be achieved by the end of the part.    </a:t>
            </a:r>
          </a:p>
        </p:txBody>
      </p:sp>
      <p:sp>
        <p:nvSpPr>
          <p:cNvPr id="3" name="TextBox 2">
            <a:extLst>
              <a:ext uri="{FF2B5EF4-FFF2-40B4-BE49-F238E27FC236}">
                <a16:creationId xmlns:a16="http://schemas.microsoft.com/office/drawing/2014/main" id="{B2E8CC73-5F2A-4D52-B852-E6A578D2F619}"/>
              </a:ext>
            </a:extLst>
          </p:cNvPr>
          <p:cNvSpPr txBox="1"/>
          <p:nvPr/>
        </p:nvSpPr>
        <p:spPr>
          <a:xfrm>
            <a:off x="479376" y="6414938"/>
            <a:ext cx="11190609" cy="369332"/>
          </a:xfrm>
          <a:prstGeom prst="rect">
            <a:avLst/>
          </a:prstGeom>
          <a:noFill/>
        </p:spPr>
        <p:txBody>
          <a:bodyPr wrap="square" rtlCol="0">
            <a:spAutoFit/>
          </a:bodyPr>
          <a:lstStyle/>
          <a:p>
            <a:pPr algn="ctr"/>
            <a:r>
              <a:rPr lang="en-GB" b="1" dirty="0"/>
              <a:t>PA’s must ensure documentation (via </a:t>
            </a:r>
            <a:r>
              <a:rPr lang="en-GB" b="1" dirty="0" err="1"/>
              <a:t>Pebblepad</a:t>
            </a:r>
            <a:r>
              <a:rPr lang="en-GB" b="1" dirty="0"/>
              <a:t>) is completed in every placement. </a:t>
            </a:r>
          </a:p>
        </p:txBody>
      </p:sp>
    </p:spTree>
    <p:extLst>
      <p:ext uri="{BB962C8B-B14F-4D97-AF65-F5344CB8AC3E}">
        <p14:creationId xmlns:p14="http://schemas.microsoft.com/office/powerpoint/2010/main" val="1038305241"/>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407368" y="548680"/>
            <a:ext cx="9937104" cy="1011105"/>
          </a:xfrm>
        </p:spPr>
        <p:txBody>
          <a:bodyPr>
            <a:noAutofit/>
          </a:bodyPr>
          <a:lstStyle/>
          <a:p>
            <a:r>
              <a:rPr lang="en-GB" sz="4000" b="1" dirty="0">
                <a:solidFill>
                  <a:schemeClr val="tx2">
                    <a:lumMod val="50000"/>
                  </a:schemeClr>
                </a:solidFill>
                <a:latin typeface="+mn-lt"/>
              </a:rPr>
              <a:t>Progression</a:t>
            </a:r>
            <a:br>
              <a:rPr lang="en-GB" sz="4000" b="1" dirty="0">
                <a:solidFill>
                  <a:schemeClr val="tx2">
                    <a:lumMod val="50000"/>
                  </a:schemeClr>
                </a:solidFill>
                <a:highlight>
                  <a:srgbClr val="FFFF00"/>
                </a:highlight>
                <a:latin typeface="+mn-lt"/>
              </a:rPr>
            </a:br>
            <a:endParaRPr lang="en-GB" sz="4000" b="1" dirty="0">
              <a:solidFill>
                <a:schemeClr val="tx2">
                  <a:lumMod val="50000"/>
                </a:schemeClr>
              </a:solidFill>
              <a:highlight>
                <a:srgbClr val="FFFF00"/>
              </a:highlight>
              <a:latin typeface="+mn-lt"/>
            </a:endParaRPr>
          </a:p>
        </p:txBody>
      </p:sp>
      <p:sp>
        <p:nvSpPr>
          <p:cNvPr id="4" name="TextBox 3">
            <a:extLst>
              <a:ext uri="{FF2B5EF4-FFF2-40B4-BE49-F238E27FC236}">
                <a16:creationId xmlns:a16="http://schemas.microsoft.com/office/drawing/2014/main" id="{CEB3BA33-B9BA-0913-727E-8E9560BCFD8C}"/>
              </a:ext>
            </a:extLst>
          </p:cNvPr>
          <p:cNvSpPr txBox="1"/>
          <p:nvPr/>
        </p:nvSpPr>
        <p:spPr>
          <a:xfrm>
            <a:off x="335360" y="1412776"/>
            <a:ext cx="10880923" cy="4524315"/>
          </a:xfrm>
          <a:prstGeom prst="rect">
            <a:avLst/>
          </a:prstGeom>
          <a:noFill/>
        </p:spPr>
        <p:txBody>
          <a:bodyPr wrap="square">
            <a:spAutoFit/>
          </a:bodyPr>
          <a:lstStyle/>
          <a:p>
            <a:pPr>
              <a:buNone/>
            </a:pPr>
            <a:r>
              <a:rPr lang="en-GB" sz="3600" b="1" dirty="0">
                <a:solidFill>
                  <a:schemeClr val="tx2">
                    <a:lumMod val="50000"/>
                  </a:schemeClr>
                </a:solidFill>
                <a:latin typeface="+mn-lt"/>
              </a:rPr>
              <a:t>The NMC states:</a:t>
            </a:r>
          </a:p>
          <a:p>
            <a:r>
              <a:rPr lang="en-GB" sz="3600" b="1" dirty="0">
                <a:solidFill>
                  <a:schemeClr val="tx2">
                    <a:lumMod val="50000"/>
                  </a:schemeClr>
                </a:solidFill>
                <a:latin typeface="+mn-lt"/>
              </a:rPr>
              <a:t>Practice Assessors </a:t>
            </a:r>
            <a:r>
              <a:rPr lang="en-GB" sz="3600" dirty="0">
                <a:solidFill>
                  <a:schemeClr val="tx2">
                    <a:lumMod val="50000"/>
                  </a:schemeClr>
                </a:solidFill>
                <a:latin typeface="+mn-lt"/>
              </a:rPr>
              <a:t>(PAs) assess the total performance of the student and </a:t>
            </a:r>
            <a:r>
              <a:rPr lang="en-GB" sz="3600" b="1" dirty="0">
                <a:solidFill>
                  <a:schemeClr val="tx2">
                    <a:lumMod val="50000"/>
                  </a:schemeClr>
                </a:solidFill>
                <a:latin typeface="+mn-lt"/>
              </a:rPr>
              <a:t>are accountable for</a:t>
            </a:r>
            <a:r>
              <a:rPr lang="en-GB" sz="3600" dirty="0">
                <a:solidFill>
                  <a:schemeClr val="tx2">
                    <a:lumMod val="50000"/>
                  </a:schemeClr>
                </a:solidFill>
                <a:latin typeface="+mn-lt"/>
              </a:rPr>
              <a:t> </a:t>
            </a:r>
            <a:r>
              <a:rPr lang="en-GB" sz="3600" b="1" dirty="0">
                <a:solidFill>
                  <a:schemeClr val="tx2">
                    <a:lumMod val="50000"/>
                  </a:schemeClr>
                </a:solidFill>
                <a:latin typeface="+mn-lt"/>
              </a:rPr>
              <a:t>decisions</a:t>
            </a:r>
            <a:r>
              <a:rPr lang="en-GB" sz="3600" dirty="0">
                <a:solidFill>
                  <a:schemeClr val="tx2">
                    <a:lumMod val="50000"/>
                  </a:schemeClr>
                </a:solidFill>
                <a:latin typeface="+mn-lt"/>
              </a:rPr>
              <a:t> that students </a:t>
            </a:r>
            <a:r>
              <a:rPr lang="en-GB" sz="3600" b="1" dirty="0">
                <a:solidFill>
                  <a:schemeClr val="tx2">
                    <a:lumMod val="50000"/>
                  </a:schemeClr>
                </a:solidFill>
                <a:latin typeface="+mn-lt"/>
              </a:rPr>
              <a:t>have the necessary knowledge, skills and competence to progress </a:t>
            </a:r>
            <a:r>
              <a:rPr lang="en-GB" sz="3600" dirty="0">
                <a:solidFill>
                  <a:schemeClr val="tx2">
                    <a:lumMod val="50000"/>
                  </a:schemeClr>
                </a:solidFill>
                <a:latin typeface="+mn-lt"/>
              </a:rPr>
              <a:t>through the practice element of the programme (</a:t>
            </a:r>
            <a:r>
              <a:rPr lang="en-GB" sz="3600" dirty="0" err="1">
                <a:solidFill>
                  <a:schemeClr val="tx2">
                    <a:lumMod val="50000"/>
                  </a:schemeClr>
                </a:solidFill>
                <a:latin typeface="+mn-lt"/>
              </a:rPr>
              <a:t>EoC</a:t>
            </a:r>
            <a:r>
              <a:rPr lang="en-GB" sz="3600" dirty="0">
                <a:solidFill>
                  <a:schemeClr val="tx2">
                    <a:lumMod val="50000"/>
                  </a:schemeClr>
                </a:solidFill>
                <a:latin typeface="+mn-lt"/>
              </a:rPr>
              <a:t>) using the Ongoing Achievement Record (OAR) and Practice Assessment Document (PAD, Part 1, 2, &amp; 3).</a:t>
            </a:r>
          </a:p>
        </p:txBody>
      </p:sp>
    </p:spTree>
    <p:extLst>
      <p:ext uri="{BB962C8B-B14F-4D97-AF65-F5344CB8AC3E}">
        <p14:creationId xmlns:p14="http://schemas.microsoft.com/office/powerpoint/2010/main" val="3250036480"/>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406084" y="94247"/>
            <a:ext cx="9937104" cy="1011105"/>
          </a:xfrm>
        </p:spPr>
        <p:txBody>
          <a:bodyPr>
            <a:noAutofit/>
          </a:bodyPr>
          <a:lstStyle/>
          <a:p>
            <a:r>
              <a:rPr lang="en-GB" sz="4000" b="1" dirty="0">
                <a:solidFill>
                  <a:schemeClr val="tx2">
                    <a:lumMod val="50000"/>
                  </a:schemeClr>
                </a:solidFill>
                <a:latin typeface="+mn-lt"/>
              </a:rPr>
              <a:t>Managing assessment concerns</a:t>
            </a:r>
          </a:p>
        </p:txBody>
      </p:sp>
      <p:sp>
        <p:nvSpPr>
          <p:cNvPr id="10" name="TextBox 9">
            <a:extLst>
              <a:ext uri="{FF2B5EF4-FFF2-40B4-BE49-F238E27FC236}">
                <a16:creationId xmlns:a16="http://schemas.microsoft.com/office/drawing/2014/main" id="{E5F5431D-6A21-DDA5-51E3-650891CD77C8}"/>
              </a:ext>
            </a:extLst>
          </p:cNvPr>
          <p:cNvSpPr txBox="1"/>
          <p:nvPr/>
        </p:nvSpPr>
        <p:spPr>
          <a:xfrm>
            <a:off x="5159896" y="836712"/>
            <a:ext cx="6768752" cy="6247864"/>
          </a:xfrm>
          <a:prstGeom prst="rect">
            <a:avLst/>
          </a:prstGeom>
          <a:noFill/>
        </p:spPr>
        <p:txBody>
          <a:bodyPr wrap="square">
            <a:spAutoFit/>
          </a:bodyPr>
          <a:lstStyle/>
          <a:p>
            <a:pPr marL="457200" indent="-457200">
              <a:buClr>
                <a:srgbClr val="FF6699"/>
              </a:buClr>
              <a:buFont typeface="Wingdings" panose="05000000000000000000" pitchFamily="2" charset="2"/>
              <a:buChar char="§"/>
            </a:pPr>
            <a:r>
              <a:rPr lang="en-GB" sz="2000" dirty="0">
                <a:solidFill>
                  <a:schemeClr val="tx2">
                    <a:lumMod val="50000"/>
                  </a:schemeClr>
                </a:solidFill>
                <a:latin typeface="+mn-lt"/>
              </a:rPr>
              <a:t>If there are concerns with performance </a:t>
            </a:r>
            <a:r>
              <a:rPr lang="en-GB" sz="2000" b="1" dirty="0">
                <a:solidFill>
                  <a:schemeClr val="tx2">
                    <a:lumMod val="50000"/>
                  </a:schemeClr>
                </a:solidFill>
                <a:latin typeface="+mn-lt"/>
              </a:rPr>
              <a:t>at any point </a:t>
            </a:r>
            <a:r>
              <a:rPr lang="en-GB" sz="2000" dirty="0">
                <a:solidFill>
                  <a:schemeClr val="tx2">
                    <a:lumMod val="50000"/>
                  </a:schemeClr>
                </a:solidFill>
                <a:latin typeface="+mn-lt"/>
              </a:rPr>
              <a:t>during the placement </a:t>
            </a:r>
            <a:r>
              <a:rPr lang="en-GB" sz="2000" b="1" dirty="0">
                <a:solidFill>
                  <a:schemeClr val="tx2">
                    <a:lumMod val="50000"/>
                  </a:schemeClr>
                </a:solidFill>
                <a:latin typeface="+mn-lt"/>
              </a:rPr>
              <a:t>students</a:t>
            </a:r>
            <a:r>
              <a:rPr lang="en-GB" sz="2000" dirty="0">
                <a:solidFill>
                  <a:schemeClr val="tx2">
                    <a:lumMod val="50000"/>
                  </a:schemeClr>
                </a:solidFill>
                <a:latin typeface="+mn-lt"/>
              </a:rPr>
              <a:t> should be </a:t>
            </a:r>
            <a:r>
              <a:rPr lang="en-GB" sz="2000" b="1" dirty="0">
                <a:solidFill>
                  <a:schemeClr val="tx2">
                    <a:lumMod val="50000"/>
                  </a:schemeClr>
                </a:solidFill>
                <a:latin typeface="+mn-lt"/>
              </a:rPr>
              <a:t>informed</a:t>
            </a:r>
            <a:r>
              <a:rPr lang="en-GB" sz="2000" dirty="0">
                <a:solidFill>
                  <a:schemeClr val="tx2">
                    <a:lumMod val="50000"/>
                  </a:schemeClr>
                </a:solidFill>
                <a:latin typeface="+mn-lt"/>
              </a:rPr>
              <a:t> </a:t>
            </a:r>
            <a:r>
              <a:rPr lang="en-GB" sz="2000" b="1" dirty="0">
                <a:solidFill>
                  <a:schemeClr val="tx2">
                    <a:lumMod val="50000"/>
                  </a:schemeClr>
                </a:solidFill>
                <a:latin typeface="+mn-lt"/>
              </a:rPr>
              <a:t>immediately</a:t>
            </a:r>
            <a:r>
              <a:rPr lang="en-GB" sz="2000" dirty="0">
                <a:solidFill>
                  <a:schemeClr val="tx2">
                    <a:lumMod val="50000"/>
                  </a:schemeClr>
                </a:solidFill>
                <a:latin typeface="+mn-lt"/>
              </a:rPr>
              <a:t>. </a:t>
            </a:r>
          </a:p>
          <a:p>
            <a:pPr marL="457200" indent="-457200">
              <a:buClr>
                <a:srgbClr val="FF6699"/>
              </a:buClr>
              <a:buFont typeface="Wingdings" panose="05000000000000000000" pitchFamily="2" charset="2"/>
              <a:buChar char="§"/>
            </a:pPr>
            <a:endParaRPr lang="en-GB" sz="2000" dirty="0">
              <a:solidFill>
                <a:schemeClr val="tx2">
                  <a:lumMod val="50000"/>
                </a:schemeClr>
              </a:solidFill>
              <a:latin typeface="+mn-lt"/>
            </a:endParaRPr>
          </a:p>
          <a:p>
            <a:pPr marL="457200" indent="-457200">
              <a:buClr>
                <a:srgbClr val="FF6699"/>
              </a:buClr>
              <a:buFont typeface="Wingdings" panose="05000000000000000000" pitchFamily="2" charset="2"/>
              <a:buChar char="§"/>
            </a:pPr>
            <a:r>
              <a:rPr lang="en-GB" sz="2000" dirty="0">
                <a:solidFill>
                  <a:schemeClr val="tx2">
                    <a:lumMod val="50000"/>
                  </a:schemeClr>
                </a:solidFill>
                <a:latin typeface="+mn-lt"/>
              </a:rPr>
              <a:t>A </a:t>
            </a:r>
            <a:r>
              <a:rPr lang="en-GB" sz="2000" b="1" dirty="0">
                <a:solidFill>
                  <a:schemeClr val="tx2">
                    <a:lumMod val="50000"/>
                  </a:schemeClr>
                </a:solidFill>
                <a:latin typeface="+mn-lt"/>
              </a:rPr>
              <a:t>SMART</a:t>
            </a:r>
            <a:r>
              <a:rPr lang="en-GB" sz="2000" dirty="0">
                <a:solidFill>
                  <a:schemeClr val="tx2">
                    <a:lumMod val="50000"/>
                  </a:schemeClr>
                </a:solidFill>
                <a:latin typeface="+mn-lt"/>
              </a:rPr>
              <a:t> action plan also needs to be written by the </a:t>
            </a:r>
            <a:r>
              <a:rPr lang="en-GB" sz="2000" b="1" dirty="0">
                <a:solidFill>
                  <a:schemeClr val="tx2">
                    <a:lumMod val="50000"/>
                  </a:schemeClr>
                </a:solidFill>
                <a:latin typeface="+mn-lt"/>
              </a:rPr>
              <a:t>Practice Assessor on Pebble pad </a:t>
            </a:r>
            <a:r>
              <a:rPr lang="en-GB" sz="2000" dirty="0">
                <a:solidFill>
                  <a:schemeClr val="tx2">
                    <a:lumMod val="50000"/>
                  </a:schemeClr>
                </a:solidFill>
                <a:latin typeface="+mn-lt"/>
              </a:rPr>
              <a:t>to provide opportunity to address this prior to the final interview.</a:t>
            </a:r>
          </a:p>
          <a:p>
            <a:pPr marL="457200" indent="-457200">
              <a:buClr>
                <a:srgbClr val="FF6699"/>
              </a:buClr>
              <a:buFont typeface="Wingdings" panose="05000000000000000000" pitchFamily="2" charset="2"/>
              <a:buChar char="§"/>
            </a:pPr>
            <a:endParaRPr lang="en-GB" sz="2000" dirty="0">
              <a:solidFill>
                <a:schemeClr val="tx2">
                  <a:lumMod val="50000"/>
                </a:schemeClr>
              </a:solidFill>
              <a:latin typeface="+mn-lt"/>
            </a:endParaRPr>
          </a:p>
          <a:p>
            <a:pPr marL="457200" indent="-457200">
              <a:buClr>
                <a:srgbClr val="FF6699"/>
              </a:buClr>
              <a:buFont typeface="Wingdings" panose="05000000000000000000" pitchFamily="2" charset="2"/>
              <a:buChar char="§"/>
            </a:pPr>
            <a:r>
              <a:rPr lang="en-GB" sz="2000" b="1" dirty="0">
                <a:solidFill>
                  <a:schemeClr val="tx2">
                    <a:lumMod val="50000"/>
                  </a:schemeClr>
                </a:solidFill>
                <a:latin typeface="+mn-lt"/>
              </a:rPr>
              <a:t>Constructive feedback </a:t>
            </a:r>
            <a:r>
              <a:rPr lang="en-GB" sz="2000" dirty="0">
                <a:solidFill>
                  <a:schemeClr val="tx2">
                    <a:lumMod val="50000"/>
                  </a:schemeClr>
                </a:solidFill>
                <a:latin typeface="+mn-lt"/>
              </a:rPr>
              <a:t>focused on practice behaviours.  </a:t>
            </a:r>
          </a:p>
          <a:p>
            <a:pPr marL="171450" indent="-171450">
              <a:buClr>
                <a:srgbClr val="FF6699"/>
              </a:buClr>
              <a:buFont typeface="Wingdings" panose="05000000000000000000" pitchFamily="2" charset="2"/>
              <a:buChar char="§"/>
            </a:pPr>
            <a:endParaRPr lang="en-GB" sz="2000" dirty="0">
              <a:solidFill>
                <a:schemeClr val="tx2">
                  <a:lumMod val="50000"/>
                </a:schemeClr>
              </a:solidFill>
              <a:latin typeface="+mn-lt"/>
            </a:endParaRPr>
          </a:p>
          <a:p>
            <a:pPr marL="457200" indent="-457200">
              <a:buClr>
                <a:srgbClr val="FF6699"/>
              </a:buClr>
              <a:buFont typeface="Wingdings" panose="05000000000000000000" pitchFamily="2" charset="2"/>
              <a:buChar char="§"/>
            </a:pPr>
            <a:r>
              <a:rPr lang="en-GB" sz="2000" dirty="0">
                <a:solidFill>
                  <a:schemeClr val="tx2">
                    <a:lumMod val="50000"/>
                  </a:schemeClr>
                </a:solidFill>
                <a:latin typeface="+mn-lt"/>
              </a:rPr>
              <a:t>Seek </a:t>
            </a:r>
            <a:r>
              <a:rPr lang="en-GB" sz="2000" b="1" dirty="0">
                <a:solidFill>
                  <a:schemeClr val="tx2">
                    <a:lumMod val="50000"/>
                  </a:schemeClr>
                </a:solidFill>
                <a:latin typeface="+mn-lt"/>
              </a:rPr>
              <a:t>support early</a:t>
            </a:r>
            <a:r>
              <a:rPr lang="en-GB" sz="2000" b="1" dirty="0">
                <a:solidFill>
                  <a:schemeClr val="tx2">
                    <a:lumMod val="50000"/>
                  </a:schemeClr>
                </a:solidFill>
              </a:rPr>
              <a:t> </a:t>
            </a:r>
            <a:r>
              <a:rPr lang="en-GB" sz="2000" dirty="0">
                <a:solidFill>
                  <a:schemeClr val="tx2">
                    <a:lumMod val="50000"/>
                  </a:schemeClr>
                </a:solidFill>
                <a:latin typeface="+mn-lt"/>
              </a:rPr>
              <a:t>from your team and Trust Education Facilitators. </a:t>
            </a:r>
          </a:p>
          <a:p>
            <a:pPr marL="457200" indent="-457200">
              <a:buClr>
                <a:srgbClr val="FF6699"/>
              </a:buClr>
              <a:buFont typeface="Wingdings" panose="05000000000000000000" pitchFamily="2" charset="2"/>
              <a:buChar char="§"/>
            </a:pPr>
            <a:endParaRPr lang="en-GB" sz="2000" dirty="0">
              <a:solidFill>
                <a:schemeClr val="tx2">
                  <a:lumMod val="50000"/>
                </a:schemeClr>
              </a:solidFill>
              <a:latin typeface="+mn-lt"/>
            </a:endParaRPr>
          </a:p>
          <a:p>
            <a:pPr marL="457200" indent="-457200">
              <a:buClr>
                <a:srgbClr val="FF6699"/>
              </a:buClr>
              <a:buFont typeface="Wingdings" panose="05000000000000000000" pitchFamily="2" charset="2"/>
              <a:buChar char="§"/>
            </a:pPr>
            <a:r>
              <a:rPr lang="en-GB" sz="2000" dirty="0">
                <a:solidFill>
                  <a:schemeClr val="tx2">
                    <a:lumMod val="50000"/>
                  </a:schemeClr>
                </a:solidFill>
                <a:latin typeface="+mn-lt"/>
              </a:rPr>
              <a:t>Communicate with, and involve, the </a:t>
            </a:r>
            <a:r>
              <a:rPr lang="en-GB" sz="2000" b="1" dirty="0">
                <a:solidFill>
                  <a:schemeClr val="tx2">
                    <a:lumMod val="50000"/>
                  </a:schemeClr>
                </a:solidFill>
                <a:latin typeface="+mn-lt"/>
              </a:rPr>
              <a:t>Academic Assessor (AA) </a:t>
            </a:r>
            <a:r>
              <a:rPr lang="en-GB" sz="2000" dirty="0">
                <a:solidFill>
                  <a:schemeClr val="tx2">
                    <a:lumMod val="50000"/>
                  </a:schemeClr>
                </a:solidFill>
                <a:latin typeface="+mn-lt"/>
              </a:rPr>
              <a:t>and </a:t>
            </a:r>
            <a:r>
              <a:rPr lang="en-GB" sz="2000" b="1" dirty="0">
                <a:solidFill>
                  <a:schemeClr val="tx2">
                    <a:lumMod val="50000"/>
                  </a:schemeClr>
                </a:solidFill>
                <a:latin typeface="+mn-lt"/>
              </a:rPr>
              <a:t>Academic in Practice (AiP) </a:t>
            </a:r>
            <a:r>
              <a:rPr lang="en-GB" sz="2000" dirty="0">
                <a:solidFill>
                  <a:schemeClr val="tx2">
                    <a:lumMod val="50000"/>
                  </a:schemeClr>
                </a:solidFill>
                <a:latin typeface="+mn-lt"/>
              </a:rPr>
              <a:t>in this process.</a:t>
            </a:r>
          </a:p>
          <a:p>
            <a:pPr marL="457200" indent="-457200">
              <a:buClr>
                <a:srgbClr val="FF6699"/>
              </a:buClr>
              <a:buFont typeface="Wingdings" panose="05000000000000000000" pitchFamily="2" charset="2"/>
              <a:buChar char="§"/>
            </a:pPr>
            <a:endParaRPr lang="en-GB" sz="2000" dirty="0">
              <a:solidFill>
                <a:schemeClr val="tx2">
                  <a:lumMod val="50000"/>
                </a:schemeClr>
              </a:solidFill>
              <a:latin typeface="+mn-lt"/>
            </a:endParaRPr>
          </a:p>
          <a:p>
            <a:pPr marL="457200" indent="-457200">
              <a:buClr>
                <a:srgbClr val="FF6699"/>
              </a:buClr>
              <a:buFont typeface="Wingdings" panose="05000000000000000000" pitchFamily="2" charset="2"/>
              <a:buChar char="§"/>
            </a:pPr>
            <a:r>
              <a:rPr lang="en-GB" sz="2000" dirty="0">
                <a:solidFill>
                  <a:schemeClr val="tx2">
                    <a:lumMod val="50000"/>
                  </a:schemeClr>
                </a:solidFill>
                <a:latin typeface="+mn-lt"/>
              </a:rPr>
              <a:t>If required student management can be via: </a:t>
            </a:r>
          </a:p>
          <a:p>
            <a:pPr marL="457200" indent="-457200">
              <a:buClr>
                <a:srgbClr val="FF6699"/>
              </a:buClr>
              <a:buFont typeface="Wingdings" panose="05000000000000000000" pitchFamily="2" charset="2"/>
              <a:buChar char="§"/>
            </a:pPr>
            <a:endParaRPr lang="en-GB" sz="2000" dirty="0">
              <a:solidFill>
                <a:schemeClr val="tx2">
                  <a:lumMod val="50000"/>
                </a:schemeClr>
              </a:solidFill>
              <a:latin typeface="+mn-lt"/>
            </a:endParaRPr>
          </a:p>
          <a:p>
            <a:pPr marL="912813" lvl="1" indent="-457200">
              <a:buClr>
                <a:srgbClr val="FF6699"/>
              </a:buClr>
              <a:buFont typeface="Wingdings" panose="05000000000000000000" pitchFamily="2" charset="2"/>
              <a:buChar char="ü"/>
            </a:pPr>
            <a:r>
              <a:rPr lang="en-GB" sz="2000" dirty="0">
                <a:solidFill>
                  <a:schemeClr val="tx2">
                    <a:lumMod val="50000"/>
                  </a:schemeClr>
                </a:solidFill>
                <a:latin typeface="+mn-lt"/>
              </a:rPr>
              <a:t>UWE Professional Suitability</a:t>
            </a:r>
          </a:p>
          <a:p>
            <a:pPr marL="912813" lvl="1" indent="-457200">
              <a:buClr>
                <a:srgbClr val="FF6699"/>
              </a:buClr>
              <a:buFont typeface="Wingdings" panose="05000000000000000000" pitchFamily="2" charset="2"/>
              <a:buChar char="ü"/>
            </a:pPr>
            <a:r>
              <a:rPr lang="en-GB" sz="2000" dirty="0">
                <a:solidFill>
                  <a:schemeClr val="tx2">
                    <a:lumMod val="50000"/>
                  </a:schemeClr>
                </a:solidFill>
                <a:latin typeface="+mn-lt"/>
              </a:rPr>
              <a:t>UWE Student Conduct policy  </a:t>
            </a:r>
          </a:p>
          <a:p>
            <a:pPr marL="457200" indent="-457200">
              <a:buClr>
                <a:srgbClr val="FF6699"/>
              </a:buClr>
              <a:buFont typeface="Wingdings" panose="05000000000000000000" pitchFamily="2" charset="2"/>
              <a:buChar char="§"/>
            </a:pPr>
            <a:endParaRPr lang="en-GB" sz="2000" dirty="0">
              <a:solidFill>
                <a:schemeClr val="tx2">
                  <a:lumMod val="50000"/>
                </a:schemeClr>
              </a:solidFill>
              <a:latin typeface="+mn-lt"/>
            </a:endParaRPr>
          </a:p>
        </p:txBody>
      </p:sp>
      <p:pic>
        <p:nvPicPr>
          <p:cNvPr id="21" name="Picture 20">
            <a:extLst>
              <a:ext uri="{FF2B5EF4-FFF2-40B4-BE49-F238E27FC236}">
                <a16:creationId xmlns:a16="http://schemas.microsoft.com/office/drawing/2014/main" id="{39FD1535-DFF8-DCF5-67A0-C430C76B8F4D}"/>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3" r="8333"/>
          <a:stretch/>
        </p:blipFill>
        <p:spPr>
          <a:xfrm>
            <a:off x="377923" y="1808093"/>
            <a:ext cx="4349925" cy="3479940"/>
          </a:xfrm>
          <a:prstGeom prst="rect">
            <a:avLst/>
          </a:prstGeom>
        </p:spPr>
      </p:pic>
    </p:spTree>
    <p:extLst>
      <p:ext uri="{BB962C8B-B14F-4D97-AF65-F5344CB8AC3E}">
        <p14:creationId xmlns:p14="http://schemas.microsoft.com/office/powerpoint/2010/main" val="1708907460"/>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191344" y="120244"/>
            <a:ext cx="9937104" cy="584775"/>
          </a:xfrm>
        </p:spPr>
        <p:txBody>
          <a:bodyPr>
            <a:noAutofit/>
          </a:bodyPr>
          <a:lstStyle/>
          <a:p>
            <a:r>
              <a:rPr lang="en-GB" sz="4000" b="1" dirty="0">
                <a:solidFill>
                  <a:schemeClr val="tx2">
                    <a:lumMod val="50000"/>
                  </a:schemeClr>
                </a:solidFill>
                <a:latin typeface="+mn-lt"/>
              </a:rPr>
              <a:t>Action Planning  </a:t>
            </a:r>
          </a:p>
        </p:txBody>
      </p:sp>
      <p:graphicFrame>
        <p:nvGraphicFramePr>
          <p:cNvPr id="7" name="Table 6">
            <a:extLst>
              <a:ext uri="{FF2B5EF4-FFF2-40B4-BE49-F238E27FC236}">
                <a16:creationId xmlns:a16="http://schemas.microsoft.com/office/drawing/2014/main" id="{7A24D32E-ED67-9913-E45B-FE446D74961F}"/>
              </a:ext>
            </a:extLst>
          </p:cNvPr>
          <p:cNvGraphicFramePr>
            <a:graphicFrameLocks noGrp="1"/>
          </p:cNvGraphicFramePr>
          <p:nvPr>
            <p:extLst>
              <p:ext uri="{D42A27DB-BD31-4B8C-83A1-F6EECF244321}">
                <p14:modId xmlns:p14="http://schemas.microsoft.com/office/powerpoint/2010/main" val="3518297916"/>
              </p:ext>
            </p:extLst>
          </p:nvPr>
        </p:nvGraphicFramePr>
        <p:xfrm>
          <a:off x="325314" y="1202993"/>
          <a:ext cx="11603334" cy="5323121"/>
        </p:xfrm>
        <a:graphic>
          <a:graphicData uri="http://schemas.openxmlformats.org/drawingml/2006/table">
            <a:tbl>
              <a:tblPr firstRow="1" bandRow="1">
                <a:tableStyleId>{5940675A-B579-460E-94D1-54222C63F5DA}</a:tableStyleId>
              </a:tblPr>
              <a:tblGrid>
                <a:gridCol w="1979704">
                  <a:extLst>
                    <a:ext uri="{9D8B030D-6E8A-4147-A177-3AD203B41FA5}">
                      <a16:colId xmlns:a16="http://schemas.microsoft.com/office/drawing/2014/main" val="2663787941"/>
                    </a:ext>
                  </a:extLst>
                </a:gridCol>
                <a:gridCol w="9623630">
                  <a:extLst>
                    <a:ext uri="{9D8B030D-6E8A-4147-A177-3AD203B41FA5}">
                      <a16:colId xmlns:a16="http://schemas.microsoft.com/office/drawing/2014/main" val="1664206924"/>
                    </a:ext>
                  </a:extLst>
                </a:gridCol>
              </a:tblGrid>
              <a:tr h="2612466">
                <a:tc>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GB" sz="1600" b="1" dirty="0">
                          <a:solidFill>
                            <a:schemeClr val="tx2">
                              <a:lumMod val="50000"/>
                            </a:schemeClr>
                          </a:solidFill>
                          <a:latin typeface="+mn-lt"/>
                          <a:ea typeface="Arial" panose="020B0604020202020204" pitchFamily="34" charset="0"/>
                        </a:rPr>
                        <a:t>1. </a:t>
                      </a:r>
                      <a:r>
                        <a:rPr lang="en-GB" sz="1600">
                          <a:solidFill>
                            <a:schemeClr val="tx2">
                              <a:lumMod val="50000"/>
                            </a:schemeClr>
                          </a:solidFill>
                          <a:latin typeface="+mn-lt"/>
                          <a:ea typeface="Arial" panose="020B0604020202020204" pitchFamily="34" charset="0"/>
                        </a:rPr>
                        <a:t>PA to navigate </a:t>
                      </a:r>
                      <a:r>
                        <a:rPr lang="en-GB" sz="1600" dirty="0">
                          <a:solidFill>
                            <a:schemeClr val="tx2">
                              <a:lumMod val="50000"/>
                            </a:schemeClr>
                          </a:solidFill>
                          <a:latin typeface="+mn-lt"/>
                          <a:ea typeface="Arial" panose="020B0604020202020204" pitchFamily="34" charset="0"/>
                        </a:rPr>
                        <a:t>to the ‘action plan’ area in PAD PART 1, 2 or 3</a:t>
                      </a:r>
                      <a:r>
                        <a:rPr lang="en-GB" sz="1600" dirty="0">
                          <a:solidFill>
                            <a:schemeClr val="tx2">
                              <a:lumMod val="50000"/>
                            </a:schemeClr>
                          </a:solidFill>
                          <a:effectLst/>
                          <a:latin typeface="+mn-lt"/>
                          <a:ea typeface="Arial" panose="020B0604020202020204" pitchFamily="34" charset="0"/>
                        </a:rPr>
                        <a:t> and complete the relevant sections. </a:t>
                      </a:r>
                      <a:endParaRPr lang="en-GB" sz="1600" dirty="0">
                        <a:solidFill>
                          <a:schemeClr val="tx2">
                            <a:lumMod val="50000"/>
                          </a:schemeClr>
                        </a:solidFill>
                      </a:endParaRP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400" dirty="0">
                        <a:solidFill>
                          <a:schemeClr val="tx2">
                            <a:lumMod val="50000"/>
                          </a:schemeClr>
                        </a:solidFill>
                        <a:latin typeface="+mn-lt"/>
                        <a:ea typeface="Arial" panose="020B060402020202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endParaRPr lang="en-GB" sz="1600" dirty="0"/>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2963822804"/>
                  </a:ext>
                </a:extLst>
              </a:tr>
              <a:tr h="2710655">
                <a:tc>
                  <a:txBody>
                    <a:bodyPr/>
                    <a:lstStyle/>
                    <a:p>
                      <a:r>
                        <a:rPr lang="en-GB" sz="1600" b="1" dirty="0">
                          <a:solidFill>
                            <a:schemeClr val="tx2">
                              <a:lumMod val="50000"/>
                            </a:schemeClr>
                          </a:solidFill>
                        </a:rPr>
                        <a:t>2. </a:t>
                      </a:r>
                      <a:r>
                        <a:rPr lang="en-GB" sz="1600" dirty="0">
                          <a:solidFill>
                            <a:schemeClr val="tx2">
                              <a:lumMod val="50000"/>
                            </a:schemeClr>
                          </a:solidFill>
                        </a:rPr>
                        <a:t>The form will open – complete, agree and save. </a:t>
                      </a:r>
                    </a:p>
                    <a:p>
                      <a:endParaRPr lang="en-GB" sz="1600" dirty="0">
                        <a:solidFill>
                          <a:schemeClr val="tx2">
                            <a:lumMod val="50000"/>
                          </a:schemeClr>
                        </a:solidFill>
                      </a:endParaRPr>
                    </a:p>
                    <a:p>
                      <a:r>
                        <a:rPr lang="en-GB" sz="1600" dirty="0">
                          <a:solidFill>
                            <a:schemeClr val="tx2">
                              <a:lumMod val="50000"/>
                            </a:schemeClr>
                          </a:solidFill>
                        </a:rPr>
                        <a:t>The student and AA should also review and agree the final action plan and sign the relevant boxes. </a:t>
                      </a:r>
                    </a:p>
                    <a:p>
                      <a:endParaRPr lang="en-GB" sz="1600" dirty="0">
                        <a:solidFill>
                          <a:schemeClr val="tx2">
                            <a:lumMod val="50000"/>
                          </a:schemeClr>
                        </a:solidFill>
                      </a:endParaRP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400" dirty="0"/>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338295730"/>
                  </a:ext>
                </a:extLst>
              </a:tr>
            </a:tbl>
          </a:graphicData>
        </a:graphic>
      </p:graphicFrame>
      <p:pic>
        <p:nvPicPr>
          <p:cNvPr id="8" name="Picture 7">
            <a:extLst>
              <a:ext uri="{FF2B5EF4-FFF2-40B4-BE49-F238E27FC236}">
                <a16:creationId xmlns:a16="http://schemas.microsoft.com/office/drawing/2014/main" id="{5F05995E-05EC-8D17-9D5D-699AC65498F3}"/>
              </a:ext>
              <a:ext uri="{C183D7F6-B498-43B3-948B-1728B52AA6E4}">
                <adec:decorative xmlns:adec="http://schemas.microsoft.com/office/drawing/2017/decorative" val="1"/>
              </a:ext>
            </a:extLst>
          </p:cNvPr>
          <p:cNvPicPr>
            <a:picLocks noChangeAspect="1"/>
          </p:cNvPicPr>
          <p:nvPr/>
        </p:nvPicPr>
        <p:blipFill rotWithShape="1">
          <a:blip r:embed="rId3"/>
          <a:srcRect l="19587" r="19228" b="13825"/>
          <a:stretch/>
        </p:blipFill>
        <p:spPr>
          <a:xfrm>
            <a:off x="4079776" y="1095822"/>
            <a:ext cx="6552728" cy="2549202"/>
          </a:xfrm>
          <a:prstGeom prst="rect">
            <a:avLst/>
          </a:prstGeom>
        </p:spPr>
      </p:pic>
      <p:pic>
        <p:nvPicPr>
          <p:cNvPr id="12" name="Picture 11">
            <a:extLst>
              <a:ext uri="{FF2B5EF4-FFF2-40B4-BE49-F238E27FC236}">
                <a16:creationId xmlns:a16="http://schemas.microsoft.com/office/drawing/2014/main" id="{FC86456A-17C9-DBDC-FC54-45CCCA9055C5}"/>
              </a:ext>
              <a:ext uri="{C183D7F6-B498-43B3-948B-1728B52AA6E4}">
                <adec:decorative xmlns:adec="http://schemas.microsoft.com/office/drawing/2017/decorative" val="1"/>
              </a:ext>
            </a:extLst>
          </p:cNvPr>
          <p:cNvPicPr>
            <a:picLocks noChangeAspect="1"/>
          </p:cNvPicPr>
          <p:nvPr/>
        </p:nvPicPr>
        <p:blipFill rotWithShape="1">
          <a:blip r:embed="rId4"/>
          <a:srcRect b="16901"/>
          <a:stretch/>
        </p:blipFill>
        <p:spPr>
          <a:xfrm>
            <a:off x="4079776" y="4077072"/>
            <a:ext cx="6480720" cy="2449042"/>
          </a:xfrm>
          <a:prstGeom prst="rect">
            <a:avLst/>
          </a:prstGeom>
        </p:spPr>
      </p:pic>
      <p:sp>
        <p:nvSpPr>
          <p:cNvPr id="16" name="TextBox 15">
            <a:extLst>
              <a:ext uri="{FF2B5EF4-FFF2-40B4-BE49-F238E27FC236}">
                <a16:creationId xmlns:a16="http://schemas.microsoft.com/office/drawing/2014/main" id="{070C91F2-B022-232C-975E-4B44483F8A39}"/>
              </a:ext>
              <a:ext uri="{C183D7F6-B498-43B3-948B-1728B52AA6E4}">
                <adec:decorative xmlns:adec="http://schemas.microsoft.com/office/drawing/2017/decorative" val="1"/>
              </a:ext>
            </a:extLst>
          </p:cNvPr>
          <p:cNvSpPr txBox="1"/>
          <p:nvPr/>
        </p:nvSpPr>
        <p:spPr>
          <a:xfrm>
            <a:off x="191344" y="689115"/>
            <a:ext cx="11737304" cy="338554"/>
          </a:xfrm>
          <a:prstGeom prst="rect">
            <a:avLst/>
          </a:prstGeom>
          <a:solidFill>
            <a:schemeClr val="accent5">
              <a:lumMod val="20000"/>
              <a:lumOff val="80000"/>
            </a:schemeClr>
          </a:solidFill>
        </p:spPr>
        <p:txBody>
          <a:bodyPr wrap="square">
            <a:spAutoFit/>
          </a:bodyPr>
          <a:lstStyle/>
          <a:p>
            <a:r>
              <a:rPr lang="en-GB" sz="1600" b="1" dirty="0">
                <a:solidFill>
                  <a:schemeClr val="tx2">
                    <a:lumMod val="50000"/>
                  </a:schemeClr>
                </a:solidFill>
                <a:latin typeface="+mn-lt"/>
              </a:rPr>
              <a:t>Practice Assessors need to initiate this process by activating the action plan template, giving it a title (e.g. EOC1A Action Plan 1)</a:t>
            </a:r>
            <a:endParaRPr lang="en-GB" sz="1600" dirty="0">
              <a:solidFill>
                <a:schemeClr val="tx2">
                  <a:lumMod val="50000"/>
                </a:schemeClr>
              </a:solidFill>
              <a:latin typeface="+mn-lt"/>
            </a:endParaRPr>
          </a:p>
        </p:txBody>
      </p:sp>
      <p:sp>
        <p:nvSpPr>
          <p:cNvPr id="17" name="Rectangle 16">
            <a:extLst>
              <a:ext uri="{FF2B5EF4-FFF2-40B4-BE49-F238E27FC236}">
                <a16:creationId xmlns:a16="http://schemas.microsoft.com/office/drawing/2014/main" id="{21A15501-0E8C-A901-D18A-35E764E53A11}"/>
              </a:ext>
              <a:ext uri="{C183D7F6-B498-43B3-948B-1728B52AA6E4}">
                <adec:decorative xmlns:adec="http://schemas.microsoft.com/office/drawing/2017/decorative" val="1"/>
              </a:ext>
            </a:extLst>
          </p:cNvPr>
          <p:cNvSpPr/>
          <p:nvPr/>
        </p:nvSpPr>
        <p:spPr>
          <a:xfrm>
            <a:off x="3605401" y="2171904"/>
            <a:ext cx="259701" cy="3066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t>1</a:t>
            </a:r>
          </a:p>
        </p:txBody>
      </p:sp>
      <p:sp>
        <p:nvSpPr>
          <p:cNvPr id="19" name="Rectangle 18">
            <a:extLst>
              <a:ext uri="{FF2B5EF4-FFF2-40B4-BE49-F238E27FC236}">
                <a16:creationId xmlns:a16="http://schemas.microsoft.com/office/drawing/2014/main" id="{73B7F574-BD2F-9C80-9D33-732C1A51224B}"/>
              </a:ext>
              <a:ext uri="{C183D7F6-B498-43B3-948B-1728B52AA6E4}">
                <adec:decorative xmlns:adec="http://schemas.microsoft.com/office/drawing/2017/decorative" val="1"/>
              </a:ext>
            </a:extLst>
          </p:cNvPr>
          <p:cNvSpPr/>
          <p:nvPr/>
        </p:nvSpPr>
        <p:spPr>
          <a:xfrm>
            <a:off x="3585314" y="4379422"/>
            <a:ext cx="259701" cy="3066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t>2</a:t>
            </a:r>
          </a:p>
        </p:txBody>
      </p:sp>
    </p:spTree>
    <p:extLst>
      <p:ext uri="{BB962C8B-B14F-4D97-AF65-F5344CB8AC3E}">
        <p14:creationId xmlns:p14="http://schemas.microsoft.com/office/powerpoint/2010/main" val="2340320534"/>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263352" y="175985"/>
            <a:ext cx="9937104" cy="1011105"/>
          </a:xfrm>
        </p:spPr>
        <p:txBody>
          <a:bodyPr>
            <a:noAutofit/>
          </a:bodyPr>
          <a:lstStyle/>
          <a:p>
            <a:pPr algn="ctr"/>
            <a:r>
              <a:rPr lang="en-GB" sz="4000" b="1" dirty="0">
                <a:solidFill>
                  <a:schemeClr val="tx2">
                    <a:lumMod val="50000"/>
                  </a:schemeClr>
                </a:solidFill>
                <a:latin typeface="+mn-lt"/>
              </a:rPr>
              <a:t>What happens if a student fails a placement?</a:t>
            </a:r>
            <a:br>
              <a:rPr lang="en-GB" sz="4000" b="1" dirty="0">
                <a:solidFill>
                  <a:schemeClr val="tx2">
                    <a:lumMod val="50000"/>
                  </a:schemeClr>
                </a:solidFill>
                <a:latin typeface="+mn-lt"/>
              </a:rPr>
            </a:br>
            <a:r>
              <a:rPr lang="en-GB" sz="4000" b="1" dirty="0">
                <a:solidFill>
                  <a:schemeClr val="tx2">
                    <a:lumMod val="50000"/>
                  </a:schemeClr>
                </a:solidFill>
                <a:latin typeface="+mn-lt"/>
              </a:rPr>
              <a:t>Retrieval documentation </a:t>
            </a:r>
          </a:p>
        </p:txBody>
      </p:sp>
      <p:sp>
        <p:nvSpPr>
          <p:cNvPr id="13" name="Rectangle 12">
            <a:extLst>
              <a:ext uri="{FF2B5EF4-FFF2-40B4-BE49-F238E27FC236}">
                <a16:creationId xmlns:a16="http://schemas.microsoft.com/office/drawing/2014/main" id="{11826964-7CF1-16F3-771E-7AE42B8C29A0}"/>
              </a:ext>
            </a:extLst>
          </p:cNvPr>
          <p:cNvSpPr/>
          <p:nvPr/>
        </p:nvSpPr>
        <p:spPr>
          <a:xfrm>
            <a:off x="767408" y="1631827"/>
            <a:ext cx="10081120" cy="720080"/>
          </a:xfrm>
          <a:prstGeom prst="rect">
            <a:avLst/>
          </a:prstGeom>
          <a:solidFill>
            <a:schemeClr val="tx2">
              <a:lumMod val="75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GB" sz="1600" b="1" dirty="0"/>
              <a:t>This depends on the retrieval reason. </a:t>
            </a:r>
            <a:endParaRPr lang="en-GB" sz="1600" dirty="0"/>
          </a:p>
        </p:txBody>
      </p:sp>
      <p:sp>
        <p:nvSpPr>
          <p:cNvPr id="19" name="Rectangle 18">
            <a:extLst>
              <a:ext uri="{FF2B5EF4-FFF2-40B4-BE49-F238E27FC236}">
                <a16:creationId xmlns:a16="http://schemas.microsoft.com/office/drawing/2014/main" id="{AE81D571-43E1-5264-DBEB-228E3331E24A}"/>
              </a:ext>
            </a:extLst>
          </p:cNvPr>
          <p:cNvSpPr/>
          <p:nvPr/>
        </p:nvSpPr>
        <p:spPr>
          <a:xfrm>
            <a:off x="787227" y="2574516"/>
            <a:ext cx="2664000" cy="781200"/>
          </a:xfrm>
          <a:prstGeom prst="rect">
            <a:avLst/>
          </a:prstGeom>
          <a:solidFill>
            <a:schemeClr val="accent5">
              <a:lumMod val="20000"/>
              <a:lumOff val="80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GB" sz="1400" b="1" dirty="0">
                <a:solidFill>
                  <a:schemeClr val="tx2">
                    <a:lumMod val="50000"/>
                  </a:schemeClr>
                </a:solidFill>
              </a:rPr>
              <a:t>Hours </a:t>
            </a:r>
            <a:r>
              <a:rPr lang="en-GB" sz="1400" dirty="0">
                <a:solidFill>
                  <a:schemeClr val="tx2">
                    <a:lumMod val="50000"/>
                  </a:schemeClr>
                </a:solidFill>
              </a:rPr>
              <a:t>(&lt;90%) </a:t>
            </a:r>
            <a:r>
              <a:rPr lang="en-GB" sz="1400" b="1" dirty="0">
                <a:solidFill>
                  <a:schemeClr val="tx2">
                    <a:lumMod val="50000"/>
                  </a:schemeClr>
                </a:solidFill>
              </a:rPr>
              <a:t>only</a:t>
            </a:r>
          </a:p>
        </p:txBody>
      </p:sp>
      <p:sp>
        <p:nvSpPr>
          <p:cNvPr id="14" name="Rectangle 13">
            <a:extLst>
              <a:ext uri="{FF2B5EF4-FFF2-40B4-BE49-F238E27FC236}">
                <a16:creationId xmlns:a16="http://schemas.microsoft.com/office/drawing/2014/main" id="{5199F6D8-AB8F-CFE1-CB8C-594A1C58F8E3}"/>
              </a:ext>
            </a:extLst>
          </p:cNvPr>
          <p:cNvSpPr/>
          <p:nvPr/>
        </p:nvSpPr>
        <p:spPr>
          <a:xfrm>
            <a:off x="787227" y="3904881"/>
            <a:ext cx="2664000" cy="781200"/>
          </a:xfrm>
          <a:prstGeom prst="rect">
            <a:avLst/>
          </a:prstGeom>
          <a:solidFill>
            <a:schemeClr val="accent5">
              <a:lumMod val="20000"/>
              <a:lumOff val="80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GB" sz="1400" b="1" dirty="0">
                <a:solidFill>
                  <a:schemeClr val="tx2">
                    <a:lumMod val="50000"/>
                  </a:schemeClr>
                </a:solidFill>
              </a:rPr>
              <a:t>Varies depending on the number of trailing hours</a:t>
            </a:r>
            <a:endParaRPr lang="en-GB" sz="1600" i="1" dirty="0">
              <a:solidFill>
                <a:schemeClr val="tx2">
                  <a:lumMod val="50000"/>
                </a:schemeClr>
              </a:solidFill>
            </a:endParaRPr>
          </a:p>
        </p:txBody>
      </p:sp>
      <p:sp>
        <p:nvSpPr>
          <p:cNvPr id="3" name="Rectangle 2">
            <a:extLst>
              <a:ext uri="{FF2B5EF4-FFF2-40B4-BE49-F238E27FC236}">
                <a16:creationId xmlns:a16="http://schemas.microsoft.com/office/drawing/2014/main" id="{FC2C51A4-5463-C4DE-354C-68DBC8A742DF}"/>
              </a:ext>
            </a:extLst>
          </p:cNvPr>
          <p:cNvSpPr/>
          <p:nvPr/>
        </p:nvSpPr>
        <p:spPr>
          <a:xfrm>
            <a:off x="767408" y="4877333"/>
            <a:ext cx="2664000" cy="1815626"/>
          </a:xfrm>
          <a:prstGeom prst="rect">
            <a:avLst/>
          </a:prstGeom>
          <a:solidFill>
            <a:schemeClr val="accent5">
              <a:lumMod val="20000"/>
              <a:lumOff val="80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r>
              <a:rPr lang="en-GB" sz="1200" b="1" dirty="0">
                <a:solidFill>
                  <a:schemeClr val="tx2">
                    <a:lumMod val="50000"/>
                  </a:schemeClr>
                </a:solidFill>
              </a:rPr>
              <a:t>PAD </a:t>
            </a:r>
            <a:r>
              <a:rPr lang="en-GB" sz="1200" dirty="0">
                <a:solidFill>
                  <a:schemeClr val="tx2">
                    <a:lumMod val="50000"/>
                  </a:schemeClr>
                </a:solidFill>
              </a:rPr>
              <a:t>&gt;</a:t>
            </a:r>
            <a:r>
              <a:rPr lang="en-GB" sz="1200" b="1" dirty="0">
                <a:solidFill>
                  <a:schemeClr val="tx2">
                    <a:lumMod val="50000"/>
                  </a:schemeClr>
                </a:solidFill>
              </a:rPr>
              <a:t> PART 1/2/3 </a:t>
            </a:r>
            <a:r>
              <a:rPr lang="en-GB" sz="1200" dirty="0">
                <a:solidFill>
                  <a:schemeClr val="tx2">
                    <a:lumMod val="50000"/>
                  </a:schemeClr>
                </a:solidFill>
              </a:rPr>
              <a:t>&gt;</a:t>
            </a:r>
            <a:r>
              <a:rPr lang="en-GB" sz="1200" b="1" dirty="0">
                <a:solidFill>
                  <a:schemeClr val="tx2">
                    <a:lumMod val="50000"/>
                  </a:schemeClr>
                </a:solidFill>
              </a:rPr>
              <a:t> Retrieval: </a:t>
            </a:r>
            <a:r>
              <a:rPr lang="en-GB" sz="1200" dirty="0">
                <a:solidFill>
                  <a:schemeClr val="tx2">
                    <a:lumMod val="50000"/>
                  </a:schemeClr>
                </a:solidFill>
              </a:rPr>
              <a:t> </a:t>
            </a:r>
          </a:p>
          <a:p>
            <a:pPr marL="285750" indent="-285750">
              <a:buFont typeface="Arial" panose="020B0604020202020204" pitchFamily="34" charset="0"/>
              <a:buChar char="•"/>
            </a:pPr>
            <a:r>
              <a:rPr lang="en-GB" sz="1200" dirty="0">
                <a:solidFill>
                  <a:schemeClr val="tx2">
                    <a:lumMod val="50000"/>
                  </a:schemeClr>
                </a:solidFill>
              </a:rPr>
              <a:t>Initial interview to agree hours</a:t>
            </a:r>
          </a:p>
          <a:p>
            <a:pPr marL="285750" indent="-285750">
              <a:buFont typeface="Arial" panose="020B0604020202020204" pitchFamily="34" charset="0"/>
              <a:buChar char="•"/>
            </a:pPr>
            <a:r>
              <a:rPr lang="en-GB" sz="1200" dirty="0">
                <a:solidFill>
                  <a:schemeClr val="tx2">
                    <a:lumMod val="50000"/>
                  </a:schemeClr>
                </a:solidFill>
              </a:rPr>
              <a:t>Professional values </a:t>
            </a:r>
          </a:p>
          <a:p>
            <a:pPr marL="285750" indent="-285750">
              <a:buFont typeface="Arial" panose="020B0604020202020204" pitchFamily="34" charset="0"/>
              <a:buChar char="•"/>
            </a:pPr>
            <a:r>
              <a:rPr lang="en-GB" sz="1200" dirty="0">
                <a:solidFill>
                  <a:schemeClr val="tx2">
                    <a:lumMod val="50000"/>
                  </a:schemeClr>
                </a:solidFill>
              </a:rPr>
              <a:t>Midpoint and endpoint only required if there are concerns</a:t>
            </a:r>
          </a:p>
          <a:p>
            <a:r>
              <a:rPr lang="en-GB" sz="1200" b="1" dirty="0">
                <a:solidFill>
                  <a:schemeClr val="tx2">
                    <a:lumMod val="50000"/>
                  </a:schemeClr>
                </a:solidFill>
              </a:rPr>
              <a:t>OAR </a:t>
            </a:r>
            <a:r>
              <a:rPr lang="en-GB" sz="1200" dirty="0">
                <a:solidFill>
                  <a:schemeClr val="tx2">
                    <a:lumMod val="50000"/>
                  </a:schemeClr>
                </a:solidFill>
              </a:rPr>
              <a:t>&gt;</a:t>
            </a:r>
            <a:r>
              <a:rPr lang="en-GB" sz="1200" b="1" dirty="0">
                <a:solidFill>
                  <a:schemeClr val="tx2">
                    <a:lumMod val="50000"/>
                  </a:schemeClr>
                </a:solidFill>
              </a:rPr>
              <a:t> PART 1/2/3 Retrieval: </a:t>
            </a:r>
          </a:p>
          <a:p>
            <a:pPr marL="171450" indent="-171450">
              <a:buFont typeface="Arial" panose="020B0604020202020204" pitchFamily="34" charset="0"/>
              <a:buChar char="•"/>
            </a:pPr>
            <a:r>
              <a:rPr lang="en-GB" sz="1200" dirty="0">
                <a:solidFill>
                  <a:schemeClr val="tx2">
                    <a:lumMod val="50000"/>
                  </a:schemeClr>
                </a:solidFill>
              </a:rPr>
              <a:t>Retrieval placement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1F497D">
                    <a:lumMod val="50000"/>
                  </a:srgbClr>
                </a:solidFill>
                <a:effectLst/>
                <a:uLnTx/>
                <a:uFillTx/>
                <a:latin typeface="Calibri"/>
                <a:ea typeface="+mn-ea"/>
                <a:cs typeface="+mn-cs"/>
              </a:rPr>
              <a:t>Timesheets: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1F497D">
                    <a:lumMod val="50000"/>
                  </a:srgbClr>
                </a:solidFill>
                <a:effectLst/>
                <a:uLnTx/>
                <a:uFillTx/>
                <a:latin typeface="Calibri"/>
                <a:ea typeface="+mn-ea"/>
                <a:cs typeface="+mn-cs"/>
              </a:rPr>
              <a:t>Students submit and PA authorise</a:t>
            </a:r>
          </a:p>
          <a:p>
            <a:endParaRPr lang="en-GB" sz="1600" i="1" dirty="0">
              <a:solidFill>
                <a:schemeClr val="tx2">
                  <a:lumMod val="50000"/>
                </a:schemeClr>
              </a:solidFill>
            </a:endParaRPr>
          </a:p>
        </p:txBody>
      </p:sp>
      <p:sp>
        <p:nvSpPr>
          <p:cNvPr id="7" name="Rectangle 6">
            <a:extLst>
              <a:ext uri="{FF2B5EF4-FFF2-40B4-BE49-F238E27FC236}">
                <a16:creationId xmlns:a16="http://schemas.microsoft.com/office/drawing/2014/main" id="{640B77D8-3260-4070-4821-1EEE6F029652}"/>
              </a:ext>
            </a:extLst>
          </p:cNvPr>
          <p:cNvSpPr/>
          <p:nvPr/>
        </p:nvSpPr>
        <p:spPr>
          <a:xfrm>
            <a:off x="3901999" y="2574516"/>
            <a:ext cx="2664000" cy="781200"/>
          </a:xfrm>
          <a:prstGeom prst="rect">
            <a:avLst/>
          </a:prstGeom>
          <a:solidFill>
            <a:srgbClr val="D0F0D0"/>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GB" sz="1400" b="1" dirty="0">
              <a:solidFill>
                <a:schemeClr val="tx2">
                  <a:lumMod val="50000"/>
                </a:schemeClr>
              </a:solidFill>
            </a:endParaRPr>
          </a:p>
          <a:p>
            <a:pPr algn="ctr"/>
            <a:r>
              <a:rPr lang="en-GB" sz="1400" b="1" dirty="0">
                <a:solidFill>
                  <a:schemeClr val="tx2">
                    <a:lumMod val="50000"/>
                  </a:schemeClr>
                </a:solidFill>
              </a:rPr>
              <a:t>Hours passed but PAD* failed</a:t>
            </a:r>
          </a:p>
          <a:p>
            <a:pPr algn="ctr"/>
            <a:r>
              <a:rPr lang="en-GB" sz="1000" dirty="0">
                <a:solidFill>
                  <a:schemeClr val="tx2">
                    <a:lumMod val="50000"/>
                  </a:schemeClr>
                </a:solidFill>
              </a:rPr>
              <a:t>*includes professional values, episodes of care, medicines management and proficiencies </a:t>
            </a:r>
          </a:p>
          <a:p>
            <a:pPr algn="ctr"/>
            <a:endParaRPr lang="en-GB" sz="1400" b="1" i="1" dirty="0">
              <a:solidFill>
                <a:schemeClr val="tx2">
                  <a:lumMod val="50000"/>
                </a:schemeClr>
              </a:solidFill>
            </a:endParaRPr>
          </a:p>
        </p:txBody>
      </p:sp>
      <p:sp>
        <p:nvSpPr>
          <p:cNvPr id="15" name="Rectangle 14">
            <a:extLst>
              <a:ext uri="{FF2B5EF4-FFF2-40B4-BE49-F238E27FC236}">
                <a16:creationId xmlns:a16="http://schemas.microsoft.com/office/drawing/2014/main" id="{8F46353F-8CAC-C0A5-1BF9-17F93C59FC1C}"/>
              </a:ext>
            </a:extLst>
          </p:cNvPr>
          <p:cNvSpPr/>
          <p:nvPr/>
        </p:nvSpPr>
        <p:spPr>
          <a:xfrm>
            <a:off x="3901999" y="3906921"/>
            <a:ext cx="2592288" cy="783605"/>
          </a:xfrm>
          <a:prstGeom prst="rect">
            <a:avLst/>
          </a:prstGeom>
          <a:solidFill>
            <a:srgbClr val="D0F0D0"/>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GB" sz="1400" b="1" dirty="0">
                <a:solidFill>
                  <a:schemeClr val="tx2">
                    <a:lumMod val="50000"/>
                  </a:schemeClr>
                </a:solidFill>
              </a:rPr>
              <a:t>Five weeks </a:t>
            </a:r>
            <a:endParaRPr lang="en-GB" sz="1400" dirty="0">
              <a:solidFill>
                <a:schemeClr val="tx2">
                  <a:lumMod val="50000"/>
                </a:schemeClr>
              </a:solidFill>
            </a:endParaRPr>
          </a:p>
        </p:txBody>
      </p:sp>
      <p:sp>
        <p:nvSpPr>
          <p:cNvPr id="4" name="Rectangle 3">
            <a:extLst>
              <a:ext uri="{FF2B5EF4-FFF2-40B4-BE49-F238E27FC236}">
                <a16:creationId xmlns:a16="http://schemas.microsoft.com/office/drawing/2014/main" id="{E4D1FDFA-A7FB-85E8-E816-0835F8400C9A}"/>
              </a:ext>
            </a:extLst>
          </p:cNvPr>
          <p:cNvSpPr/>
          <p:nvPr/>
        </p:nvSpPr>
        <p:spPr>
          <a:xfrm>
            <a:off x="3901999" y="4866388"/>
            <a:ext cx="2592288" cy="1815625"/>
          </a:xfrm>
          <a:prstGeom prst="rect">
            <a:avLst/>
          </a:prstGeom>
          <a:solidFill>
            <a:srgbClr val="D0F0D0"/>
          </a:solidFill>
          <a:ln>
            <a:noFill/>
          </a:ln>
        </p:spPr>
        <p:style>
          <a:lnRef idx="3">
            <a:schemeClr val="lt1"/>
          </a:lnRef>
          <a:fillRef idx="1">
            <a:schemeClr val="accent5"/>
          </a:fillRef>
          <a:effectRef idx="1">
            <a:schemeClr val="accent5"/>
          </a:effectRef>
          <a:fontRef idx="minor">
            <a:schemeClr val="lt1"/>
          </a:fontRef>
        </p:style>
        <p:txBody>
          <a:bodyPr rtlCol="0" anchor="ctr"/>
          <a:lstStyle/>
          <a:p>
            <a:r>
              <a:rPr lang="en-GB" sz="1200" b="1" dirty="0">
                <a:solidFill>
                  <a:schemeClr val="tx2">
                    <a:lumMod val="50000"/>
                  </a:schemeClr>
                </a:solidFill>
              </a:rPr>
              <a:t>PAD </a:t>
            </a:r>
            <a:r>
              <a:rPr lang="en-GB" sz="1200" dirty="0">
                <a:solidFill>
                  <a:schemeClr val="tx2">
                    <a:lumMod val="50000"/>
                  </a:schemeClr>
                </a:solidFill>
              </a:rPr>
              <a:t>&gt;</a:t>
            </a:r>
            <a:r>
              <a:rPr lang="en-GB" sz="1200" b="1" dirty="0">
                <a:solidFill>
                  <a:schemeClr val="tx2">
                    <a:lumMod val="50000"/>
                  </a:schemeClr>
                </a:solidFill>
              </a:rPr>
              <a:t> PART 1/2/3 </a:t>
            </a:r>
            <a:r>
              <a:rPr lang="en-GB" sz="1200" dirty="0">
                <a:solidFill>
                  <a:schemeClr val="tx2">
                    <a:lumMod val="50000"/>
                  </a:schemeClr>
                </a:solidFill>
              </a:rPr>
              <a:t>&gt;</a:t>
            </a:r>
            <a:r>
              <a:rPr lang="en-GB" sz="1200" b="1" dirty="0">
                <a:solidFill>
                  <a:schemeClr val="tx2">
                    <a:lumMod val="50000"/>
                  </a:schemeClr>
                </a:solidFill>
              </a:rPr>
              <a:t> Retrieval:</a:t>
            </a:r>
          </a:p>
          <a:p>
            <a:pPr marL="171450" indent="-171450">
              <a:buFont typeface="Arial" panose="020B0604020202020204" pitchFamily="34" charset="0"/>
              <a:buChar char="•"/>
            </a:pPr>
            <a:r>
              <a:rPr lang="en-GB" sz="1200" dirty="0">
                <a:solidFill>
                  <a:schemeClr val="tx2">
                    <a:lumMod val="50000"/>
                  </a:schemeClr>
                </a:solidFill>
              </a:rPr>
              <a:t>Complete all pages as per routine placement </a:t>
            </a:r>
          </a:p>
          <a:p>
            <a:r>
              <a:rPr lang="en-GB" sz="1200" b="1" dirty="0">
                <a:solidFill>
                  <a:schemeClr val="tx2">
                    <a:lumMod val="50000"/>
                  </a:schemeClr>
                </a:solidFill>
              </a:rPr>
              <a:t>OAR </a:t>
            </a:r>
            <a:r>
              <a:rPr lang="en-GB" sz="1200" dirty="0">
                <a:solidFill>
                  <a:schemeClr val="tx2">
                    <a:lumMod val="50000"/>
                  </a:schemeClr>
                </a:solidFill>
              </a:rPr>
              <a:t>&gt;</a:t>
            </a:r>
            <a:r>
              <a:rPr lang="en-GB" sz="1200" b="1" dirty="0">
                <a:solidFill>
                  <a:schemeClr val="tx2">
                    <a:lumMod val="50000"/>
                  </a:schemeClr>
                </a:solidFill>
              </a:rPr>
              <a:t> PART 1/2/3: Retrieval</a:t>
            </a:r>
          </a:p>
          <a:p>
            <a:pPr marL="171450" indent="-171450">
              <a:buFont typeface="Arial" panose="020B0604020202020204" pitchFamily="34" charset="0"/>
              <a:buChar char="•"/>
            </a:pPr>
            <a:r>
              <a:rPr lang="en-GB" sz="1200" dirty="0">
                <a:solidFill>
                  <a:schemeClr val="tx2">
                    <a:lumMod val="50000"/>
                  </a:schemeClr>
                </a:solidFill>
              </a:rPr>
              <a:t>Retrieval placement and update OAR proficiencies if required  </a:t>
            </a:r>
          </a:p>
          <a:p>
            <a:pPr lvl="0">
              <a:defRPr/>
            </a:pPr>
            <a:r>
              <a:rPr lang="en-GB" sz="1200" b="1" dirty="0">
                <a:solidFill>
                  <a:srgbClr val="1F497D">
                    <a:lumMod val="50000"/>
                  </a:srgbClr>
                </a:solidFill>
              </a:rPr>
              <a:t>Timesheets: </a:t>
            </a:r>
          </a:p>
          <a:p>
            <a:pPr marL="171450" lvl="0" indent="-171450">
              <a:buFont typeface="Arial" panose="020B0604020202020204" pitchFamily="34" charset="0"/>
              <a:buChar char="•"/>
              <a:defRPr/>
            </a:pPr>
            <a:r>
              <a:rPr lang="en-GB" sz="1200" dirty="0">
                <a:solidFill>
                  <a:srgbClr val="1F497D">
                    <a:lumMod val="50000"/>
                  </a:srgbClr>
                </a:solidFill>
              </a:rPr>
              <a:t>Students submit and PA authorise</a:t>
            </a:r>
          </a:p>
          <a:p>
            <a:r>
              <a:rPr lang="en-GB" sz="1200" b="1" dirty="0">
                <a:solidFill>
                  <a:schemeClr val="tx2">
                    <a:lumMod val="50000"/>
                  </a:schemeClr>
                </a:solidFill>
              </a:rPr>
              <a:t> </a:t>
            </a:r>
            <a:r>
              <a:rPr lang="en-GB" sz="1200" dirty="0">
                <a:solidFill>
                  <a:schemeClr val="tx2">
                    <a:lumMod val="50000"/>
                  </a:schemeClr>
                </a:solidFill>
              </a:rPr>
              <a:t> </a:t>
            </a:r>
          </a:p>
          <a:p>
            <a:pPr algn="ctr"/>
            <a:endParaRPr lang="en-GB" sz="1400" dirty="0">
              <a:solidFill>
                <a:schemeClr val="tx2">
                  <a:lumMod val="50000"/>
                </a:schemeClr>
              </a:solidFill>
            </a:endParaRPr>
          </a:p>
        </p:txBody>
      </p:sp>
      <p:sp>
        <p:nvSpPr>
          <p:cNvPr id="8" name="Rectangle 7">
            <a:extLst>
              <a:ext uri="{FF2B5EF4-FFF2-40B4-BE49-F238E27FC236}">
                <a16:creationId xmlns:a16="http://schemas.microsoft.com/office/drawing/2014/main" id="{ED48F1A0-D5A7-983E-BB83-5D7253857E6F}"/>
              </a:ext>
            </a:extLst>
          </p:cNvPr>
          <p:cNvSpPr/>
          <p:nvPr/>
        </p:nvSpPr>
        <p:spPr>
          <a:xfrm>
            <a:off x="6955550" y="2570322"/>
            <a:ext cx="2433674" cy="785394"/>
          </a:xfrm>
          <a:prstGeom prst="rect">
            <a:avLst/>
          </a:prstGeom>
          <a:solidFill>
            <a:srgbClr val="FFD5E3"/>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GB" sz="1400" b="1" dirty="0">
              <a:solidFill>
                <a:schemeClr val="tx2">
                  <a:lumMod val="50000"/>
                </a:schemeClr>
              </a:solidFill>
            </a:endParaRPr>
          </a:p>
          <a:p>
            <a:pPr algn="ctr"/>
            <a:endParaRPr lang="en-GB" sz="1400" b="1" dirty="0">
              <a:solidFill>
                <a:schemeClr val="tx2">
                  <a:lumMod val="50000"/>
                </a:schemeClr>
              </a:solidFill>
            </a:endParaRPr>
          </a:p>
          <a:p>
            <a:pPr algn="ctr"/>
            <a:r>
              <a:rPr lang="en-GB" sz="1400" b="1" dirty="0">
                <a:solidFill>
                  <a:schemeClr val="tx2">
                    <a:lumMod val="50000"/>
                  </a:schemeClr>
                </a:solidFill>
              </a:rPr>
              <a:t>Hours </a:t>
            </a:r>
            <a:r>
              <a:rPr lang="en-GB" sz="1400" dirty="0">
                <a:solidFill>
                  <a:schemeClr val="tx2">
                    <a:lumMod val="50000"/>
                  </a:schemeClr>
                </a:solidFill>
              </a:rPr>
              <a:t>(&lt;90%) </a:t>
            </a:r>
            <a:r>
              <a:rPr lang="en-GB" sz="1400" u="sng" dirty="0">
                <a:solidFill>
                  <a:schemeClr val="tx2">
                    <a:lumMod val="50000"/>
                  </a:schemeClr>
                </a:solidFill>
              </a:rPr>
              <a:t>and</a:t>
            </a:r>
            <a:r>
              <a:rPr lang="en-GB" sz="1400" b="1" dirty="0">
                <a:solidFill>
                  <a:schemeClr val="tx2">
                    <a:lumMod val="50000"/>
                  </a:schemeClr>
                </a:solidFill>
              </a:rPr>
              <a:t> PAD* failed</a:t>
            </a:r>
          </a:p>
          <a:p>
            <a:pPr algn="ctr"/>
            <a:r>
              <a:rPr lang="en-GB" sz="1000" dirty="0">
                <a:solidFill>
                  <a:schemeClr val="tx2">
                    <a:lumMod val="50000"/>
                  </a:schemeClr>
                </a:solidFill>
              </a:rPr>
              <a:t>*includes professional values, episodes of care, medicines management and proficiencies </a:t>
            </a:r>
          </a:p>
          <a:p>
            <a:pPr algn="ctr"/>
            <a:endParaRPr lang="en-GB" sz="900" b="1" dirty="0">
              <a:solidFill>
                <a:schemeClr val="tx2">
                  <a:lumMod val="50000"/>
                </a:schemeClr>
              </a:solidFill>
            </a:endParaRPr>
          </a:p>
          <a:p>
            <a:pPr algn="ctr"/>
            <a:endParaRPr lang="en-GB" sz="900" b="1" dirty="0">
              <a:solidFill>
                <a:schemeClr val="tx2">
                  <a:lumMod val="50000"/>
                </a:schemeClr>
              </a:solidFill>
            </a:endParaRPr>
          </a:p>
          <a:p>
            <a:pPr algn="ctr"/>
            <a:r>
              <a:rPr lang="en-GB" sz="1400" i="1" dirty="0">
                <a:solidFill>
                  <a:schemeClr val="tx2">
                    <a:lumMod val="50000"/>
                  </a:schemeClr>
                </a:solidFill>
              </a:rPr>
              <a:t> </a:t>
            </a:r>
            <a:endParaRPr lang="en-GB" sz="1400" b="1" dirty="0">
              <a:solidFill>
                <a:schemeClr val="tx2">
                  <a:lumMod val="50000"/>
                </a:schemeClr>
              </a:solidFill>
            </a:endParaRPr>
          </a:p>
        </p:txBody>
      </p:sp>
      <p:sp>
        <p:nvSpPr>
          <p:cNvPr id="16" name="Rectangle 15">
            <a:extLst>
              <a:ext uri="{FF2B5EF4-FFF2-40B4-BE49-F238E27FC236}">
                <a16:creationId xmlns:a16="http://schemas.microsoft.com/office/drawing/2014/main" id="{3F46576C-135C-81A9-379C-3E148C3F34B8}"/>
              </a:ext>
            </a:extLst>
          </p:cNvPr>
          <p:cNvSpPr/>
          <p:nvPr/>
        </p:nvSpPr>
        <p:spPr>
          <a:xfrm>
            <a:off x="6846801" y="3884469"/>
            <a:ext cx="2651171" cy="801613"/>
          </a:xfrm>
          <a:prstGeom prst="rect">
            <a:avLst/>
          </a:prstGeom>
          <a:solidFill>
            <a:srgbClr val="FFD5E3"/>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GB" sz="1400" b="1" dirty="0">
                <a:solidFill>
                  <a:schemeClr val="tx2">
                    <a:lumMod val="50000"/>
                  </a:schemeClr>
                </a:solidFill>
              </a:rPr>
              <a:t>Five weeks </a:t>
            </a:r>
          </a:p>
        </p:txBody>
      </p:sp>
      <p:sp>
        <p:nvSpPr>
          <p:cNvPr id="6" name="Rectangle 5">
            <a:extLst>
              <a:ext uri="{FF2B5EF4-FFF2-40B4-BE49-F238E27FC236}">
                <a16:creationId xmlns:a16="http://schemas.microsoft.com/office/drawing/2014/main" id="{FAEE3007-29FA-28B4-A2E9-36C9E42F8D62}"/>
              </a:ext>
            </a:extLst>
          </p:cNvPr>
          <p:cNvSpPr/>
          <p:nvPr/>
        </p:nvSpPr>
        <p:spPr>
          <a:xfrm>
            <a:off x="6871172" y="4859011"/>
            <a:ext cx="2651171" cy="1815624"/>
          </a:xfrm>
          <a:prstGeom prst="rect">
            <a:avLst/>
          </a:prstGeom>
          <a:solidFill>
            <a:srgbClr val="FFD5E3"/>
          </a:solidFill>
          <a:ln>
            <a:noFill/>
          </a:ln>
        </p:spPr>
        <p:style>
          <a:lnRef idx="3">
            <a:schemeClr val="lt1"/>
          </a:lnRef>
          <a:fillRef idx="1">
            <a:schemeClr val="accent5"/>
          </a:fillRef>
          <a:effectRef idx="1">
            <a:schemeClr val="accent5"/>
          </a:effectRef>
          <a:fontRef idx="minor">
            <a:schemeClr val="lt1"/>
          </a:fontRef>
        </p:style>
        <p:txBody>
          <a:bodyPr rtlCol="0" anchor="t"/>
          <a:lstStyle/>
          <a:p>
            <a:r>
              <a:rPr lang="en-GB" sz="1200" b="1" dirty="0">
                <a:solidFill>
                  <a:schemeClr val="tx2">
                    <a:lumMod val="50000"/>
                  </a:schemeClr>
                </a:solidFill>
              </a:rPr>
              <a:t>PAD </a:t>
            </a:r>
            <a:r>
              <a:rPr lang="en-GB" sz="1200" dirty="0">
                <a:solidFill>
                  <a:schemeClr val="tx2">
                    <a:lumMod val="50000"/>
                  </a:schemeClr>
                </a:solidFill>
              </a:rPr>
              <a:t>&gt;</a:t>
            </a:r>
            <a:r>
              <a:rPr lang="en-GB" sz="1200" b="1" dirty="0">
                <a:solidFill>
                  <a:schemeClr val="tx2">
                    <a:lumMod val="50000"/>
                  </a:schemeClr>
                </a:solidFill>
              </a:rPr>
              <a:t> PART 1/2/3 </a:t>
            </a:r>
            <a:r>
              <a:rPr lang="en-GB" sz="1200" dirty="0">
                <a:solidFill>
                  <a:schemeClr val="tx2">
                    <a:lumMod val="50000"/>
                  </a:schemeClr>
                </a:solidFill>
              </a:rPr>
              <a:t>&gt; </a:t>
            </a:r>
            <a:r>
              <a:rPr lang="en-GB" sz="1200" b="1" dirty="0">
                <a:solidFill>
                  <a:schemeClr val="tx2">
                    <a:lumMod val="50000"/>
                  </a:schemeClr>
                </a:solidFill>
              </a:rPr>
              <a:t>Retrieval:</a:t>
            </a:r>
          </a:p>
          <a:p>
            <a:pPr marL="171450" indent="-171450">
              <a:buFont typeface="Arial" panose="020B0604020202020204" pitchFamily="34" charset="0"/>
              <a:buChar char="•"/>
            </a:pPr>
            <a:r>
              <a:rPr lang="en-GB" sz="1200" dirty="0">
                <a:solidFill>
                  <a:schemeClr val="tx2">
                    <a:lumMod val="50000"/>
                  </a:schemeClr>
                </a:solidFill>
              </a:rPr>
              <a:t>Complete all pages as per routine placement </a:t>
            </a:r>
          </a:p>
          <a:p>
            <a:r>
              <a:rPr lang="en-GB" sz="1200" b="1" dirty="0">
                <a:solidFill>
                  <a:schemeClr val="tx2">
                    <a:lumMod val="50000"/>
                  </a:schemeClr>
                </a:solidFill>
              </a:rPr>
              <a:t> </a:t>
            </a:r>
            <a:r>
              <a:rPr lang="en-GB" sz="1200" dirty="0">
                <a:solidFill>
                  <a:schemeClr val="tx2">
                    <a:lumMod val="50000"/>
                  </a:schemeClr>
                </a:solidFill>
              </a:rPr>
              <a:t> </a:t>
            </a:r>
            <a:r>
              <a:rPr lang="en-GB" sz="1200" b="1" dirty="0">
                <a:solidFill>
                  <a:schemeClr val="tx2">
                    <a:lumMod val="50000"/>
                  </a:schemeClr>
                </a:solidFill>
              </a:rPr>
              <a:t>OAR </a:t>
            </a:r>
            <a:r>
              <a:rPr lang="en-GB" sz="1200" dirty="0">
                <a:solidFill>
                  <a:schemeClr val="tx2">
                    <a:lumMod val="50000"/>
                  </a:schemeClr>
                </a:solidFill>
              </a:rPr>
              <a:t>&gt;</a:t>
            </a:r>
            <a:r>
              <a:rPr lang="en-GB" sz="1200" b="1" dirty="0">
                <a:solidFill>
                  <a:schemeClr val="tx2">
                    <a:lumMod val="50000"/>
                  </a:schemeClr>
                </a:solidFill>
              </a:rPr>
              <a:t> PART 1/2/3 Retrieval: </a:t>
            </a:r>
          </a:p>
          <a:p>
            <a:pPr marL="171450" indent="-171450">
              <a:buFont typeface="Arial" panose="020B0604020202020204" pitchFamily="34" charset="0"/>
              <a:buChar char="•"/>
            </a:pPr>
            <a:r>
              <a:rPr lang="en-GB" sz="1200" dirty="0">
                <a:solidFill>
                  <a:schemeClr val="tx2">
                    <a:lumMod val="50000"/>
                  </a:schemeClr>
                </a:solidFill>
              </a:rPr>
              <a:t>Retrieval placement and update OAR proficiencies if required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1F497D">
                    <a:lumMod val="50000"/>
                  </a:srgbClr>
                </a:solidFill>
                <a:effectLst/>
                <a:uLnTx/>
                <a:uFillTx/>
                <a:latin typeface="Calibri"/>
                <a:ea typeface="+mn-ea"/>
                <a:cs typeface="+mn-cs"/>
              </a:rPr>
              <a:t>Timesheets: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1F497D">
                    <a:lumMod val="50000"/>
                  </a:srgbClr>
                </a:solidFill>
                <a:effectLst/>
                <a:uLnTx/>
                <a:uFillTx/>
                <a:latin typeface="Calibri"/>
                <a:ea typeface="+mn-ea"/>
                <a:cs typeface="+mn-cs"/>
              </a:rPr>
              <a:t>Students submit and PA authorise</a:t>
            </a:r>
            <a:endParaRPr lang="en-GB" sz="1400" dirty="0">
              <a:solidFill>
                <a:schemeClr val="tx2">
                  <a:lumMod val="50000"/>
                </a:schemeClr>
              </a:solidFill>
            </a:endParaRPr>
          </a:p>
          <a:p>
            <a:pPr algn="ctr"/>
            <a:endParaRPr lang="en-GB" sz="1400" b="1" dirty="0">
              <a:solidFill>
                <a:schemeClr val="tx2">
                  <a:lumMod val="50000"/>
                </a:schemeClr>
              </a:solidFill>
            </a:endParaRPr>
          </a:p>
        </p:txBody>
      </p:sp>
      <p:sp>
        <p:nvSpPr>
          <p:cNvPr id="39" name="Rectangle 38">
            <a:extLst>
              <a:ext uri="{FF2B5EF4-FFF2-40B4-BE49-F238E27FC236}">
                <a16:creationId xmlns:a16="http://schemas.microsoft.com/office/drawing/2014/main" id="{84560D32-983C-9B63-7D9B-5B3D3089FDF6}"/>
              </a:ext>
              <a:ext uri="{C183D7F6-B498-43B3-948B-1728B52AA6E4}">
                <adec:decorative xmlns:adec="http://schemas.microsoft.com/office/drawing/2017/decorative" val="1"/>
              </a:ext>
            </a:extLst>
          </p:cNvPr>
          <p:cNvSpPr/>
          <p:nvPr/>
        </p:nvSpPr>
        <p:spPr>
          <a:xfrm>
            <a:off x="507707" y="2575917"/>
            <a:ext cx="259701" cy="3066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t>1</a:t>
            </a:r>
          </a:p>
        </p:txBody>
      </p:sp>
      <p:sp>
        <p:nvSpPr>
          <p:cNvPr id="42" name="Rectangle 41">
            <a:extLst>
              <a:ext uri="{FF2B5EF4-FFF2-40B4-BE49-F238E27FC236}">
                <a16:creationId xmlns:a16="http://schemas.microsoft.com/office/drawing/2014/main" id="{15E81BA2-D669-F39A-8A72-94E89BAF6405}"/>
              </a:ext>
              <a:ext uri="{C183D7F6-B498-43B3-948B-1728B52AA6E4}">
                <adec:decorative xmlns:adec="http://schemas.microsoft.com/office/drawing/2017/decorative" val="1"/>
              </a:ext>
            </a:extLst>
          </p:cNvPr>
          <p:cNvSpPr/>
          <p:nvPr/>
        </p:nvSpPr>
        <p:spPr>
          <a:xfrm>
            <a:off x="3642298" y="2584844"/>
            <a:ext cx="259701" cy="3066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t>2</a:t>
            </a:r>
          </a:p>
        </p:txBody>
      </p:sp>
      <p:sp>
        <p:nvSpPr>
          <p:cNvPr id="43" name="Rectangle 42">
            <a:extLst>
              <a:ext uri="{FF2B5EF4-FFF2-40B4-BE49-F238E27FC236}">
                <a16:creationId xmlns:a16="http://schemas.microsoft.com/office/drawing/2014/main" id="{258C96E9-1BB8-5B93-2798-4B7BD28C811D}"/>
              </a:ext>
              <a:ext uri="{C183D7F6-B498-43B3-948B-1728B52AA6E4}">
                <adec:decorative xmlns:adec="http://schemas.microsoft.com/office/drawing/2017/decorative" val="1"/>
              </a:ext>
            </a:extLst>
          </p:cNvPr>
          <p:cNvSpPr/>
          <p:nvPr/>
        </p:nvSpPr>
        <p:spPr>
          <a:xfrm>
            <a:off x="6695849" y="2574516"/>
            <a:ext cx="259701" cy="3066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t>3</a:t>
            </a:r>
          </a:p>
        </p:txBody>
      </p:sp>
      <p:sp>
        <p:nvSpPr>
          <p:cNvPr id="12" name="Arrow: Right 11">
            <a:extLst>
              <a:ext uri="{FF2B5EF4-FFF2-40B4-BE49-F238E27FC236}">
                <a16:creationId xmlns:a16="http://schemas.microsoft.com/office/drawing/2014/main" id="{98904654-AF37-79B0-3493-F976E570E3D4}"/>
              </a:ext>
              <a:ext uri="{C183D7F6-B498-43B3-948B-1728B52AA6E4}">
                <adec:decorative xmlns:adec="http://schemas.microsoft.com/office/drawing/2017/decorative" val="1"/>
              </a:ext>
            </a:extLst>
          </p:cNvPr>
          <p:cNvSpPr/>
          <p:nvPr/>
        </p:nvSpPr>
        <p:spPr>
          <a:xfrm rot="5400000">
            <a:off x="1867956" y="3439627"/>
            <a:ext cx="502542" cy="432048"/>
          </a:xfrm>
          <a:prstGeom prst="rightArrow">
            <a:avLst/>
          </a:prstGeom>
          <a:solidFill>
            <a:schemeClr val="tx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2">
                  <a:lumMod val="50000"/>
                </a:schemeClr>
              </a:solidFill>
            </a:endParaRPr>
          </a:p>
        </p:txBody>
      </p:sp>
      <p:sp>
        <p:nvSpPr>
          <p:cNvPr id="17" name="Arrow: Right 16">
            <a:extLst>
              <a:ext uri="{FF2B5EF4-FFF2-40B4-BE49-F238E27FC236}">
                <a16:creationId xmlns:a16="http://schemas.microsoft.com/office/drawing/2014/main" id="{38EFE5D1-9A7F-3B15-20F8-110BEBF2609E}"/>
              </a:ext>
              <a:ext uri="{C183D7F6-B498-43B3-948B-1728B52AA6E4}">
                <adec:decorative xmlns:adec="http://schemas.microsoft.com/office/drawing/2017/decorative" val="1"/>
              </a:ext>
            </a:extLst>
          </p:cNvPr>
          <p:cNvSpPr/>
          <p:nvPr/>
        </p:nvSpPr>
        <p:spPr>
          <a:xfrm rot="5400000">
            <a:off x="4997991" y="3403903"/>
            <a:ext cx="467825" cy="432048"/>
          </a:xfrm>
          <a:prstGeom prst="rightArrow">
            <a:avLst/>
          </a:prstGeom>
          <a:solidFill>
            <a:schemeClr val="tx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2">
                  <a:lumMod val="50000"/>
                </a:schemeClr>
              </a:solidFill>
            </a:endParaRPr>
          </a:p>
        </p:txBody>
      </p:sp>
      <p:sp>
        <p:nvSpPr>
          <p:cNvPr id="18" name="Arrow: Right 17">
            <a:extLst>
              <a:ext uri="{FF2B5EF4-FFF2-40B4-BE49-F238E27FC236}">
                <a16:creationId xmlns:a16="http://schemas.microsoft.com/office/drawing/2014/main" id="{2F9C43E9-7C18-98D3-1115-9FA1912E7549}"/>
              </a:ext>
              <a:ext uri="{C183D7F6-B498-43B3-948B-1728B52AA6E4}">
                <adec:decorative xmlns:adec="http://schemas.microsoft.com/office/drawing/2017/decorative" val="1"/>
              </a:ext>
            </a:extLst>
          </p:cNvPr>
          <p:cNvSpPr/>
          <p:nvPr/>
        </p:nvSpPr>
        <p:spPr>
          <a:xfrm rot="5400000">
            <a:off x="8025054" y="3405796"/>
            <a:ext cx="467825" cy="432048"/>
          </a:xfrm>
          <a:prstGeom prst="rightArrow">
            <a:avLst/>
          </a:prstGeom>
          <a:solidFill>
            <a:schemeClr val="tx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2">
                  <a:lumMod val="50000"/>
                </a:schemeClr>
              </a:solidFill>
            </a:endParaRPr>
          </a:p>
        </p:txBody>
      </p:sp>
      <p:sp>
        <p:nvSpPr>
          <p:cNvPr id="5" name="Rectangle 4">
            <a:extLst>
              <a:ext uri="{FF2B5EF4-FFF2-40B4-BE49-F238E27FC236}">
                <a16:creationId xmlns:a16="http://schemas.microsoft.com/office/drawing/2014/main" id="{A93D594B-C3A2-406A-7E02-C132F32B74E5}"/>
              </a:ext>
              <a:ext uri="{C183D7F6-B498-43B3-948B-1728B52AA6E4}">
                <adec:decorative xmlns:adec="http://schemas.microsoft.com/office/drawing/2017/decorative" val="1"/>
              </a:ext>
            </a:extLst>
          </p:cNvPr>
          <p:cNvSpPr/>
          <p:nvPr/>
        </p:nvSpPr>
        <p:spPr>
          <a:xfrm>
            <a:off x="9568274" y="2568642"/>
            <a:ext cx="259701" cy="3066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t>4</a:t>
            </a:r>
          </a:p>
        </p:txBody>
      </p:sp>
      <p:sp>
        <p:nvSpPr>
          <p:cNvPr id="9" name="Rectangle 8">
            <a:extLst>
              <a:ext uri="{FF2B5EF4-FFF2-40B4-BE49-F238E27FC236}">
                <a16:creationId xmlns:a16="http://schemas.microsoft.com/office/drawing/2014/main" id="{68320A1D-9921-7B2E-F529-D388D0947511}"/>
              </a:ext>
            </a:extLst>
          </p:cNvPr>
          <p:cNvSpPr/>
          <p:nvPr/>
        </p:nvSpPr>
        <p:spPr>
          <a:xfrm>
            <a:off x="9808596" y="2570322"/>
            <a:ext cx="2175641" cy="834055"/>
          </a:xfrm>
          <a:prstGeom prst="rect">
            <a:avLst/>
          </a:prstGeom>
          <a:solidFill>
            <a:srgbClr val="FFD5E3"/>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GB" sz="1400" b="1" dirty="0">
              <a:solidFill>
                <a:schemeClr val="tx2">
                  <a:lumMod val="50000"/>
                </a:schemeClr>
              </a:solidFill>
            </a:endParaRPr>
          </a:p>
          <a:p>
            <a:pPr algn="ctr"/>
            <a:endParaRPr lang="en-GB" sz="1400" b="1" dirty="0">
              <a:solidFill>
                <a:schemeClr val="tx2">
                  <a:lumMod val="50000"/>
                </a:schemeClr>
              </a:solidFill>
            </a:endParaRPr>
          </a:p>
          <a:p>
            <a:pPr algn="ctr"/>
            <a:endParaRPr lang="en-GB" sz="1400" b="1" dirty="0">
              <a:solidFill>
                <a:schemeClr val="tx2">
                  <a:lumMod val="50000"/>
                </a:schemeClr>
              </a:solidFill>
            </a:endParaRPr>
          </a:p>
          <a:p>
            <a:r>
              <a:rPr lang="en-GB" sz="1400" b="1" dirty="0">
                <a:solidFill>
                  <a:schemeClr val="tx2">
                    <a:lumMod val="50000"/>
                  </a:schemeClr>
                </a:solidFill>
              </a:rPr>
              <a:t> PAD/OAR/Timesheets * failed</a:t>
            </a:r>
          </a:p>
          <a:p>
            <a:r>
              <a:rPr lang="en-GB" sz="1000" dirty="0">
                <a:solidFill>
                  <a:schemeClr val="tx2">
                    <a:lumMod val="50000"/>
                  </a:schemeClr>
                </a:solidFill>
              </a:rPr>
              <a:t>*Due to incomplete timesheets and documentation in Pebble pad by submission date</a:t>
            </a:r>
          </a:p>
          <a:p>
            <a:endParaRPr lang="en-GB" sz="1000" dirty="0">
              <a:solidFill>
                <a:schemeClr val="tx2">
                  <a:lumMod val="50000"/>
                </a:schemeClr>
              </a:solidFill>
            </a:endParaRPr>
          </a:p>
          <a:p>
            <a:pPr algn="ctr"/>
            <a:endParaRPr lang="en-GB" sz="900" b="1" dirty="0">
              <a:solidFill>
                <a:schemeClr val="tx2">
                  <a:lumMod val="50000"/>
                </a:schemeClr>
              </a:solidFill>
            </a:endParaRPr>
          </a:p>
          <a:p>
            <a:pPr algn="ctr"/>
            <a:endParaRPr lang="en-GB" sz="900" b="1" dirty="0">
              <a:solidFill>
                <a:schemeClr val="tx2">
                  <a:lumMod val="50000"/>
                </a:schemeClr>
              </a:solidFill>
            </a:endParaRPr>
          </a:p>
          <a:p>
            <a:pPr algn="ctr"/>
            <a:r>
              <a:rPr lang="en-GB" sz="1400" i="1" dirty="0">
                <a:solidFill>
                  <a:schemeClr val="tx2">
                    <a:lumMod val="50000"/>
                  </a:schemeClr>
                </a:solidFill>
              </a:rPr>
              <a:t> </a:t>
            </a:r>
            <a:endParaRPr lang="en-GB" sz="1400" b="1" dirty="0">
              <a:solidFill>
                <a:schemeClr val="tx2">
                  <a:lumMod val="50000"/>
                </a:schemeClr>
              </a:solidFill>
            </a:endParaRPr>
          </a:p>
        </p:txBody>
      </p:sp>
      <p:sp>
        <p:nvSpPr>
          <p:cNvPr id="10" name="Arrow: Right 9">
            <a:extLst>
              <a:ext uri="{FF2B5EF4-FFF2-40B4-BE49-F238E27FC236}">
                <a16:creationId xmlns:a16="http://schemas.microsoft.com/office/drawing/2014/main" id="{E270ACE5-8C1E-0CFE-EBF9-390EEFC9A5BB}"/>
              </a:ext>
              <a:ext uri="{C183D7F6-B498-43B3-948B-1728B52AA6E4}">
                <adec:decorative xmlns:adec="http://schemas.microsoft.com/office/drawing/2017/decorative" val="1"/>
              </a:ext>
            </a:extLst>
          </p:cNvPr>
          <p:cNvSpPr/>
          <p:nvPr/>
        </p:nvSpPr>
        <p:spPr>
          <a:xfrm rot="5400000">
            <a:off x="10620068" y="3453830"/>
            <a:ext cx="467825" cy="432048"/>
          </a:xfrm>
          <a:prstGeom prst="rightArrow">
            <a:avLst/>
          </a:prstGeom>
          <a:solidFill>
            <a:schemeClr val="tx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2">
                  <a:lumMod val="50000"/>
                </a:schemeClr>
              </a:solidFill>
            </a:endParaRPr>
          </a:p>
        </p:txBody>
      </p:sp>
      <p:sp>
        <p:nvSpPr>
          <p:cNvPr id="11" name="Rectangle 10">
            <a:extLst>
              <a:ext uri="{FF2B5EF4-FFF2-40B4-BE49-F238E27FC236}">
                <a16:creationId xmlns:a16="http://schemas.microsoft.com/office/drawing/2014/main" id="{9417AADE-DF50-A267-3AE5-596E82DB4971}"/>
              </a:ext>
            </a:extLst>
          </p:cNvPr>
          <p:cNvSpPr/>
          <p:nvPr/>
        </p:nvSpPr>
        <p:spPr>
          <a:xfrm>
            <a:off x="9827975" y="3884468"/>
            <a:ext cx="2136881" cy="801613"/>
          </a:xfrm>
          <a:prstGeom prst="rect">
            <a:avLst/>
          </a:prstGeom>
          <a:solidFill>
            <a:srgbClr val="FFD5E3"/>
          </a:solidFill>
          <a:ln>
            <a:noFill/>
          </a:ln>
        </p:spPr>
        <p:style>
          <a:lnRef idx="3">
            <a:schemeClr val="lt1"/>
          </a:lnRef>
          <a:fillRef idx="1">
            <a:schemeClr val="accent5"/>
          </a:fillRef>
          <a:effectRef idx="1">
            <a:schemeClr val="accent5"/>
          </a:effectRef>
          <a:fontRef idx="minor">
            <a:schemeClr val="lt1"/>
          </a:fontRef>
        </p:style>
        <p:txBody>
          <a:bodyPr rtlCol="0" anchor="ctr"/>
          <a:lstStyle/>
          <a:p>
            <a:r>
              <a:rPr lang="en-GB" sz="1200" b="1" dirty="0">
                <a:solidFill>
                  <a:schemeClr val="tx2">
                    <a:lumMod val="50000"/>
                  </a:schemeClr>
                </a:solidFill>
              </a:rPr>
              <a:t>No retrieval in practice, documentation to be completed by submission date to next Award Board </a:t>
            </a:r>
          </a:p>
        </p:txBody>
      </p:sp>
      <p:sp>
        <p:nvSpPr>
          <p:cNvPr id="20" name="Rectangle 19">
            <a:extLst>
              <a:ext uri="{FF2B5EF4-FFF2-40B4-BE49-F238E27FC236}">
                <a16:creationId xmlns:a16="http://schemas.microsoft.com/office/drawing/2014/main" id="{D1CE9E70-8A61-8BE2-BD2C-A00FBBF1E092}"/>
              </a:ext>
            </a:extLst>
          </p:cNvPr>
          <p:cNvSpPr/>
          <p:nvPr/>
        </p:nvSpPr>
        <p:spPr>
          <a:xfrm>
            <a:off x="9808596" y="4876243"/>
            <a:ext cx="2175641" cy="1798391"/>
          </a:xfrm>
          <a:prstGeom prst="rect">
            <a:avLst/>
          </a:prstGeom>
          <a:solidFill>
            <a:srgbClr val="FFD5E3"/>
          </a:solidFill>
          <a:ln>
            <a:noFill/>
          </a:ln>
        </p:spPr>
        <p:style>
          <a:lnRef idx="3">
            <a:schemeClr val="lt1"/>
          </a:lnRef>
          <a:fillRef idx="1">
            <a:schemeClr val="accent5"/>
          </a:fillRef>
          <a:effectRef idx="1">
            <a:schemeClr val="accent5"/>
          </a:effectRef>
          <a:fontRef idx="minor">
            <a:schemeClr val="lt1"/>
          </a:fontRef>
        </p:style>
        <p:txBody>
          <a:bodyPr rtlCol="0" anchor="t"/>
          <a:lstStyle/>
          <a:p>
            <a:r>
              <a:rPr lang="en-GB" sz="1200" b="1" dirty="0">
                <a:solidFill>
                  <a:schemeClr val="tx2">
                    <a:lumMod val="50000"/>
                  </a:schemeClr>
                </a:solidFill>
              </a:rPr>
              <a:t>PAD </a:t>
            </a:r>
            <a:r>
              <a:rPr lang="en-GB" sz="1200" dirty="0">
                <a:solidFill>
                  <a:schemeClr val="tx2">
                    <a:lumMod val="50000"/>
                  </a:schemeClr>
                </a:solidFill>
              </a:rPr>
              <a:t>&gt;</a:t>
            </a:r>
            <a:r>
              <a:rPr lang="en-GB" sz="1200" b="1" dirty="0">
                <a:solidFill>
                  <a:schemeClr val="tx2">
                    <a:lumMod val="50000"/>
                  </a:schemeClr>
                </a:solidFill>
              </a:rPr>
              <a:t> PART 1/2/3 </a:t>
            </a:r>
            <a:r>
              <a:rPr lang="en-GB" sz="1200" dirty="0">
                <a:solidFill>
                  <a:schemeClr val="tx2">
                    <a:lumMod val="50000"/>
                  </a:schemeClr>
                </a:solidFill>
              </a:rPr>
              <a:t>&gt; </a:t>
            </a:r>
            <a:endParaRPr lang="en-GB" sz="1200" b="1" dirty="0">
              <a:solidFill>
                <a:schemeClr val="tx2">
                  <a:lumMod val="50000"/>
                </a:schemeClr>
              </a:solidFill>
            </a:endParaRPr>
          </a:p>
          <a:p>
            <a:pPr marL="171450" indent="-171450">
              <a:buFont typeface="Arial" panose="020B0604020202020204" pitchFamily="34" charset="0"/>
              <a:buChar char="•"/>
            </a:pPr>
            <a:r>
              <a:rPr lang="en-GB" sz="1200" dirty="0">
                <a:solidFill>
                  <a:schemeClr val="tx2">
                    <a:lumMod val="50000"/>
                  </a:schemeClr>
                </a:solidFill>
              </a:rPr>
              <a:t>PA and student to complete all pages. </a:t>
            </a:r>
          </a:p>
          <a:p>
            <a:r>
              <a:rPr lang="en-GB" sz="1200" b="1" dirty="0">
                <a:solidFill>
                  <a:schemeClr val="tx2">
                    <a:lumMod val="50000"/>
                  </a:schemeClr>
                </a:solidFill>
              </a:rPr>
              <a:t> </a:t>
            </a:r>
            <a:r>
              <a:rPr lang="en-GB" sz="1200" dirty="0">
                <a:solidFill>
                  <a:schemeClr val="tx2">
                    <a:lumMod val="50000"/>
                  </a:schemeClr>
                </a:solidFill>
              </a:rPr>
              <a:t> </a:t>
            </a:r>
            <a:r>
              <a:rPr lang="en-GB" sz="1200" b="1" dirty="0">
                <a:solidFill>
                  <a:schemeClr val="tx2">
                    <a:lumMod val="50000"/>
                  </a:schemeClr>
                </a:solidFill>
              </a:rPr>
              <a:t>OAR </a:t>
            </a:r>
            <a:r>
              <a:rPr lang="en-GB" sz="1200" dirty="0">
                <a:solidFill>
                  <a:schemeClr val="tx2">
                    <a:lumMod val="50000"/>
                  </a:schemeClr>
                </a:solidFill>
              </a:rPr>
              <a:t>&gt;</a:t>
            </a:r>
            <a:r>
              <a:rPr lang="en-GB" sz="1200" b="1" dirty="0">
                <a:solidFill>
                  <a:schemeClr val="tx2">
                    <a:lumMod val="50000"/>
                  </a:schemeClr>
                </a:solidFill>
              </a:rPr>
              <a:t> PART 1/2/3: </a:t>
            </a:r>
          </a:p>
          <a:p>
            <a:pPr marL="171450" indent="-171450">
              <a:buFont typeface="Arial" panose="020B0604020202020204" pitchFamily="34" charset="0"/>
              <a:buChar char="•"/>
            </a:pPr>
            <a:r>
              <a:rPr lang="en-GB" sz="1200" dirty="0">
                <a:solidFill>
                  <a:schemeClr val="tx2">
                    <a:lumMod val="50000"/>
                  </a:schemeClr>
                </a:solidFill>
              </a:rPr>
              <a:t>PA to complete pages</a:t>
            </a:r>
          </a:p>
          <a:p>
            <a:r>
              <a:rPr lang="en-GB" sz="1200" b="1" dirty="0">
                <a:solidFill>
                  <a:schemeClr val="tx2">
                    <a:lumMod val="50000"/>
                  </a:schemeClr>
                </a:solidFill>
              </a:rPr>
              <a:t>Timesheets:</a:t>
            </a:r>
          </a:p>
          <a:p>
            <a:pPr marL="171450" indent="-171450">
              <a:buFont typeface="Arial" panose="020B0604020202020204" pitchFamily="34" charset="0"/>
              <a:buChar char="•"/>
            </a:pPr>
            <a:r>
              <a:rPr lang="en-GB" sz="1200" dirty="0">
                <a:solidFill>
                  <a:schemeClr val="tx2">
                    <a:lumMod val="50000"/>
                  </a:schemeClr>
                </a:solidFill>
              </a:rPr>
              <a:t>Students submit and PA authorises</a:t>
            </a:r>
            <a:endParaRPr lang="en-GB" sz="1400" dirty="0">
              <a:solidFill>
                <a:schemeClr val="tx2">
                  <a:lumMod val="50000"/>
                </a:schemeClr>
              </a:solidFill>
            </a:endParaRPr>
          </a:p>
        </p:txBody>
      </p:sp>
    </p:spTree>
    <p:extLst>
      <p:ext uri="{BB962C8B-B14F-4D97-AF65-F5344CB8AC3E}">
        <p14:creationId xmlns:p14="http://schemas.microsoft.com/office/powerpoint/2010/main" val="1692733415"/>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407368" y="564722"/>
            <a:ext cx="9937104" cy="1011105"/>
          </a:xfrm>
        </p:spPr>
        <p:txBody>
          <a:bodyPr>
            <a:noAutofit/>
          </a:bodyPr>
          <a:lstStyle/>
          <a:p>
            <a:r>
              <a:rPr lang="en-GB" sz="4000" b="1" dirty="0">
                <a:solidFill>
                  <a:schemeClr val="tx2">
                    <a:lumMod val="50000"/>
                  </a:schemeClr>
                </a:solidFill>
                <a:latin typeface="+mn-lt"/>
              </a:rPr>
              <a:t>Academics in Practice (AiPs) </a:t>
            </a:r>
          </a:p>
        </p:txBody>
      </p:sp>
      <p:sp>
        <p:nvSpPr>
          <p:cNvPr id="5" name="TextBox 4">
            <a:extLst>
              <a:ext uri="{FF2B5EF4-FFF2-40B4-BE49-F238E27FC236}">
                <a16:creationId xmlns:a16="http://schemas.microsoft.com/office/drawing/2014/main" id="{C9833E67-550D-45A9-928E-2E5D2CBA46F2}"/>
              </a:ext>
            </a:extLst>
          </p:cNvPr>
          <p:cNvSpPr txBox="1"/>
          <p:nvPr/>
        </p:nvSpPr>
        <p:spPr>
          <a:xfrm>
            <a:off x="335360" y="1195879"/>
            <a:ext cx="11099228" cy="1785104"/>
          </a:xfrm>
          <a:prstGeom prst="rect">
            <a:avLst/>
          </a:prstGeom>
          <a:noFill/>
        </p:spPr>
        <p:txBody>
          <a:bodyPr wrap="square">
            <a:spAutoFit/>
          </a:bodyPr>
          <a:lstStyle/>
          <a:p>
            <a:pPr marL="342900" indent="-342900">
              <a:buClr>
                <a:srgbClr val="FF6699"/>
              </a:buClr>
              <a:buSzPct val="110000"/>
              <a:buFont typeface="Wingdings" panose="05000000000000000000" pitchFamily="2" charset="2"/>
              <a:buChar char="§"/>
            </a:pPr>
            <a:r>
              <a:rPr lang="en-GB" sz="2000" b="1" dirty="0">
                <a:solidFill>
                  <a:schemeClr val="tx2">
                    <a:lumMod val="50000"/>
                  </a:schemeClr>
                </a:solidFill>
                <a:highlight>
                  <a:srgbClr val="FFFFFF"/>
                </a:highlight>
                <a:latin typeface="Calibri" panose="020F0502020204030204" pitchFamily="34" charset="0"/>
              </a:rPr>
              <a:t>Each geographical area has a Practice Academic Team (PAT) Lead and team of Academics in Practice for each nursing field. </a:t>
            </a:r>
          </a:p>
          <a:p>
            <a:pPr marL="171450" indent="-171450">
              <a:buClr>
                <a:srgbClr val="FF6699"/>
              </a:buClr>
              <a:buSzPct val="110000"/>
              <a:buFont typeface="Wingdings" panose="05000000000000000000" pitchFamily="2" charset="2"/>
              <a:buChar char="§"/>
            </a:pPr>
            <a:endParaRPr lang="en-GB" sz="1000" b="1" i="0" dirty="0">
              <a:solidFill>
                <a:schemeClr val="tx2">
                  <a:lumMod val="50000"/>
                </a:schemeClr>
              </a:solidFill>
              <a:effectLst/>
              <a:highlight>
                <a:srgbClr val="FFFFFF"/>
              </a:highlight>
              <a:latin typeface="Calibri" panose="020F0502020204030204" pitchFamily="34" charset="0"/>
            </a:endParaRPr>
          </a:p>
          <a:p>
            <a:pPr marL="342900" indent="-342900">
              <a:buClr>
                <a:srgbClr val="FF6699"/>
              </a:buClr>
              <a:buSzPct val="110000"/>
              <a:buFont typeface="Wingdings" panose="05000000000000000000" pitchFamily="2" charset="2"/>
              <a:buChar char="§"/>
            </a:pPr>
            <a:r>
              <a:rPr lang="en-GB" sz="2000" i="0" dirty="0">
                <a:solidFill>
                  <a:schemeClr val="tx2">
                    <a:lumMod val="50000"/>
                  </a:schemeClr>
                </a:solidFill>
                <a:effectLst/>
                <a:highlight>
                  <a:srgbClr val="FFFFFF"/>
                </a:highlight>
                <a:latin typeface="Calibri" panose="020F0502020204030204" pitchFamily="34" charset="0"/>
              </a:rPr>
              <a:t>This role is practice facing and aims to develop and maintain links with placement providers</a:t>
            </a:r>
            <a:r>
              <a:rPr lang="en-GB" sz="2000" dirty="0">
                <a:solidFill>
                  <a:schemeClr val="tx2">
                    <a:lumMod val="50000"/>
                  </a:schemeClr>
                </a:solidFill>
                <a:highlight>
                  <a:srgbClr val="FFFFFF"/>
                </a:highlight>
                <a:latin typeface="Calibri" panose="020F0502020204030204" pitchFamily="34" charset="0"/>
              </a:rPr>
              <a:t>, focusing on the learning environment.</a:t>
            </a:r>
            <a:r>
              <a:rPr lang="en-GB" sz="2000" i="0" dirty="0">
                <a:solidFill>
                  <a:schemeClr val="tx2">
                    <a:lumMod val="50000"/>
                  </a:schemeClr>
                </a:solidFill>
                <a:effectLst/>
                <a:highlight>
                  <a:srgbClr val="FFFFFF"/>
                </a:highlight>
                <a:latin typeface="Calibri" panose="020F0502020204030204" pitchFamily="34" charset="0"/>
              </a:rPr>
              <a:t> </a:t>
            </a:r>
            <a:r>
              <a:rPr lang="en-GB" sz="2000" dirty="0">
                <a:solidFill>
                  <a:schemeClr val="tx2">
                    <a:lumMod val="50000"/>
                  </a:schemeClr>
                </a:solidFill>
                <a:highlight>
                  <a:srgbClr val="FFFFFF"/>
                </a:highlight>
                <a:latin typeface="Calibri" panose="020F0502020204030204" pitchFamily="34" charset="0"/>
              </a:rPr>
              <a:t>Key aspects of the role include:</a:t>
            </a:r>
          </a:p>
          <a:p>
            <a:pPr marL="342900" indent="-342900">
              <a:buClr>
                <a:srgbClr val="FF6699"/>
              </a:buClr>
              <a:buSzPct val="110000"/>
              <a:buFont typeface="Wingdings" panose="05000000000000000000" pitchFamily="2" charset="2"/>
              <a:buChar char="§"/>
            </a:pPr>
            <a:endParaRPr lang="en-GB" sz="2000" dirty="0">
              <a:solidFill>
                <a:schemeClr val="tx2">
                  <a:lumMod val="50000"/>
                </a:schemeClr>
              </a:solidFill>
              <a:highlight>
                <a:srgbClr val="FFFFFF"/>
              </a:highlight>
              <a:latin typeface="Calibri" panose="020F0502020204030204" pitchFamily="34" charset="0"/>
            </a:endParaRPr>
          </a:p>
        </p:txBody>
      </p:sp>
      <p:sp>
        <p:nvSpPr>
          <p:cNvPr id="6" name="TextBox 5">
            <a:extLst>
              <a:ext uri="{FF2B5EF4-FFF2-40B4-BE49-F238E27FC236}">
                <a16:creationId xmlns:a16="http://schemas.microsoft.com/office/drawing/2014/main" id="{3ED32961-D113-843F-0ED2-BC747BE2E74F}"/>
              </a:ext>
              <a:ext uri="{C183D7F6-B498-43B3-948B-1728B52AA6E4}">
                <adec:decorative xmlns:adec="http://schemas.microsoft.com/office/drawing/2017/decorative" val="1"/>
              </a:ext>
            </a:extLst>
          </p:cNvPr>
          <p:cNvSpPr txBox="1"/>
          <p:nvPr/>
        </p:nvSpPr>
        <p:spPr>
          <a:xfrm>
            <a:off x="479376" y="2780928"/>
            <a:ext cx="8280920" cy="40011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08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2000" b="1" dirty="0">
                <a:solidFill>
                  <a:schemeClr val="tx2">
                    <a:lumMod val="50000"/>
                  </a:schemeClr>
                </a:solidFill>
                <a:latin typeface="+mn-lt"/>
              </a:rPr>
              <a:t>1. Student support </a:t>
            </a:r>
          </a:p>
        </p:txBody>
      </p:sp>
      <p:sp>
        <p:nvSpPr>
          <p:cNvPr id="7" name="TextBox 6">
            <a:extLst>
              <a:ext uri="{FF2B5EF4-FFF2-40B4-BE49-F238E27FC236}">
                <a16:creationId xmlns:a16="http://schemas.microsoft.com/office/drawing/2014/main" id="{ADAEFADD-F9FF-F3A2-76BF-4512AD0E1C98}"/>
              </a:ext>
              <a:ext uri="{C183D7F6-B498-43B3-948B-1728B52AA6E4}">
                <adec:decorative xmlns:adec="http://schemas.microsoft.com/office/drawing/2017/decorative" val="1"/>
              </a:ext>
            </a:extLst>
          </p:cNvPr>
          <p:cNvSpPr txBox="1"/>
          <p:nvPr/>
        </p:nvSpPr>
        <p:spPr>
          <a:xfrm>
            <a:off x="479376" y="3476908"/>
            <a:ext cx="7560840" cy="40011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08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n-US"/>
            </a:defPPr>
            <a:lvl1pPr>
              <a:defRPr sz="2000" b="1">
                <a:solidFill>
                  <a:schemeClr val="tx2">
                    <a:lumMod val="50000"/>
                  </a:schemeClr>
                </a:solidFill>
              </a:defRPr>
            </a:lvl1pPr>
          </a:lstStyle>
          <a:p>
            <a:r>
              <a:rPr lang="en-GB" dirty="0"/>
              <a:t>2. Partnership working </a:t>
            </a:r>
          </a:p>
        </p:txBody>
      </p:sp>
      <p:sp>
        <p:nvSpPr>
          <p:cNvPr id="8" name="TextBox 7">
            <a:extLst>
              <a:ext uri="{FF2B5EF4-FFF2-40B4-BE49-F238E27FC236}">
                <a16:creationId xmlns:a16="http://schemas.microsoft.com/office/drawing/2014/main" id="{08233385-436C-55A5-36D4-6DEBD4243884}"/>
              </a:ext>
              <a:ext uri="{C183D7F6-B498-43B3-948B-1728B52AA6E4}">
                <adec:decorative xmlns:adec="http://schemas.microsoft.com/office/drawing/2017/decorative" val="1"/>
              </a:ext>
            </a:extLst>
          </p:cNvPr>
          <p:cNvSpPr txBox="1"/>
          <p:nvPr/>
        </p:nvSpPr>
        <p:spPr>
          <a:xfrm>
            <a:off x="500510" y="4840376"/>
            <a:ext cx="6099546" cy="40011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08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n-US"/>
            </a:defPPr>
            <a:lvl1pPr>
              <a:defRPr sz="2000" b="1">
                <a:solidFill>
                  <a:schemeClr val="tx2">
                    <a:lumMod val="50000"/>
                  </a:schemeClr>
                </a:solidFill>
              </a:defRPr>
            </a:lvl1pPr>
          </a:lstStyle>
          <a:p>
            <a:r>
              <a:rPr lang="en-GB" dirty="0"/>
              <a:t>4. Capacity building </a:t>
            </a:r>
          </a:p>
        </p:txBody>
      </p:sp>
      <p:sp>
        <p:nvSpPr>
          <p:cNvPr id="9" name="TextBox 8">
            <a:extLst>
              <a:ext uri="{FF2B5EF4-FFF2-40B4-BE49-F238E27FC236}">
                <a16:creationId xmlns:a16="http://schemas.microsoft.com/office/drawing/2014/main" id="{93056489-C101-0BAC-36DF-DC5ABEDF20EE}"/>
              </a:ext>
              <a:ext uri="{C183D7F6-B498-43B3-948B-1728B52AA6E4}">
                <adec:decorative xmlns:adec="http://schemas.microsoft.com/office/drawing/2017/decorative" val="1"/>
              </a:ext>
            </a:extLst>
          </p:cNvPr>
          <p:cNvSpPr txBox="1"/>
          <p:nvPr/>
        </p:nvSpPr>
        <p:spPr>
          <a:xfrm>
            <a:off x="500510" y="4172888"/>
            <a:ext cx="6747618" cy="40011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08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n-US"/>
            </a:defPPr>
            <a:lvl1pPr>
              <a:defRPr sz="2000" b="1">
                <a:solidFill>
                  <a:schemeClr val="tx2">
                    <a:lumMod val="50000"/>
                  </a:schemeClr>
                </a:solidFill>
              </a:defRPr>
            </a:lvl1pPr>
          </a:lstStyle>
          <a:p>
            <a:r>
              <a:rPr lang="en-GB" dirty="0"/>
              <a:t>3. Quality assurance </a:t>
            </a:r>
          </a:p>
        </p:txBody>
      </p:sp>
      <p:sp>
        <p:nvSpPr>
          <p:cNvPr id="10" name="TextBox 9">
            <a:extLst>
              <a:ext uri="{FF2B5EF4-FFF2-40B4-BE49-F238E27FC236}">
                <a16:creationId xmlns:a16="http://schemas.microsoft.com/office/drawing/2014/main" id="{85744580-9992-62F3-533D-946FC24190C9}"/>
              </a:ext>
              <a:ext uri="{C183D7F6-B498-43B3-948B-1728B52AA6E4}">
                <adec:decorative xmlns:adec="http://schemas.microsoft.com/office/drawing/2017/decorative" val="1"/>
              </a:ext>
            </a:extLst>
          </p:cNvPr>
          <p:cNvSpPr txBox="1"/>
          <p:nvPr/>
        </p:nvSpPr>
        <p:spPr>
          <a:xfrm>
            <a:off x="500510" y="5510278"/>
            <a:ext cx="5451474" cy="40011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08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n-US"/>
            </a:defPPr>
            <a:lvl1pPr>
              <a:defRPr sz="2000" b="1">
                <a:solidFill>
                  <a:schemeClr val="tx2">
                    <a:lumMod val="50000"/>
                  </a:schemeClr>
                </a:solidFill>
              </a:defRPr>
            </a:lvl1pPr>
          </a:lstStyle>
          <a:p>
            <a:r>
              <a:rPr lang="en-GB" dirty="0"/>
              <a:t>5. Professional development </a:t>
            </a:r>
          </a:p>
        </p:txBody>
      </p:sp>
      <p:sp>
        <p:nvSpPr>
          <p:cNvPr id="3" name="TextBox 2">
            <a:extLst>
              <a:ext uri="{FF2B5EF4-FFF2-40B4-BE49-F238E27FC236}">
                <a16:creationId xmlns:a16="http://schemas.microsoft.com/office/drawing/2014/main" id="{4CA94D17-70F7-5EF8-4C9F-A779F0447269}"/>
              </a:ext>
            </a:extLst>
          </p:cNvPr>
          <p:cNvSpPr txBox="1"/>
          <p:nvPr/>
        </p:nvSpPr>
        <p:spPr>
          <a:xfrm>
            <a:off x="7824192" y="2780928"/>
            <a:ext cx="3528392" cy="4154984"/>
          </a:xfrm>
          <a:prstGeom prst="rect">
            <a:avLst/>
          </a:prstGeom>
          <a:solidFill>
            <a:schemeClr val="accent6">
              <a:lumMod val="20000"/>
              <a:lumOff val="80000"/>
            </a:schemeClr>
          </a:solidFill>
        </p:spPr>
        <p:txBody>
          <a:bodyPr wrap="square" rtlCol="0">
            <a:spAutoFit/>
          </a:bodyPr>
          <a:lstStyle/>
          <a:p>
            <a:pPr marL="90488" lvl="1" indent="0">
              <a:buClr>
                <a:srgbClr val="FF6699"/>
              </a:buClr>
              <a:buSzPct val="110000"/>
            </a:pPr>
            <a:r>
              <a:rPr lang="en-GB" sz="2000" b="1" dirty="0">
                <a:solidFill>
                  <a:schemeClr val="tx2">
                    <a:lumMod val="50000"/>
                  </a:schemeClr>
                </a:solidFill>
                <a:latin typeface="+mn-lt"/>
                <a:ea typeface="Calibri" panose="020F0502020204030204" pitchFamily="34" charset="0"/>
                <a:cs typeface="Calibri" panose="020F0502020204030204" pitchFamily="34" charset="0"/>
              </a:rPr>
              <a:t>If you are unsure who to contact for Academic in Practice (AiP) support, p</a:t>
            </a:r>
            <a:r>
              <a:rPr lang="en-GB" sz="2000" b="1" dirty="0">
                <a:solidFill>
                  <a:schemeClr val="tx2">
                    <a:lumMod val="50000"/>
                  </a:schemeClr>
                </a:solidFill>
                <a:latin typeface="+mn-lt"/>
              </a:rPr>
              <a:t>lease contact the Practice Support Line (PSL) and the team can provide you with the details: </a:t>
            </a:r>
          </a:p>
          <a:p>
            <a:pPr marL="90488" lvl="1" indent="0">
              <a:buClr>
                <a:srgbClr val="FF6699"/>
              </a:buClr>
              <a:buSzPct val="110000"/>
            </a:pPr>
            <a:endParaRPr lang="en-GB" sz="2000" dirty="0">
              <a:solidFill>
                <a:schemeClr val="tx2">
                  <a:lumMod val="50000"/>
                </a:schemeClr>
              </a:solidFill>
              <a:effectLst/>
              <a:latin typeface="+mn-lt"/>
              <a:ea typeface="Calibri" panose="020F0502020204030204" pitchFamily="34" charset="0"/>
              <a:cs typeface="Calibri" panose="020F0502020204030204" pitchFamily="34" charset="0"/>
            </a:endParaRPr>
          </a:p>
          <a:p>
            <a:pPr marL="90488" lvl="1" indent="0">
              <a:buClr>
                <a:srgbClr val="FF6699"/>
              </a:buClr>
              <a:buSzPct val="110000"/>
            </a:pPr>
            <a:r>
              <a:rPr lang="en-GB" sz="2000" dirty="0">
                <a:solidFill>
                  <a:schemeClr val="tx2">
                    <a:lumMod val="50000"/>
                  </a:schemeClr>
                </a:solidFill>
                <a:effectLst/>
                <a:latin typeface="+mn-lt"/>
                <a:ea typeface="Calibri" panose="020F0502020204030204" pitchFamily="34" charset="0"/>
                <a:cs typeface="Calibri" panose="020F0502020204030204" pitchFamily="34" charset="0"/>
              </a:rPr>
              <a:t>0117 328 1152 </a:t>
            </a:r>
          </a:p>
          <a:p>
            <a:pPr marL="90488" lvl="1" indent="0">
              <a:buClr>
                <a:srgbClr val="FF6699"/>
              </a:buClr>
              <a:buSzPct val="110000"/>
            </a:pPr>
            <a:r>
              <a:rPr lang="en-GB" sz="2000" u="sng" dirty="0">
                <a:solidFill>
                  <a:srgbClr val="0563C1"/>
                </a:solidFill>
                <a:effectLst/>
                <a:latin typeface="+mn-lt"/>
                <a:ea typeface="Calibri" panose="020F0502020204030204" pitchFamily="34" charset="0"/>
                <a:cs typeface="Calibri" panose="020F0502020204030204" pitchFamily="34" charset="0"/>
                <a:hlinkClick r:id="rId3"/>
              </a:rPr>
              <a:t>hscpsl@uwe.ac.uk</a:t>
            </a:r>
            <a:endParaRPr lang="en-GB" sz="2000" u="sng" dirty="0">
              <a:solidFill>
                <a:srgbClr val="0563C1"/>
              </a:solidFill>
              <a:effectLst/>
              <a:latin typeface="+mn-lt"/>
              <a:ea typeface="Calibri" panose="020F0502020204030204" pitchFamily="34" charset="0"/>
              <a:cs typeface="Calibri" panose="020F0502020204030204" pitchFamily="34" charset="0"/>
            </a:endParaRPr>
          </a:p>
          <a:p>
            <a:pPr marL="90488" lvl="1" indent="0">
              <a:buClr>
                <a:srgbClr val="FF6699"/>
              </a:buClr>
              <a:buSzPct val="110000"/>
            </a:pPr>
            <a:endParaRPr lang="en-GB" sz="2000" u="sng" dirty="0">
              <a:solidFill>
                <a:srgbClr val="0563C1"/>
              </a:solidFill>
              <a:latin typeface="+mn-lt"/>
              <a:ea typeface="Calibri" panose="020F0502020204030204" pitchFamily="34" charset="0"/>
              <a:cs typeface="Calibri" panose="020F0502020204030204" pitchFamily="34" charset="0"/>
            </a:endParaRPr>
          </a:p>
          <a:p>
            <a:pPr marL="90488" lvl="1" indent="0">
              <a:buClr>
                <a:srgbClr val="FF6699"/>
              </a:buClr>
              <a:buSzPct val="110000"/>
            </a:pPr>
            <a:endParaRPr lang="en-GB" sz="2000" dirty="0">
              <a:solidFill>
                <a:schemeClr val="tx2">
                  <a:lumMod val="50000"/>
                </a:schemeClr>
              </a:solidFill>
              <a:effectLst/>
              <a:latin typeface="+mn-lt"/>
              <a:ea typeface="Calibri" panose="020F0502020204030204" pitchFamily="34" charset="0"/>
              <a:cs typeface="Calibri" panose="020F0502020204030204" pitchFamily="34" charset="0"/>
            </a:endParaRPr>
          </a:p>
          <a:p>
            <a:r>
              <a:rPr lang="en-GB" sz="2400" dirty="0">
                <a:solidFill>
                  <a:schemeClr val="tx2">
                    <a:lumMod val="50000"/>
                  </a:schemeClr>
                </a:solidFill>
                <a:latin typeface="+mn-lt"/>
              </a:rPr>
              <a:t> </a:t>
            </a:r>
            <a:endParaRPr lang="en-GB" sz="1050" dirty="0">
              <a:solidFill>
                <a:schemeClr val="tx2">
                  <a:lumMod val="50000"/>
                </a:schemeClr>
              </a:solidFill>
              <a:latin typeface="+mn-lt"/>
            </a:endParaRPr>
          </a:p>
          <a:p>
            <a:endParaRPr lang="en-GB" sz="1000" dirty="0">
              <a:solidFill>
                <a:schemeClr val="tx2">
                  <a:lumMod val="50000"/>
                </a:schemeClr>
              </a:solidFill>
              <a:latin typeface="+mn-lt"/>
            </a:endParaRPr>
          </a:p>
          <a:p>
            <a:endParaRPr lang="en-GB" sz="1000" dirty="0">
              <a:solidFill>
                <a:schemeClr val="tx2">
                  <a:lumMod val="50000"/>
                </a:schemeClr>
              </a:solidFill>
              <a:latin typeface="+mn-lt"/>
            </a:endParaRPr>
          </a:p>
        </p:txBody>
      </p:sp>
    </p:spTree>
    <p:extLst>
      <p:ext uri="{BB962C8B-B14F-4D97-AF65-F5344CB8AC3E}">
        <p14:creationId xmlns:p14="http://schemas.microsoft.com/office/powerpoint/2010/main" val="25407993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407368" y="548680"/>
            <a:ext cx="9937104" cy="1011105"/>
          </a:xfrm>
        </p:spPr>
        <p:txBody>
          <a:bodyPr>
            <a:noAutofit/>
          </a:bodyPr>
          <a:lstStyle/>
          <a:p>
            <a:r>
              <a:rPr lang="en-GB" sz="4000" b="1" dirty="0">
                <a:solidFill>
                  <a:schemeClr val="tx2">
                    <a:lumMod val="50000"/>
                  </a:schemeClr>
                </a:solidFill>
                <a:latin typeface="+mn-lt"/>
              </a:rPr>
              <a:t>Support for placement providers </a:t>
            </a:r>
          </a:p>
        </p:txBody>
      </p:sp>
      <p:pic>
        <p:nvPicPr>
          <p:cNvPr id="4" name="Picture 3" descr="Image of Practice Support website ">
            <a:extLst>
              <a:ext uri="{FF2B5EF4-FFF2-40B4-BE49-F238E27FC236}">
                <a16:creationId xmlns:a16="http://schemas.microsoft.com/office/drawing/2014/main" id="{16BEF2CC-6154-6411-0E75-F3AE3C87B535}"/>
              </a:ext>
            </a:extLst>
          </p:cNvPr>
          <p:cNvPicPr>
            <a:picLocks noChangeAspect="1"/>
          </p:cNvPicPr>
          <p:nvPr/>
        </p:nvPicPr>
        <p:blipFill>
          <a:blip r:embed="rId3"/>
          <a:stretch>
            <a:fillRect/>
          </a:stretch>
        </p:blipFill>
        <p:spPr>
          <a:xfrm>
            <a:off x="407368" y="1419607"/>
            <a:ext cx="6408506" cy="4889713"/>
          </a:xfrm>
          <a:prstGeom prst="rect">
            <a:avLst/>
          </a:prstGeom>
          <a:ln>
            <a:solidFill>
              <a:schemeClr val="tx2">
                <a:lumMod val="50000"/>
              </a:schemeClr>
            </a:solidFill>
          </a:ln>
        </p:spPr>
      </p:pic>
      <p:sp>
        <p:nvSpPr>
          <p:cNvPr id="6" name="TextBox 5">
            <a:extLst>
              <a:ext uri="{FF2B5EF4-FFF2-40B4-BE49-F238E27FC236}">
                <a16:creationId xmlns:a16="http://schemas.microsoft.com/office/drawing/2014/main" id="{36DD3561-4A19-3ACA-DD8B-832653086FA1}"/>
              </a:ext>
            </a:extLst>
          </p:cNvPr>
          <p:cNvSpPr txBox="1"/>
          <p:nvPr/>
        </p:nvSpPr>
        <p:spPr>
          <a:xfrm>
            <a:off x="6952917" y="1324505"/>
            <a:ext cx="4608512" cy="5124480"/>
          </a:xfrm>
          <a:prstGeom prst="rect">
            <a:avLst/>
          </a:prstGeom>
          <a:noFill/>
        </p:spPr>
        <p:txBody>
          <a:bodyPr wrap="square">
            <a:spAutoFit/>
          </a:bodyPr>
          <a:lstStyle/>
          <a:p>
            <a:r>
              <a:rPr lang="en-GB" sz="2000" dirty="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The</a:t>
            </a:r>
            <a:r>
              <a:rPr lang="en-GB" sz="2000" dirty="0">
                <a:effectLst/>
                <a:latin typeface="Calibri" panose="020F0502020204030204" pitchFamily="34" charset="0"/>
                <a:ea typeface="Calibri" panose="020F0502020204030204" pitchFamily="34" charset="0"/>
                <a:cs typeface="Calibri" panose="020F0502020204030204" pitchFamily="34" charset="0"/>
              </a:rPr>
              <a:t> </a:t>
            </a:r>
            <a:r>
              <a:rPr lang="en-GB" sz="20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Practice Support Net</a:t>
            </a:r>
            <a:r>
              <a:rPr lang="en-GB" sz="2000" dirty="0">
                <a:effectLst/>
                <a:latin typeface="Calibri" panose="020F0502020204030204" pitchFamily="34" charset="0"/>
                <a:ea typeface="Calibri" panose="020F0502020204030204" pitchFamily="34" charset="0"/>
                <a:cs typeface="Calibri" panose="020F0502020204030204" pitchFamily="34" charset="0"/>
              </a:rPr>
              <a:t> </a:t>
            </a:r>
            <a:r>
              <a:rPr lang="en-GB" sz="2000" dirty="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website provides general placement information. </a:t>
            </a:r>
          </a:p>
          <a:p>
            <a:endParaRPr lang="en-GB"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en-GB" b="1" dirty="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Key contacts: </a:t>
            </a:r>
          </a:p>
          <a:p>
            <a:endParaRPr lang="en-GB" sz="1100" dirty="0">
              <a:latin typeface="Calibri" panose="020F0502020204030204" pitchFamily="34" charset="0"/>
              <a:ea typeface="Calibri" panose="020F0502020204030204" pitchFamily="34" charset="0"/>
              <a:cs typeface="Calibri" panose="020F0502020204030204" pitchFamily="34" charset="0"/>
            </a:endParaRPr>
          </a:p>
          <a:p>
            <a:pPr marL="342900" indent="-342900">
              <a:buClr>
                <a:srgbClr val="FF6699"/>
              </a:buClr>
              <a:buSzPct val="110000"/>
              <a:buFont typeface="Wingdings" panose="05000000000000000000" pitchFamily="2" charset="2"/>
              <a:buChar char="§"/>
            </a:pPr>
            <a:r>
              <a:rPr lang="en-GB" b="1" dirty="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The Practice Support Line (PSL): </a:t>
            </a:r>
          </a:p>
          <a:p>
            <a:pPr marL="361950" lvl="1" indent="0">
              <a:buClr>
                <a:srgbClr val="FF6699"/>
              </a:buClr>
              <a:buSzPct val="110000"/>
            </a:pPr>
            <a:r>
              <a:rPr lang="en-GB" dirty="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0117 328 1152 </a:t>
            </a:r>
            <a:endParaRPr lang="en-GB"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361950" lvl="1" indent="0">
              <a:buClr>
                <a:srgbClr val="FF6699"/>
              </a:buClr>
              <a:buSzPct val="110000"/>
            </a:pPr>
            <a:r>
              <a:rPr lang="en-GB"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hscpsl@uwe.ac.uk</a:t>
            </a:r>
            <a:endParaRPr lang="en-GB" u="sng" dirty="0">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a:p>
            <a:pPr>
              <a:buClr>
                <a:srgbClr val="FF6699"/>
              </a:buClr>
              <a:buSzPct val="110000"/>
            </a:pPr>
            <a:endParaRPr lang="en-GB" u="sng" dirty="0">
              <a:solidFill>
                <a:srgbClr val="0563C1"/>
              </a:solidFill>
              <a:latin typeface="Calibri" panose="020F0502020204030204" pitchFamily="34" charset="0"/>
              <a:ea typeface="Calibri" panose="020F0502020204030204" pitchFamily="34" charset="0"/>
              <a:cs typeface="Calibri" panose="020F0502020204030204" pitchFamily="34" charset="0"/>
            </a:endParaRPr>
          </a:p>
          <a:p>
            <a:pPr marL="342900" indent="-342900">
              <a:buClr>
                <a:srgbClr val="FF6699"/>
              </a:buClr>
              <a:buSzPct val="110000"/>
              <a:buFont typeface="Wingdings" panose="05000000000000000000" pitchFamily="2" charset="2"/>
              <a:buChar char="§"/>
            </a:pPr>
            <a:r>
              <a:rPr lang="en-GB" b="1" dirty="0">
                <a:solidFill>
                  <a:schemeClr val="tx2">
                    <a:lumMod val="50000"/>
                  </a:schemeClr>
                </a:solidFill>
                <a:latin typeface="+mn-lt"/>
                <a:cs typeface="Calibri" panose="020F0502020204030204" pitchFamily="34" charset="0"/>
              </a:rPr>
              <a:t>Absence Reporting Line: </a:t>
            </a:r>
          </a:p>
          <a:p>
            <a:pPr marL="361950" lvl="1" indent="0">
              <a:buClr>
                <a:srgbClr val="FF6699"/>
              </a:buClr>
              <a:buSzPct val="110000"/>
            </a:pPr>
            <a:r>
              <a:rPr lang="en-GB" dirty="0">
                <a:solidFill>
                  <a:schemeClr val="tx2">
                    <a:lumMod val="50000"/>
                  </a:schemeClr>
                </a:solidFill>
                <a:latin typeface="+mn-lt"/>
                <a:cs typeface="Calibri" panose="020F0502020204030204" pitchFamily="34" charset="0"/>
              </a:rPr>
              <a:t>0117 3283283</a:t>
            </a:r>
          </a:p>
          <a:p>
            <a:pPr marL="361950" lvl="1" indent="0">
              <a:buClr>
                <a:srgbClr val="FF6699"/>
              </a:buClr>
              <a:buSzPct val="110000"/>
            </a:pPr>
            <a:r>
              <a:rPr lang="en-GB" dirty="0">
                <a:solidFill>
                  <a:schemeClr val="tx2">
                    <a:lumMod val="50000"/>
                  </a:schemeClr>
                </a:solidFill>
                <a:latin typeface="+mn-lt"/>
                <a:cs typeface="Calibri" panose="020F0502020204030204" pitchFamily="34" charset="0"/>
                <a:hlinkClick r:id="rId6"/>
              </a:rPr>
              <a:t>practiceabsence@uwe.ac.uk</a:t>
            </a:r>
            <a:r>
              <a:rPr lang="en-GB" dirty="0">
                <a:solidFill>
                  <a:schemeClr val="tx2">
                    <a:lumMod val="50000"/>
                  </a:schemeClr>
                </a:solidFill>
                <a:latin typeface="+mn-lt"/>
                <a:cs typeface="Calibri" panose="020F0502020204030204" pitchFamily="34" charset="0"/>
              </a:rPr>
              <a:t> </a:t>
            </a:r>
          </a:p>
          <a:p>
            <a:pPr>
              <a:buClr>
                <a:srgbClr val="FF6699"/>
              </a:buClr>
              <a:buSzPct val="110000"/>
            </a:pPr>
            <a:endParaRPr lang="en-GB" dirty="0">
              <a:solidFill>
                <a:schemeClr val="tx2">
                  <a:lumMod val="50000"/>
                </a:schemeClr>
              </a:solidFill>
              <a:latin typeface="Calibri" panose="020F0502020204030204" pitchFamily="34" charset="0"/>
              <a:cs typeface="Calibri" panose="020F0502020204030204" pitchFamily="34" charset="0"/>
            </a:endParaRPr>
          </a:p>
          <a:p>
            <a:pPr marL="342900" indent="-342900">
              <a:buClr>
                <a:srgbClr val="FF6699"/>
              </a:buClr>
              <a:buSzPct val="110000"/>
              <a:buFont typeface="Wingdings" panose="05000000000000000000" pitchFamily="2" charset="2"/>
              <a:buChar char="§"/>
            </a:pPr>
            <a:r>
              <a:rPr lang="en-GB" b="1" dirty="0">
                <a:solidFill>
                  <a:schemeClr val="tx2">
                    <a:lumMod val="50000"/>
                  </a:schemeClr>
                </a:solidFill>
                <a:latin typeface="Calibri" panose="020F0502020204030204" pitchFamily="34" charset="0"/>
                <a:cs typeface="Calibri" panose="020F0502020204030204" pitchFamily="34" charset="0"/>
              </a:rPr>
              <a:t>Urgent student welfare concerns</a:t>
            </a:r>
            <a:r>
              <a:rPr lang="en-GB" b="1" dirty="0">
                <a:solidFill>
                  <a:srgbClr val="FF6699"/>
                </a:solidFill>
                <a:latin typeface="Calibri" panose="020F0502020204030204" pitchFamily="34" charset="0"/>
                <a:cs typeface="Calibri" panose="020F0502020204030204" pitchFamily="34" charset="0"/>
              </a:rPr>
              <a:t>*</a:t>
            </a:r>
          </a:p>
          <a:p>
            <a:pPr marL="361950" lvl="1" indent="0">
              <a:buClr>
                <a:srgbClr val="FF6699"/>
              </a:buClr>
              <a:buSzPct val="110000"/>
            </a:pPr>
            <a:r>
              <a:rPr lang="en-GB" b="0" i="0" u="none" strike="noStrike" dirty="0">
                <a:solidFill>
                  <a:srgbClr val="0C626B"/>
                </a:solidFill>
                <a:effectLst/>
                <a:highlight>
                  <a:srgbClr val="FFFFFF"/>
                </a:highlight>
                <a:latin typeface="+mn-lt"/>
                <a:hlinkClick r:id="rId7"/>
              </a:rPr>
              <a:t>0117 3284000</a:t>
            </a:r>
            <a:endParaRPr lang="en-GB" u="none" strike="noStrike" dirty="0">
              <a:solidFill>
                <a:srgbClr val="000000"/>
              </a:solidFill>
              <a:highlight>
                <a:srgbClr val="FFFFFF"/>
              </a:highlight>
              <a:latin typeface="+mn-lt"/>
            </a:endParaRPr>
          </a:p>
          <a:p>
            <a:pPr marL="361950" lvl="1" indent="0"/>
            <a:endParaRPr lang="en-GB" sz="900" dirty="0">
              <a:solidFill>
                <a:srgbClr val="000000"/>
              </a:solidFill>
              <a:highlight>
                <a:srgbClr val="FFFFFF"/>
              </a:highlight>
              <a:latin typeface="+mn-lt"/>
              <a:cs typeface="Calibri" panose="020F0502020204030204" pitchFamily="34" charset="0"/>
            </a:endParaRPr>
          </a:p>
          <a:p>
            <a:pPr marL="361950" lvl="1" indent="0"/>
            <a:r>
              <a:rPr lang="en-GB" sz="1200" dirty="0">
                <a:solidFill>
                  <a:srgbClr val="FF6699"/>
                </a:solidFill>
                <a:latin typeface="Calibri" panose="020F0502020204030204" pitchFamily="34" charset="0"/>
                <a:cs typeface="Calibri" panose="020F0502020204030204" pitchFamily="34" charset="0"/>
              </a:rPr>
              <a:t>*</a:t>
            </a:r>
            <a:r>
              <a:rPr lang="en-GB" sz="1200" dirty="0">
                <a:solidFill>
                  <a:schemeClr val="tx2">
                    <a:lumMod val="50000"/>
                  </a:schemeClr>
                </a:solidFill>
                <a:latin typeface="Calibri" panose="020F0502020204030204" pitchFamily="34" charset="0"/>
                <a:cs typeface="Calibri" panose="020F0502020204030204" pitchFamily="34" charset="0"/>
              </a:rPr>
              <a:t>out of hours only – weekdays between 16:30 and 08:30 in the morning, or at weekends.</a:t>
            </a:r>
          </a:p>
          <a:p>
            <a:r>
              <a:rPr lang="en-GB" sz="2000" dirty="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n-GB" dirty="0">
              <a:solidFill>
                <a:schemeClr val="tx2">
                  <a:lumMod val="50000"/>
                </a:schemeClr>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81270848"/>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22B9-F7DE-5F0C-B1B3-441010460BE9}"/>
              </a:ext>
            </a:extLst>
          </p:cNvPr>
          <p:cNvSpPr>
            <a:spLocks noGrp="1"/>
          </p:cNvSpPr>
          <p:nvPr>
            <p:ph type="title"/>
          </p:nvPr>
        </p:nvSpPr>
        <p:spPr>
          <a:xfrm>
            <a:off x="25551" y="-13692"/>
            <a:ext cx="9937104" cy="692696"/>
          </a:xfrm>
        </p:spPr>
        <p:txBody>
          <a:bodyPr>
            <a:normAutofit fontScale="90000"/>
          </a:bodyPr>
          <a:lstStyle/>
          <a:p>
            <a:r>
              <a:rPr lang="en-GB" dirty="0"/>
              <a:t>Nursing Apprenticeships and Assessment; </a:t>
            </a:r>
            <a:r>
              <a:rPr lang="en-GB" b="1" dirty="0"/>
              <a:t>NMC perspective</a:t>
            </a:r>
          </a:p>
        </p:txBody>
      </p:sp>
      <p:sp>
        <p:nvSpPr>
          <p:cNvPr id="3" name="Text Placeholder 2">
            <a:extLst>
              <a:ext uri="{FF2B5EF4-FFF2-40B4-BE49-F238E27FC236}">
                <a16:creationId xmlns:a16="http://schemas.microsoft.com/office/drawing/2014/main" id="{A8CA3796-7DDF-E96C-C20F-5C096073FDC5}"/>
              </a:ext>
            </a:extLst>
          </p:cNvPr>
          <p:cNvSpPr>
            <a:spLocks noGrp="1"/>
          </p:cNvSpPr>
          <p:nvPr>
            <p:ph type="body" sz="quarter" idx="11"/>
          </p:nvPr>
        </p:nvSpPr>
        <p:spPr>
          <a:xfrm>
            <a:off x="155340" y="679004"/>
            <a:ext cx="11881320" cy="6062364"/>
          </a:xfrm>
        </p:spPr>
        <p:txBody>
          <a:bodyPr/>
          <a:lstStyle/>
          <a:p>
            <a:pPr marL="9525" indent="0">
              <a:buNone/>
            </a:pPr>
            <a:r>
              <a:rPr lang="en-GB" sz="1900" dirty="0">
                <a:latin typeface="Arial" panose="020B0604020202020204" pitchFamily="34" charset="0"/>
                <a:cs typeface="Arial" panose="020B0604020202020204" pitchFamily="34" charset="0"/>
              </a:rPr>
              <a:t>An undergraduate nursing apprentice is a nursing student who works in a healthcare facility while completing their nursing education, gaining hands-on experience and earning a salary. Apprentices are </a:t>
            </a:r>
            <a:r>
              <a:rPr lang="en-GB" sz="1900" b="1" dirty="0">
                <a:latin typeface="Arial" panose="020B0604020202020204" pitchFamily="34" charset="0"/>
                <a:cs typeface="Arial" panose="020B0604020202020204" pitchFamily="34" charset="0"/>
              </a:rPr>
              <a:t>EMPLOYEES</a:t>
            </a:r>
            <a:r>
              <a:rPr lang="en-GB" sz="1900" dirty="0">
                <a:latin typeface="Arial" panose="020B0604020202020204" pitchFamily="34" charset="0"/>
                <a:cs typeface="Arial" panose="020B0604020202020204" pitchFamily="34" charset="0"/>
              </a:rPr>
              <a:t> who are released from clinical practice, by their employer, to study part-time in a Higher Education Institution’s (HEI) like UWE. Undergraduate nursing apprenticeships UWE facilitate are: </a:t>
            </a:r>
          </a:p>
          <a:p>
            <a:pPr marL="9525" indent="0" algn="just">
              <a:buNone/>
            </a:pPr>
            <a:endParaRPr lang="en-GB" sz="1900" dirty="0">
              <a:latin typeface="Arial" panose="020B0604020202020204" pitchFamily="34" charset="0"/>
              <a:cs typeface="Arial" panose="020B0604020202020204" pitchFamily="34" charset="0"/>
            </a:endParaRPr>
          </a:p>
          <a:p>
            <a:r>
              <a:rPr lang="en-GB" sz="1900" b="1" dirty="0">
                <a:latin typeface="Arial" panose="020B0604020202020204" pitchFamily="34" charset="0"/>
                <a:cs typeface="Arial" panose="020B0604020202020204" pitchFamily="34" charset="0"/>
              </a:rPr>
              <a:t>Registered Nurse</a:t>
            </a:r>
          </a:p>
          <a:p>
            <a:r>
              <a:rPr lang="en-GB" sz="1900" b="1" dirty="0">
                <a:latin typeface="Arial" panose="020B0604020202020204" pitchFamily="34" charset="0"/>
                <a:cs typeface="Arial" panose="020B0604020202020204" pitchFamily="34" charset="0"/>
              </a:rPr>
              <a:t>Nursing Associate (NMC 2018)</a:t>
            </a:r>
          </a:p>
          <a:p>
            <a:pPr marL="9525" indent="0">
              <a:buNone/>
            </a:pPr>
            <a:endParaRPr lang="en-GB" sz="1900" dirty="0">
              <a:latin typeface="Arial" panose="020B0604020202020204" pitchFamily="34" charset="0"/>
              <a:cs typeface="Arial" panose="020B0604020202020204" pitchFamily="34" charset="0"/>
            </a:endParaRPr>
          </a:p>
          <a:p>
            <a:pPr marL="9525" indent="0">
              <a:buNone/>
            </a:pPr>
            <a:r>
              <a:rPr lang="en-GB" sz="1900" b="1" dirty="0">
                <a:latin typeface="Arial" panose="020B0604020202020204" pitchFamily="34" charset="0"/>
                <a:cs typeface="Arial" panose="020B0604020202020204" pitchFamily="34" charset="0"/>
              </a:rPr>
              <a:t>Registered Nursing apprentices </a:t>
            </a:r>
            <a:r>
              <a:rPr lang="en-GB" sz="1900" dirty="0">
                <a:latin typeface="Arial" panose="020B0604020202020204" pitchFamily="34" charset="0"/>
                <a:cs typeface="Arial" panose="020B0604020202020204" pitchFamily="34" charset="0"/>
              </a:rPr>
              <a:t>and </a:t>
            </a:r>
            <a:r>
              <a:rPr lang="en-GB" sz="1900" b="1" dirty="0">
                <a:latin typeface="Arial" panose="020B0604020202020204" pitchFamily="34" charset="0"/>
                <a:cs typeface="Arial" panose="020B0604020202020204" pitchFamily="34" charset="0"/>
              </a:rPr>
              <a:t>Student Nursing Associates MUST </a:t>
            </a:r>
            <a:r>
              <a:rPr lang="en-GB" sz="1900" dirty="0">
                <a:latin typeface="Arial" panose="020B0604020202020204" pitchFamily="34" charset="0"/>
                <a:cs typeface="Arial" panose="020B0604020202020204" pitchFamily="34" charset="0"/>
              </a:rPr>
              <a:t>comply with the same NMC criteria as undergraduate student nurses. So, </a:t>
            </a:r>
            <a:r>
              <a:rPr lang="en-GB" sz="1900" b="1" dirty="0">
                <a:solidFill>
                  <a:srgbClr val="FF0000"/>
                </a:solidFill>
                <a:latin typeface="Arial" panose="020B0604020202020204" pitchFamily="34" charset="0"/>
                <a:cs typeface="Arial" panose="020B0604020202020204" pitchFamily="34" charset="0"/>
              </a:rPr>
              <a:t>the role of the PA and PS, from the NMC point of view, is exactly the same. </a:t>
            </a:r>
            <a:r>
              <a:rPr lang="en-GB" sz="1900" dirty="0">
                <a:latin typeface="Arial" panose="020B0604020202020204" pitchFamily="34" charset="0"/>
                <a:cs typeface="Arial" panose="020B0604020202020204" pitchFamily="34" charset="0"/>
              </a:rPr>
              <a:t>This is facilitated via </a:t>
            </a:r>
            <a:r>
              <a:rPr lang="en-GB" sz="1900" b="1" dirty="0">
                <a:latin typeface="Arial" panose="020B0604020202020204" pitchFamily="34" charset="0"/>
                <a:cs typeface="Arial" panose="020B0604020202020204" pitchFamily="34" charset="0"/>
              </a:rPr>
              <a:t>PEBBLEPAD</a:t>
            </a:r>
            <a:r>
              <a:rPr lang="en-GB" sz="1900" dirty="0">
                <a:latin typeface="Arial" panose="020B0604020202020204" pitchFamily="34" charset="0"/>
                <a:cs typeface="Arial" panose="020B0604020202020204" pitchFamily="34" charset="0"/>
              </a:rPr>
              <a:t>.</a:t>
            </a:r>
            <a:endParaRPr lang="en-GB" sz="1900" b="1" dirty="0">
              <a:solidFill>
                <a:srgbClr val="FF0000"/>
              </a:solidFill>
              <a:latin typeface="Arial" panose="020B0604020202020204" pitchFamily="34" charset="0"/>
              <a:cs typeface="Arial" panose="020B0604020202020204" pitchFamily="34" charset="0"/>
            </a:endParaRPr>
          </a:p>
          <a:p>
            <a:endParaRPr lang="en-GB" sz="1900" dirty="0">
              <a:latin typeface="Arial" panose="020B0604020202020204" pitchFamily="34" charset="0"/>
              <a:cs typeface="Arial" panose="020B0604020202020204" pitchFamily="34" charset="0"/>
            </a:endParaRPr>
          </a:p>
          <a:p>
            <a:pPr marL="9525" indent="0">
              <a:buNone/>
            </a:pPr>
            <a:r>
              <a:rPr lang="en-GB" sz="1900" dirty="0">
                <a:latin typeface="Arial" panose="020B0604020202020204" pitchFamily="34" charset="0"/>
                <a:cs typeface="Arial" panose="020B0604020202020204" pitchFamily="34" charset="0"/>
              </a:rPr>
              <a:t>However</a:t>
            </a:r>
            <a:r>
              <a:rPr lang="en-GB" sz="1900" b="1" dirty="0">
                <a:latin typeface="Arial" panose="020B0604020202020204" pitchFamily="34" charset="0"/>
                <a:cs typeface="Arial" panose="020B0604020202020204" pitchFamily="34" charset="0"/>
              </a:rPr>
              <a:t>, </a:t>
            </a:r>
            <a:r>
              <a:rPr lang="en-GB" sz="1900" dirty="0">
                <a:latin typeface="Arial" panose="020B0604020202020204" pitchFamily="34" charset="0"/>
                <a:cs typeface="Arial" panose="020B0604020202020204" pitchFamily="34" charset="0"/>
              </a:rPr>
              <a:t>PA’s</a:t>
            </a:r>
            <a:r>
              <a:rPr lang="en-GB" sz="1900" b="1" dirty="0">
                <a:latin typeface="Arial" panose="020B0604020202020204" pitchFamily="34" charset="0"/>
                <a:cs typeface="Arial" panose="020B0604020202020204" pitchFamily="34" charset="0"/>
              </a:rPr>
              <a:t> </a:t>
            </a:r>
            <a:r>
              <a:rPr lang="en-GB" sz="1900" dirty="0">
                <a:latin typeface="Arial" panose="020B0604020202020204" pitchFamily="34" charset="0"/>
                <a:cs typeface="Arial" panose="020B0604020202020204" pitchFamily="34" charset="0"/>
              </a:rPr>
              <a:t>will have to support the apprentice with the </a:t>
            </a:r>
            <a:r>
              <a:rPr lang="en-GB" sz="1900" dirty="0">
                <a:latin typeface="Arial" panose="020B0604020202020204" pitchFamily="34" charset="0"/>
                <a:cs typeface="Arial" panose="020B0604020202020204" pitchFamily="34" charset="0"/>
                <a:hlinkClick r:id="rId3"/>
              </a:rPr>
              <a:t>GOV.UK </a:t>
            </a:r>
            <a:r>
              <a:rPr lang="en-GB" sz="1900" dirty="0">
                <a:latin typeface="Arial" panose="020B0604020202020204" pitchFamily="34" charset="0"/>
                <a:cs typeface="Arial" panose="020B0604020202020204" pitchFamily="34" charset="0"/>
              </a:rPr>
              <a:t>apprenticeship requirements. PA’s must:</a:t>
            </a:r>
          </a:p>
          <a:p>
            <a:r>
              <a:rPr lang="en-GB" sz="1900" dirty="0">
                <a:latin typeface="Arial" panose="020B0604020202020204" pitchFamily="34" charset="0"/>
                <a:cs typeface="Arial" panose="020B0604020202020204" pitchFamily="34" charset="0"/>
              </a:rPr>
              <a:t>Facilitate NEW LEARNING</a:t>
            </a:r>
          </a:p>
          <a:p>
            <a:r>
              <a:rPr lang="en-GB" sz="1900" dirty="0">
                <a:latin typeface="Arial" panose="020B0604020202020204" pitchFamily="34" charset="0"/>
                <a:cs typeface="Arial" panose="020B0604020202020204" pitchFamily="34" charset="0"/>
              </a:rPr>
              <a:t>Complete APTEM requirements.</a:t>
            </a:r>
          </a:p>
          <a:p>
            <a:pPr marL="9525" indent="0">
              <a:buNone/>
            </a:pPr>
            <a:r>
              <a:rPr lang="en-GB" sz="1900" dirty="0">
                <a:latin typeface="Arial" panose="020B0604020202020204" pitchFamily="34" charset="0"/>
                <a:cs typeface="Arial" panose="020B0604020202020204" pitchFamily="34" charset="0"/>
              </a:rPr>
              <a:t>PA’s </a:t>
            </a:r>
            <a:r>
              <a:rPr lang="en-GB" sz="1900" b="1" dirty="0">
                <a:latin typeface="Arial" panose="020B0604020202020204" pitchFamily="34" charset="0"/>
                <a:cs typeface="Arial" panose="020B0604020202020204" pitchFamily="34" charset="0"/>
              </a:rPr>
              <a:t>Should</a:t>
            </a:r>
            <a:r>
              <a:rPr lang="en-GB" sz="1900" dirty="0">
                <a:latin typeface="Arial" panose="020B0604020202020204" pitchFamily="34" charset="0"/>
                <a:cs typeface="Arial" panose="020B0604020202020204" pitchFamily="34" charset="0"/>
              </a:rPr>
              <a:t> attend Tripartite Reviews every 12 weeks.</a:t>
            </a:r>
          </a:p>
          <a:p>
            <a:pPr marL="9525" indent="0">
              <a:buNone/>
            </a:pPr>
            <a:r>
              <a:rPr lang="en-GB" sz="1900" dirty="0">
                <a:latin typeface="Arial" panose="020B0604020202020204" pitchFamily="34" charset="0"/>
                <a:cs typeface="Arial" panose="020B0604020202020204" pitchFamily="34" charset="0"/>
              </a:rPr>
              <a:t>Queries, or help, regarding apprenticeship assessment requirements should be directed to </a:t>
            </a:r>
            <a:r>
              <a:rPr lang="en-GB" sz="1900" dirty="0">
                <a:latin typeface="Arial" panose="020B0604020202020204" pitchFamily="34" charset="0"/>
                <a:cs typeface="Arial" panose="020B0604020202020204" pitchFamily="34" charset="0"/>
                <a:hlinkClick r:id="rId4"/>
              </a:rPr>
              <a:t>HWS.DA@UWE.AC.UK</a:t>
            </a:r>
            <a:r>
              <a:rPr lang="en-GB" sz="1900" dirty="0">
                <a:latin typeface="Arial" panose="020B0604020202020204" pitchFamily="34" charset="0"/>
                <a:cs typeface="Arial" panose="020B0604020202020204" pitchFamily="34" charset="0"/>
              </a:rPr>
              <a:t> </a:t>
            </a:r>
          </a:p>
          <a:p>
            <a:pPr marL="9525" indent="0">
              <a:buNone/>
            </a:pPr>
            <a:endParaRPr lang="en-GB" dirty="0"/>
          </a:p>
        </p:txBody>
      </p:sp>
    </p:spTree>
    <p:extLst>
      <p:ext uri="{BB962C8B-B14F-4D97-AF65-F5344CB8AC3E}">
        <p14:creationId xmlns:p14="http://schemas.microsoft.com/office/powerpoint/2010/main" val="181487936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22E47-A550-8C07-5FAD-D578B69DF396}"/>
              </a:ext>
            </a:extLst>
          </p:cNvPr>
          <p:cNvSpPr>
            <a:spLocks noGrp="1"/>
          </p:cNvSpPr>
          <p:nvPr>
            <p:ph type="title"/>
          </p:nvPr>
        </p:nvSpPr>
        <p:spPr>
          <a:xfrm>
            <a:off x="623392" y="473679"/>
            <a:ext cx="9937104" cy="1011105"/>
          </a:xfrm>
        </p:spPr>
        <p:txBody>
          <a:bodyPr/>
          <a:lstStyle/>
          <a:p>
            <a:r>
              <a:rPr lang="en-GB" sz="4000" b="1" dirty="0">
                <a:solidFill>
                  <a:schemeClr val="tx2">
                    <a:lumMod val="50000"/>
                  </a:schemeClr>
                </a:solidFill>
                <a:latin typeface="+mn-lt"/>
              </a:rPr>
              <a:t>Session aim</a:t>
            </a:r>
          </a:p>
        </p:txBody>
      </p:sp>
      <p:sp>
        <p:nvSpPr>
          <p:cNvPr id="3" name="Text Placeholder 2">
            <a:extLst>
              <a:ext uri="{FF2B5EF4-FFF2-40B4-BE49-F238E27FC236}">
                <a16:creationId xmlns:a16="http://schemas.microsoft.com/office/drawing/2014/main" id="{964BB879-2FBD-F6E5-3A06-D0540C2BEC14}"/>
              </a:ext>
            </a:extLst>
          </p:cNvPr>
          <p:cNvSpPr>
            <a:spLocks noGrp="1"/>
          </p:cNvSpPr>
          <p:nvPr>
            <p:ph type="body" sz="quarter" idx="11"/>
          </p:nvPr>
        </p:nvSpPr>
        <p:spPr>
          <a:xfrm>
            <a:off x="620817" y="1195735"/>
            <a:ext cx="10657184" cy="2592288"/>
          </a:xfrm>
        </p:spPr>
        <p:txBody>
          <a:bodyPr/>
          <a:lstStyle/>
          <a:p>
            <a:pPr marL="9525" indent="0">
              <a:buClr>
                <a:srgbClr val="FF6699"/>
              </a:buClr>
              <a:buSzPct val="110000"/>
              <a:buNone/>
            </a:pPr>
            <a:r>
              <a:rPr lang="en-GB" sz="2400" dirty="0">
                <a:solidFill>
                  <a:schemeClr val="tx2">
                    <a:lumMod val="50000"/>
                  </a:schemeClr>
                </a:solidFill>
              </a:rPr>
              <a:t>To update Practice Assessors (PA) and Practice Supervisors (PS) under the recent </a:t>
            </a:r>
            <a:r>
              <a:rPr lang="en-GB" sz="2400" i="1" dirty="0">
                <a:solidFill>
                  <a:schemeClr val="tx2">
                    <a:lumMod val="50000"/>
                  </a:schemeClr>
                </a:solidFill>
              </a:rPr>
              <a:t>Standards to Support Supervision and Assessment in Practice </a:t>
            </a:r>
            <a:r>
              <a:rPr lang="en-GB" sz="2400" dirty="0">
                <a:solidFill>
                  <a:schemeClr val="tx2">
                    <a:lumMod val="50000"/>
                  </a:schemeClr>
                </a:solidFill>
              </a:rPr>
              <a:t>(NMC 2023). </a:t>
            </a:r>
          </a:p>
          <a:p>
            <a:pPr>
              <a:buClr>
                <a:srgbClr val="FF6699"/>
              </a:buClr>
              <a:buSzPct val="110000"/>
              <a:buFont typeface="Wingdings" panose="05000000000000000000" pitchFamily="2" charset="2"/>
              <a:buChar char="§"/>
            </a:pPr>
            <a:endParaRPr lang="en-GB" sz="2400" dirty="0">
              <a:solidFill>
                <a:schemeClr val="tx2">
                  <a:lumMod val="50000"/>
                </a:schemeClr>
              </a:solidFill>
            </a:endParaRPr>
          </a:p>
          <a:p>
            <a:pPr marL="9525" indent="0">
              <a:buClr>
                <a:srgbClr val="FF6699"/>
              </a:buClr>
              <a:buSzPct val="110000"/>
              <a:buNone/>
            </a:pPr>
            <a:endParaRPr lang="en-GB" sz="2400" dirty="0"/>
          </a:p>
          <a:p>
            <a:pPr>
              <a:buClr>
                <a:srgbClr val="FF6699"/>
              </a:buClr>
              <a:buSzPct val="110000"/>
              <a:buFont typeface="Wingdings" panose="05000000000000000000" pitchFamily="2" charset="2"/>
              <a:buChar char="§"/>
            </a:pPr>
            <a:endParaRPr lang="en-GB" dirty="0"/>
          </a:p>
        </p:txBody>
      </p:sp>
      <p:graphicFrame>
        <p:nvGraphicFramePr>
          <p:cNvPr id="8" name="Table 7">
            <a:extLst>
              <a:ext uri="{FF2B5EF4-FFF2-40B4-BE49-F238E27FC236}">
                <a16:creationId xmlns:a16="http://schemas.microsoft.com/office/drawing/2014/main" id="{6882DC16-1BB5-617E-A259-FB456F75A088}"/>
              </a:ext>
            </a:extLst>
          </p:cNvPr>
          <p:cNvGraphicFramePr>
            <a:graphicFrameLocks noGrp="1"/>
          </p:cNvGraphicFramePr>
          <p:nvPr>
            <p:extLst>
              <p:ext uri="{D42A27DB-BD31-4B8C-83A1-F6EECF244321}">
                <p14:modId xmlns:p14="http://schemas.microsoft.com/office/powerpoint/2010/main" val="2517281671"/>
              </p:ext>
            </p:extLst>
          </p:nvPr>
        </p:nvGraphicFramePr>
        <p:xfrm>
          <a:off x="3092718" y="2309743"/>
          <a:ext cx="8259866" cy="2956560"/>
        </p:xfrm>
        <a:graphic>
          <a:graphicData uri="http://schemas.openxmlformats.org/drawingml/2006/table">
            <a:tbl>
              <a:tblPr firstRow="1" bandRow="1">
                <a:tableStyleId>{2D5ABB26-0587-4C30-8999-92F81FD0307C}</a:tableStyleId>
              </a:tblPr>
              <a:tblGrid>
                <a:gridCol w="1755169">
                  <a:extLst>
                    <a:ext uri="{9D8B030D-6E8A-4147-A177-3AD203B41FA5}">
                      <a16:colId xmlns:a16="http://schemas.microsoft.com/office/drawing/2014/main" val="1653040250"/>
                    </a:ext>
                  </a:extLst>
                </a:gridCol>
                <a:gridCol w="6504697">
                  <a:extLst>
                    <a:ext uri="{9D8B030D-6E8A-4147-A177-3AD203B41FA5}">
                      <a16:colId xmlns:a16="http://schemas.microsoft.com/office/drawing/2014/main" val="1561481375"/>
                    </a:ext>
                  </a:extLst>
                </a:gridCol>
              </a:tblGrid>
              <a:tr h="961180">
                <a:tc>
                  <a:txBody>
                    <a:bodyPr/>
                    <a:lstStyle/>
                    <a:p>
                      <a:r>
                        <a:rPr lang="en-GB" sz="2400" b="1" dirty="0">
                          <a:solidFill>
                            <a:schemeClr val="tx2">
                              <a:lumMod val="50000"/>
                            </a:schemeClr>
                          </a:solidFill>
                        </a:rPr>
                        <a:t>Part one </a:t>
                      </a:r>
                    </a:p>
                    <a:p>
                      <a:endParaRPr lang="en-GB" sz="2400" b="1" dirty="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E5EB"/>
                    </a:solidFill>
                  </a:tcPr>
                </a:tc>
                <a:tc>
                  <a:txBody>
                    <a:bodyPr/>
                    <a:lstStyle/>
                    <a:p>
                      <a:r>
                        <a:rPr lang="en-GB" sz="2400" dirty="0">
                          <a:solidFill>
                            <a:schemeClr val="tx2">
                              <a:lumMod val="50000"/>
                            </a:schemeClr>
                          </a:solidFill>
                        </a:rPr>
                        <a:t>Introduction and programme overview </a:t>
                      </a:r>
                    </a:p>
                    <a:p>
                      <a:endParaRPr lang="en-GB" sz="2400" dirty="0">
                        <a:solidFill>
                          <a:schemeClr val="tx2">
                            <a:lumMod val="50000"/>
                          </a:schemeClr>
                        </a:solidFill>
                      </a:endParaRPr>
                    </a:p>
                    <a:p>
                      <a:endParaRPr lang="en-GB" sz="1000" dirty="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4684144"/>
                  </a:ext>
                </a:extLst>
              </a:tr>
              <a:tr h="961180">
                <a:tc>
                  <a:txBody>
                    <a:bodyPr/>
                    <a:lstStyle/>
                    <a:p>
                      <a:r>
                        <a:rPr lang="en-GB" sz="2400" b="1" dirty="0">
                          <a:solidFill>
                            <a:schemeClr val="tx2">
                              <a:lumMod val="50000"/>
                            </a:schemeClr>
                          </a:solidFill>
                        </a:rPr>
                        <a:t>Part two </a:t>
                      </a:r>
                    </a:p>
                    <a:p>
                      <a:endParaRPr lang="en-GB" sz="2400" b="1" dirty="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E5EB"/>
                    </a:solidFill>
                  </a:tcPr>
                </a:tc>
                <a:tc>
                  <a:txBody>
                    <a:bodyPr/>
                    <a:lstStyle/>
                    <a:p>
                      <a:r>
                        <a:rPr lang="en-GB" sz="2400" dirty="0">
                          <a:solidFill>
                            <a:schemeClr val="tx2">
                              <a:lumMod val="50000"/>
                            </a:schemeClr>
                          </a:solidFill>
                        </a:rPr>
                        <a:t>Preparing for students</a:t>
                      </a:r>
                    </a:p>
                    <a:p>
                      <a:endParaRPr lang="en-GB" sz="2400" dirty="0">
                        <a:solidFill>
                          <a:schemeClr val="tx2">
                            <a:lumMod val="50000"/>
                          </a:schemeClr>
                        </a:solidFill>
                      </a:endParaRPr>
                    </a:p>
                    <a:p>
                      <a:endParaRPr lang="en-GB" sz="1000" dirty="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3647751"/>
                  </a:ext>
                </a:extLst>
              </a:tr>
              <a:tr h="961180">
                <a:tc>
                  <a:txBody>
                    <a:bodyPr/>
                    <a:lstStyle/>
                    <a:p>
                      <a:r>
                        <a:rPr lang="en-GB" sz="2400" b="1" dirty="0">
                          <a:solidFill>
                            <a:schemeClr val="tx2">
                              <a:lumMod val="50000"/>
                            </a:schemeClr>
                          </a:solidFill>
                        </a:rPr>
                        <a:t>Part three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E5EB"/>
                    </a:solidFill>
                  </a:tcPr>
                </a:tc>
                <a:tc>
                  <a:txBody>
                    <a:bodyPr/>
                    <a:lstStyle/>
                    <a:p>
                      <a:r>
                        <a:rPr lang="en-GB" sz="2400" dirty="0">
                          <a:solidFill>
                            <a:schemeClr val="tx2">
                              <a:lumMod val="50000"/>
                            </a:schemeClr>
                          </a:solidFill>
                        </a:rPr>
                        <a:t>Practice assessment </a:t>
                      </a:r>
                    </a:p>
                    <a:p>
                      <a:endParaRPr lang="en-GB" sz="2400" dirty="0">
                        <a:solidFill>
                          <a:schemeClr val="tx2">
                            <a:lumMod val="50000"/>
                          </a:schemeClr>
                        </a:solidFill>
                      </a:endParaRPr>
                    </a:p>
                    <a:p>
                      <a:endParaRPr lang="en-GB" sz="1200" dirty="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3032543"/>
                  </a:ext>
                </a:extLst>
              </a:tr>
            </a:tbl>
          </a:graphicData>
        </a:graphic>
      </p:graphicFrame>
      <p:sp>
        <p:nvSpPr>
          <p:cNvPr id="10" name="TextBox 9">
            <a:extLst>
              <a:ext uri="{FF2B5EF4-FFF2-40B4-BE49-F238E27FC236}">
                <a16:creationId xmlns:a16="http://schemas.microsoft.com/office/drawing/2014/main" id="{675C8935-F95C-41A1-9750-FDDA0C229717}"/>
              </a:ext>
            </a:extLst>
          </p:cNvPr>
          <p:cNvSpPr txBox="1"/>
          <p:nvPr/>
        </p:nvSpPr>
        <p:spPr>
          <a:xfrm>
            <a:off x="479376" y="5444931"/>
            <a:ext cx="10873208" cy="646331"/>
          </a:xfrm>
          <a:prstGeom prst="rect">
            <a:avLst/>
          </a:prstGeom>
          <a:noFill/>
        </p:spPr>
        <p:txBody>
          <a:bodyPr wrap="square">
            <a:spAutoFit/>
          </a:bodyPr>
          <a:lstStyle/>
          <a:p>
            <a:pPr marL="9525" indent="0">
              <a:buClr>
                <a:srgbClr val="FF6699"/>
              </a:buClr>
              <a:buSzPct val="110000"/>
              <a:buNone/>
            </a:pPr>
            <a:r>
              <a:rPr lang="en-GB" sz="1800" b="1" dirty="0">
                <a:solidFill>
                  <a:schemeClr val="tx2">
                    <a:lumMod val="50000"/>
                  </a:schemeClr>
                </a:solidFill>
                <a:latin typeface="+mn-lt"/>
              </a:rPr>
              <a:t>For staff who are not already qualified Practice Supervisors/Assessors – please see: </a:t>
            </a:r>
            <a:r>
              <a:rPr lang="en-GB" sz="1800" b="1" dirty="0">
                <a:latin typeface="+mn-lt"/>
                <a:hlinkClick r:id="rId3"/>
              </a:rPr>
              <a:t>Supporting Students in Practice - Professional/Short course - UWE Bristol: Courses</a:t>
            </a:r>
            <a:endParaRPr lang="en-GB" sz="1800" b="1" i="1" dirty="0">
              <a:latin typeface="+mn-lt"/>
            </a:endParaRPr>
          </a:p>
        </p:txBody>
      </p:sp>
      <p:pic>
        <p:nvPicPr>
          <p:cNvPr id="5" name="Picture 4" descr="A person in a white apron and gloves working on a model&#10;&#10;Description automatically generated">
            <a:extLst>
              <a:ext uri="{FF2B5EF4-FFF2-40B4-BE49-F238E27FC236}">
                <a16:creationId xmlns:a16="http://schemas.microsoft.com/office/drawing/2014/main" id="{2C58BF2F-C1BD-9DF5-E807-27C077FF4E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 t="12963" r="5556" b="12963"/>
          <a:stretch/>
        </p:blipFill>
        <p:spPr>
          <a:xfrm>
            <a:off x="620817" y="2309743"/>
            <a:ext cx="2378839" cy="2973549"/>
          </a:xfrm>
          <a:prstGeom prst="rect">
            <a:avLst/>
          </a:prstGeom>
        </p:spPr>
      </p:pic>
    </p:spTree>
    <p:extLst>
      <p:ext uri="{BB962C8B-B14F-4D97-AF65-F5344CB8AC3E}">
        <p14:creationId xmlns:p14="http://schemas.microsoft.com/office/powerpoint/2010/main" val="455106009"/>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191344" y="188640"/>
            <a:ext cx="9937104" cy="1011105"/>
          </a:xfrm>
        </p:spPr>
        <p:txBody>
          <a:bodyPr>
            <a:noAutofit/>
          </a:bodyPr>
          <a:lstStyle/>
          <a:p>
            <a:r>
              <a:rPr lang="en-GB" sz="4000" b="1" dirty="0">
                <a:solidFill>
                  <a:schemeClr val="tx2">
                    <a:lumMod val="50000"/>
                  </a:schemeClr>
                </a:solidFill>
                <a:latin typeface="+mn-lt"/>
              </a:rPr>
              <a:t>Nursing Associates  </a:t>
            </a:r>
          </a:p>
        </p:txBody>
      </p:sp>
      <p:pic>
        <p:nvPicPr>
          <p:cNvPr id="8" name="Picture 7">
            <a:extLst>
              <a:ext uri="{FF2B5EF4-FFF2-40B4-BE49-F238E27FC236}">
                <a16:creationId xmlns:a16="http://schemas.microsoft.com/office/drawing/2014/main" id="{3DA8984B-96A9-0C5F-40FD-CF093D105174}"/>
              </a:ext>
            </a:extLst>
          </p:cNvPr>
          <p:cNvPicPr>
            <a:picLocks noChangeAspect="1"/>
          </p:cNvPicPr>
          <p:nvPr/>
        </p:nvPicPr>
        <p:blipFill>
          <a:blip r:embed="rId3"/>
          <a:stretch>
            <a:fillRect/>
          </a:stretch>
        </p:blipFill>
        <p:spPr>
          <a:xfrm>
            <a:off x="191344" y="1199745"/>
            <a:ext cx="11377264" cy="5492206"/>
          </a:xfrm>
          <a:prstGeom prst="rect">
            <a:avLst/>
          </a:prstGeom>
        </p:spPr>
      </p:pic>
    </p:spTree>
    <p:extLst>
      <p:ext uri="{BB962C8B-B14F-4D97-AF65-F5344CB8AC3E}">
        <p14:creationId xmlns:p14="http://schemas.microsoft.com/office/powerpoint/2010/main" val="1116436974"/>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407368" y="548680"/>
            <a:ext cx="9937104" cy="1011105"/>
          </a:xfrm>
        </p:spPr>
        <p:txBody>
          <a:bodyPr>
            <a:noAutofit/>
          </a:bodyPr>
          <a:lstStyle/>
          <a:p>
            <a:r>
              <a:rPr lang="en-GB" sz="4000" b="1" dirty="0">
                <a:solidFill>
                  <a:schemeClr val="tx2">
                    <a:lumMod val="50000"/>
                  </a:schemeClr>
                </a:solidFill>
                <a:latin typeface="+mn-lt"/>
              </a:rPr>
              <a:t>Revalidation </a:t>
            </a:r>
          </a:p>
        </p:txBody>
      </p:sp>
      <p:sp>
        <p:nvSpPr>
          <p:cNvPr id="5" name="TextBox 4">
            <a:extLst>
              <a:ext uri="{FF2B5EF4-FFF2-40B4-BE49-F238E27FC236}">
                <a16:creationId xmlns:a16="http://schemas.microsoft.com/office/drawing/2014/main" id="{5956E0F1-05E3-B751-BDF5-3D2F0D7DB590}"/>
              </a:ext>
            </a:extLst>
          </p:cNvPr>
          <p:cNvSpPr txBox="1"/>
          <p:nvPr/>
        </p:nvSpPr>
        <p:spPr>
          <a:xfrm>
            <a:off x="5879976" y="1471468"/>
            <a:ext cx="5472608" cy="4278094"/>
          </a:xfrm>
          <a:prstGeom prst="rect">
            <a:avLst/>
          </a:prstGeom>
          <a:noFill/>
        </p:spPr>
        <p:txBody>
          <a:bodyPr wrap="square">
            <a:spAutoFit/>
          </a:bodyPr>
          <a:lstStyle/>
          <a:p>
            <a:pPr>
              <a:buClr>
                <a:srgbClr val="FF6699"/>
              </a:buClr>
              <a:buSzPct val="110000"/>
            </a:pPr>
            <a:r>
              <a:rPr lang="en-GB" sz="2400" b="1" dirty="0">
                <a:solidFill>
                  <a:schemeClr val="tx2">
                    <a:lumMod val="50000"/>
                  </a:schemeClr>
                </a:solidFill>
                <a:latin typeface="+mn-lt"/>
              </a:rPr>
              <a:t>Informing your own CPD/revalidation: </a:t>
            </a:r>
          </a:p>
          <a:p>
            <a:pPr>
              <a:buClr>
                <a:srgbClr val="FF6699"/>
              </a:buClr>
              <a:buSzPct val="110000"/>
            </a:pPr>
            <a:endParaRPr lang="en-GB" sz="2000" dirty="0">
              <a:solidFill>
                <a:schemeClr val="tx2">
                  <a:lumMod val="50000"/>
                </a:schemeClr>
              </a:solidFill>
              <a:latin typeface="+mn-lt"/>
            </a:endParaRPr>
          </a:p>
          <a:p>
            <a:pPr marL="285750" indent="-285750">
              <a:buClr>
                <a:srgbClr val="FF6699"/>
              </a:buClr>
              <a:buSzPct val="110000"/>
              <a:buFont typeface="Wingdings" panose="05000000000000000000" pitchFamily="2" charset="2"/>
              <a:buChar char="§"/>
            </a:pPr>
            <a:r>
              <a:rPr lang="en-GB" sz="2400" dirty="0">
                <a:solidFill>
                  <a:schemeClr val="tx2">
                    <a:lumMod val="50000"/>
                  </a:schemeClr>
                </a:solidFill>
                <a:latin typeface="+mn-lt"/>
              </a:rPr>
              <a:t>Dates of study day</a:t>
            </a:r>
          </a:p>
          <a:p>
            <a:pPr>
              <a:buClr>
                <a:srgbClr val="FF6699"/>
              </a:buClr>
              <a:buSzPct val="110000"/>
            </a:pPr>
            <a:endParaRPr lang="en-GB" sz="1200" dirty="0">
              <a:solidFill>
                <a:schemeClr val="tx2">
                  <a:lumMod val="50000"/>
                </a:schemeClr>
              </a:solidFill>
              <a:latin typeface="+mn-lt"/>
            </a:endParaRPr>
          </a:p>
          <a:p>
            <a:pPr marL="285750" indent="-285750">
              <a:buClr>
                <a:srgbClr val="FF6699"/>
              </a:buClr>
              <a:buSzPct val="110000"/>
              <a:buFont typeface="Wingdings" panose="05000000000000000000" pitchFamily="2" charset="2"/>
              <a:buChar char="§"/>
            </a:pPr>
            <a:r>
              <a:rPr lang="en-GB" sz="2400" dirty="0">
                <a:solidFill>
                  <a:schemeClr val="tx2">
                    <a:lumMod val="50000"/>
                  </a:schemeClr>
                </a:solidFill>
                <a:latin typeface="+mn-lt"/>
              </a:rPr>
              <a:t>Appraisal </a:t>
            </a:r>
          </a:p>
          <a:p>
            <a:pPr marL="285750" indent="-285750">
              <a:buClr>
                <a:srgbClr val="FF6699"/>
              </a:buClr>
              <a:buSzPct val="110000"/>
              <a:buFont typeface="Wingdings" panose="05000000000000000000" pitchFamily="2" charset="2"/>
              <a:buChar char="§"/>
            </a:pPr>
            <a:endParaRPr lang="en-GB" sz="1200" dirty="0">
              <a:solidFill>
                <a:schemeClr val="tx2">
                  <a:lumMod val="50000"/>
                </a:schemeClr>
              </a:solidFill>
              <a:latin typeface="+mn-lt"/>
            </a:endParaRPr>
          </a:p>
          <a:p>
            <a:pPr marL="285750" indent="-285750">
              <a:buClr>
                <a:srgbClr val="FF6699"/>
              </a:buClr>
              <a:buSzPct val="110000"/>
              <a:buFont typeface="Wingdings" panose="05000000000000000000" pitchFamily="2" charset="2"/>
              <a:buChar char="§"/>
            </a:pPr>
            <a:r>
              <a:rPr lang="en-GB" sz="2400" dirty="0">
                <a:solidFill>
                  <a:schemeClr val="tx2">
                    <a:lumMod val="50000"/>
                  </a:schemeClr>
                </a:solidFill>
                <a:latin typeface="+mn-lt"/>
              </a:rPr>
              <a:t>Reflections </a:t>
            </a:r>
          </a:p>
          <a:p>
            <a:pPr marL="285750" indent="-285750">
              <a:buClr>
                <a:srgbClr val="FF6699"/>
              </a:buClr>
              <a:buSzPct val="110000"/>
              <a:buFont typeface="Wingdings" panose="05000000000000000000" pitchFamily="2" charset="2"/>
              <a:buChar char="§"/>
            </a:pPr>
            <a:endParaRPr lang="en-GB" sz="1200" dirty="0">
              <a:solidFill>
                <a:schemeClr val="tx2">
                  <a:lumMod val="50000"/>
                </a:schemeClr>
              </a:solidFill>
              <a:latin typeface="+mn-lt"/>
            </a:endParaRPr>
          </a:p>
          <a:p>
            <a:pPr marL="285750" indent="-285750">
              <a:buClr>
                <a:srgbClr val="FF6699"/>
              </a:buClr>
              <a:buSzPct val="110000"/>
              <a:buFont typeface="Wingdings" panose="05000000000000000000" pitchFamily="2" charset="2"/>
              <a:buChar char="§"/>
            </a:pPr>
            <a:r>
              <a:rPr lang="en-GB" sz="2400" dirty="0">
                <a:solidFill>
                  <a:schemeClr val="tx2">
                    <a:lumMod val="50000"/>
                  </a:schemeClr>
                </a:solidFill>
                <a:latin typeface="+mn-lt"/>
              </a:rPr>
              <a:t>Quality of your feedback</a:t>
            </a:r>
          </a:p>
          <a:p>
            <a:pPr marL="285750" indent="-285750">
              <a:buClr>
                <a:srgbClr val="FF6699"/>
              </a:buClr>
              <a:buSzPct val="110000"/>
              <a:buFont typeface="Wingdings" panose="05000000000000000000" pitchFamily="2" charset="2"/>
              <a:buChar char="§"/>
            </a:pPr>
            <a:endParaRPr lang="en-GB" sz="1200" dirty="0">
              <a:solidFill>
                <a:schemeClr val="tx2">
                  <a:lumMod val="50000"/>
                </a:schemeClr>
              </a:solidFill>
              <a:latin typeface="+mn-lt"/>
            </a:endParaRPr>
          </a:p>
          <a:p>
            <a:pPr marL="285750" indent="-285750">
              <a:buClr>
                <a:srgbClr val="FF6699"/>
              </a:buClr>
              <a:buSzPct val="110000"/>
              <a:buFont typeface="Wingdings" panose="05000000000000000000" pitchFamily="2" charset="2"/>
              <a:buChar char="§"/>
            </a:pPr>
            <a:r>
              <a:rPr lang="en-GB" sz="2400" dirty="0">
                <a:solidFill>
                  <a:schemeClr val="tx2">
                    <a:lumMod val="50000"/>
                  </a:schemeClr>
                </a:solidFill>
                <a:latin typeface="+mn-lt"/>
              </a:rPr>
              <a:t>Creating/sustaining a learning environment</a:t>
            </a:r>
          </a:p>
          <a:p>
            <a:pPr marL="285750" indent="-285750">
              <a:buClr>
                <a:srgbClr val="FF6699"/>
              </a:buClr>
              <a:buSzPct val="110000"/>
              <a:buFont typeface="Wingdings" panose="05000000000000000000" pitchFamily="2" charset="2"/>
              <a:buChar char="§"/>
            </a:pPr>
            <a:endParaRPr lang="en-GB" sz="1200" dirty="0">
              <a:solidFill>
                <a:schemeClr val="tx2">
                  <a:lumMod val="50000"/>
                </a:schemeClr>
              </a:solidFill>
              <a:latin typeface="+mn-lt"/>
            </a:endParaRPr>
          </a:p>
          <a:p>
            <a:pPr marL="285750" indent="-285750">
              <a:buClr>
                <a:srgbClr val="FF6699"/>
              </a:buClr>
              <a:buSzPct val="110000"/>
              <a:buFont typeface="Wingdings" panose="05000000000000000000" pitchFamily="2" charset="2"/>
              <a:buChar char="§"/>
            </a:pPr>
            <a:r>
              <a:rPr lang="en-GB" sz="2400" dirty="0">
                <a:solidFill>
                  <a:schemeClr val="tx2">
                    <a:lumMod val="50000"/>
                  </a:schemeClr>
                </a:solidFill>
                <a:latin typeface="+mn-lt"/>
              </a:rPr>
              <a:t>Student feedback </a:t>
            </a:r>
          </a:p>
        </p:txBody>
      </p:sp>
      <p:pic>
        <p:nvPicPr>
          <p:cNvPr id="8" name="Picture 7">
            <a:extLst>
              <a:ext uri="{FF2B5EF4-FFF2-40B4-BE49-F238E27FC236}">
                <a16:creationId xmlns:a16="http://schemas.microsoft.com/office/drawing/2014/main" id="{FEE5F0B2-A10D-2725-3CD5-0C1A5BA8C4B0}"/>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3" r="8333"/>
          <a:stretch/>
        </p:blipFill>
        <p:spPr>
          <a:xfrm>
            <a:off x="407368" y="1559785"/>
            <a:ext cx="5126825" cy="4101460"/>
          </a:xfrm>
          <a:prstGeom prst="rect">
            <a:avLst/>
          </a:prstGeom>
        </p:spPr>
      </p:pic>
    </p:spTree>
    <p:extLst>
      <p:ext uri="{BB962C8B-B14F-4D97-AF65-F5344CB8AC3E}">
        <p14:creationId xmlns:p14="http://schemas.microsoft.com/office/powerpoint/2010/main" val="446801231"/>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3748643" y="458670"/>
            <a:ext cx="7848872" cy="1011105"/>
          </a:xfrm>
        </p:spPr>
        <p:txBody>
          <a:bodyPr>
            <a:noAutofit/>
          </a:bodyPr>
          <a:lstStyle/>
          <a:p>
            <a:r>
              <a:rPr lang="en-GB" sz="2400" b="1" dirty="0">
                <a:solidFill>
                  <a:schemeClr val="tx2">
                    <a:lumMod val="50000"/>
                  </a:schemeClr>
                </a:solidFill>
                <a:latin typeface="+mn-lt"/>
                <a:ea typeface="ＭＳ Ｐゴシック"/>
              </a:rPr>
              <a:t>Thank you for your participation in accessing this update – </a:t>
            </a:r>
            <a:r>
              <a:rPr lang="en-GB" sz="2400" dirty="0">
                <a:solidFill>
                  <a:schemeClr val="tx2">
                    <a:lumMod val="50000"/>
                  </a:schemeClr>
                </a:solidFill>
                <a:latin typeface="+mn-lt"/>
                <a:ea typeface="ＭＳ Ｐゴシック"/>
              </a:rPr>
              <a:t>please let us know if you have any questions.</a:t>
            </a:r>
            <a:r>
              <a:rPr lang="en-GB" dirty="0">
                <a:solidFill>
                  <a:schemeClr val="tx2">
                    <a:lumMod val="50000"/>
                  </a:schemeClr>
                </a:solidFill>
                <a:latin typeface="+mn-lt"/>
                <a:ea typeface="ＭＳ Ｐゴシック"/>
              </a:rPr>
              <a:t> </a:t>
            </a:r>
            <a:br>
              <a:rPr lang="en-GB" sz="4000" b="1" dirty="0">
                <a:latin typeface="+mn-lt"/>
              </a:rPr>
            </a:br>
            <a:endParaRPr lang="en-GB" sz="4000" b="1" dirty="0">
              <a:solidFill>
                <a:schemeClr val="tx2">
                  <a:lumMod val="50000"/>
                </a:schemeClr>
              </a:solidFill>
              <a:latin typeface="+mn-lt"/>
            </a:endParaRPr>
          </a:p>
        </p:txBody>
      </p:sp>
      <p:pic>
        <p:nvPicPr>
          <p:cNvPr id="5" name="Picture 4" descr="Two students setting up a pump ">
            <a:extLst>
              <a:ext uri="{FF2B5EF4-FFF2-40B4-BE49-F238E27FC236}">
                <a16:creationId xmlns:a16="http://schemas.microsoft.com/office/drawing/2014/main" id="{6623BFFB-8480-DE19-6307-E811D78C4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336" y="458670"/>
            <a:ext cx="3523684" cy="5253002"/>
          </a:xfrm>
          <a:prstGeom prst="rect">
            <a:avLst/>
          </a:prstGeom>
        </p:spPr>
      </p:pic>
      <p:sp>
        <p:nvSpPr>
          <p:cNvPr id="10" name="TextBox 9">
            <a:extLst>
              <a:ext uri="{FF2B5EF4-FFF2-40B4-BE49-F238E27FC236}">
                <a16:creationId xmlns:a16="http://schemas.microsoft.com/office/drawing/2014/main" id="{835CFBA9-F401-F9B8-D8DA-66234CE47D96}"/>
              </a:ext>
            </a:extLst>
          </p:cNvPr>
          <p:cNvSpPr txBox="1"/>
          <p:nvPr/>
        </p:nvSpPr>
        <p:spPr>
          <a:xfrm>
            <a:off x="3750377" y="1473034"/>
            <a:ext cx="2991228" cy="2554545"/>
          </a:xfrm>
          <a:prstGeom prst="rect">
            <a:avLst/>
          </a:prstGeom>
          <a:noFill/>
        </p:spPr>
        <p:txBody>
          <a:bodyPr wrap="square" lIns="91440" tIns="45720" rIns="91440" bIns="45720" anchor="t">
            <a:spAutoFit/>
          </a:bodyPr>
          <a:lstStyle/>
          <a:p>
            <a:r>
              <a:rPr lang="en-GB" sz="2000" dirty="0">
                <a:solidFill>
                  <a:schemeClr val="tx2">
                    <a:lumMod val="50000"/>
                  </a:schemeClr>
                </a:solidFill>
                <a:latin typeface="+mn-lt"/>
              </a:rPr>
              <a:t>We welcome your feedback and evaluation following the session – this can be accessed via the QR code. </a:t>
            </a:r>
          </a:p>
          <a:p>
            <a:endParaRPr lang="en-GB" sz="2000" b="1" dirty="0">
              <a:solidFill>
                <a:schemeClr val="tx2">
                  <a:lumMod val="50000"/>
                </a:schemeClr>
              </a:solidFill>
              <a:latin typeface="+mn-lt"/>
            </a:endParaRPr>
          </a:p>
          <a:p>
            <a:br>
              <a:rPr lang="en-GB" sz="2000" b="1" dirty="0">
                <a:latin typeface="+mn-lt"/>
              </a:rPr>
            </a:br>
            <a:endParaRPr lang="en-GB" sz="2000" b="1" dirty="0">
              <a:solidFill>
                <a:schemeClr val="tx2">
                  <a:lumMod val="50000"/>
                </a:schemeClr>
              </a:solidFill>
              <a:latin typeface="+mn-lt"/>
            </a:endParaRPr>
          </a:p>
        </p:txBody>
      </p:sp>
      <p:pic>
        <p:nvPicPr>
          <p:cNvPr id="4" name="Picture 3">
            <a:extLst>
              <a:ext uri="{FF2B5EF4-FFF2-40B4-BE49-F238E27FC236}">
                <a16:creationId xmlns:a16="http://schemas.microsoft.com/office/drawing/2014/main" id="{1D0C106D-2C25-F3EE-4019-036658E494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5013" y="3238643"/>
            <a:ext cx="3402355" cy="3402355"/>
          </a:xfrm>
          <a:prstGeom prst="rect">
            <a:avLst/>
          </a:prstGeom>
        </p:spPr>
      </p:pic>
      <p:sp>
        <p:nvSpPr>
          <p:cNvPr id="3" name="TextBox 9">
            <a:extLst>
              <a:ext uri="{FF2B5EF4-FFF2-40B4-BE49-F238E27FC236}">
                <a16:creationId xmlns:a16="http://schemas.microsoft.com/office/drawing/2014/main" id="{835CFBA9-F401-F9B8-D8DA-66234CE47D96}"/>
              </a:ext>
            </a:extLst>
          </p:cNvPr>
          <p:cNvSpPr txBox="1"/>
          <p:nvPr/>
        </p:nvSpPr>
        <p:spPr>
          <a:xfrm>
            <a:off x="7932085" y="1473032"/>
            <a:ext cx="2777497" cy="2769989"/>
          </a:xfrm>
          <a:prstGeom prst="rect">
            <a:avLst/>
          </a:prstGeom>
          <a:noFill/>
        </p:spPr>
        <p:txBody>
          <a:bodyPr wrap="squar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2">
                    <a:lumMod val="50000"/>
                  </a:schemeClr>
                </a:solidFill>
                <a:latin typeface="+mn-lt"/>
                <a:ea typeface="ＭＳ Ｐゴシック"/>
              </a:rPr>
              <a:t>Please access the Live Pebble pad workbook and </a:t>
            </a:r>
            <a:r>
              <a:rPr lang="en-GB" dirty="0">
                <a:solidFill>
                  <a:schemeClr val="tx2">
                    <a:lumMod val="50000"/>
                  </a:schemeClr>
                </a:solidFill>
                <a:ea typeface="ＭＳ Ｐゴシック"/>
              </a:rPr>
              <a:t>Guidance on </a:t>
            </a:r>
            <a:r>
              <a:rPr lang="en-GB">
                <a:solidFill>
                  <a:schemeClr val="tx2">
                    <a:lumMod val="50000"/>
                  </a:schemeClr>
                </a:solidFill>
                <a:ea typeface="ＭＳ Ｐゴシック"/>
              </a:rPr>
              <a:t>Pebble pad</a:t>
            </a:r>
            <a:r>
              <a:rPr lang="en-GB" dirty="0">
                <a:solidFill>
                  <a:schemeClr val="tx2">
                    <a:lumMod val="50000"/>
                  </a:schemeClr>
                </a:solidFill>
                <a:ea typeface="ＭＳ Ｐゴシック"/>
              </a:rPr>
              <a:t> </a:t>
            </a:r>
            <a:r>
              <a:rPr lang="en-GB" dirty="0">
                <a:solidFill>
                  <a:schemeClr val="tx2">
                    <a:lumMod val="50000"/>
                  </a:schemeClr>
                </a:solidFill>
                <a:latin typeface="+mn-lt"/>
                <a:ea typeface="ＭＳ Ｐゴシック"/>
              </a:rPr>
              <a:t> on </a:t>
            </a:r>
            <a:r>
              <a:rPr lang="en-GB">
                <a:solidFill>
                  <a:schemeClr val="tx2">
                    <a:lumMod val="50000"/>
                  </a:schemeClr>
                </a:solidFill>
                <a:latin typeface="+mn-lt"/>
                <a:ea typeface="ＭＳ Ｐゴシック"/>
              </a:rPr>
              <a:t>Practice Support Net.</a:t>
            </a:r>
            <a:endParaRPr lang="en-GB">
              <a:solidFill>
                <a:schemeClr val="tx2">
                  <a:lumMod val="50000"/>
                </a:schemeClr>
              </a:solidFill>
              <a:ea typeface="ＭＳ Ｐゴシック"/>
              <a:cs typeface="Calibri"/>
            </a:endParaRPr>
          </a:p>
          <a:p>
            <a:r>
              <a:rPr lang="en-GB" sz="1600" dirty="0">
                <a:ea typeface="+mn-lt"/>
                <a:cs typeface="+mn-lt"/>
                <a:hlinkClick r:id="rId5"/>
              </a:rPr>
              <a:t>Live Demonstration Pebble Pad Workbook</a:t>
            </a:r>
            <a:r>
              <a:rPr lang="en-GB" sz="1600" dirty="0">
                <a:ea typeface="+mn-lt"/>
                <a:cs typeface="+mn-lt"/>
              </a:rPr>
              <a:t> </a:t>
            </a:r>
            <a:endParaRPr lang="en-GB" sz="1600" b="1">
              <a:solidFill>
                <a:srgbClr val="071420"/>
              </a:solidFill>
              <a:ea typeface="+mn-lt"/>
              <a:cs typeface="+mn-lt"/>
            </a:endParaRPr>
          </a:p>
          <a:p>
            <a:r>
              <a:rPr lang="en-GB" sz="1600" dirty="0" err="1">
                <a:ea typeface="+mn-lt"/>
                <a:cs typeface="+mn-lt"/>
                <a:hlinkClick r:id="rId6"/>
              </a:rPr>
              <a:t>Pebblepad</a:t>
            </a:r>
            <a:r>
              <a:rPr lang="en-GB" sz="1600" dirty="0">
                <a:ea typeface="+mn-lt"/>
                <a:cs typeface="+mn-lt"/>
                <a:hlinkClick r:id="rId6"/>
              </a:rPr>
              <a:t> Guide for Practice Educators</a:t>
            </a:r>
            <a:r>
              <a:rPr lang="en-GB" sz="1600" dirty="0">
                <a:ea typeface="+mn-lt"/>
                <a:cs typeface="+mn-lt"/>
              </a:rPr>
              <a:t>  </a:t>
            </a:r>
            <a:br>
              <a:rPr lang="en-GB" sz="2000" b="1" dirty="0">
                <a:latin typeface="+mn-lt"/>
              </a:rPr>
            </a:br>
            <a:endParaRPr lang="en-GB" sz="2000" b="1">
              <a:solidFill>
                <a:schemeClr val="tx2">
                  <a:lumMod val="50000"/>
                </a:schemeClr>
              </a:solidFill>
              <a:latin typeface="+mn-lt"/>
            </a:endParaRPr>
          </a:p>
        </p:txBody>
      </p:sp>
      <p:sp>
        <p:nvSpPr>
          <p:cNvPr id="6" name="TextBox 2">
            <a:extLst>
              <a:ext uri="{FF2B5EF4-FFF2-40B4-BE49-F238E27FC236}">
                <a16:creationId xmlns:a16="http://schemas.microsoft.com/office/drawing/2014/main" id="{AC544FF7-A7CC-9EE0-4C2E-ACF7AD1B4453}"/>
              </a:ext>
            </a:extLst>
          </p:cNvPr>
          <p:cNvSpPr txBox="1"/>
          <p:nvPr/>
        </p:nvSpPr>
        <p:spPr>
          <a:xfrm>
            <a:off x="7932085" y="3944886"/>
            <a:ext cx="3567375" cy="1508105"/>
          </a:xfrm>
          <a:prstGeom prst="rect">
            <a:avLst/>
          </a:prstGeom>
          <a:noFill/>
        </p:spPr>
        <p:txBody>
          <a:bodyPr wrap="squar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lumMod val="50000"/>
                  </a:schemeClr>
                </a:solidFill>
                <a:ea typeface="ＭＳ Ｐゴシック"/>
              </a:rPr>
              <a:t>Complete a reflection on your learning from this training.</a:t>
            </a:r>
            <a:endParaRPr lang="en-GB">
              <a:solidFill>
                <a:schemeClr val="tx2">
                  <a:lumMod val="50000"/>
                </a:schemeClr>
              </a:solidFill>
              <a:ea typeface="ＭＳ Ｐゴシック"/>
              <a:cs typeface="Calibri"/>
            </a:endParaRPr>
          </a:p>
          <a:p>
            <a:r>
              <a:rPr lang="en-GB" sz="1600" dirty="0">
                <a:ea typeface="+mn-lt"/>
                <a:cs typeface="+mn-lt"/>
                <a:hlinkClick r:id="rId7"/>
              </a:rPr>
              <a:t>NMC Reflective Account Form</a:t>
            </a:r>
            <a:endParaRPr lang="en-GB" sz="1600" dirty="0">
              <a:solidFill>
                <a:srgbClr val="000000"/>
              </a:solidFill>
              <a:ea typeface="+mn-lt"/>
              <a:cs typeface="+mn-lt"/>
            </a:endParaRPr>
          </a:p>
          <a:p>
            <a:endParaRPr lang="en-GB" sz="2000" dirty="0">
              <a:solidFill>
                <a:srgbClr val="000000"/>
              </a:solidFill>
              <a:latin typeface="+mn-lt"/>
            </a:endParaRPr>
          </a:p>
          <a:p>
            <a:endParaRPr lang="en-GB" sz="2000" b="1">
              <a:solidFill>
                <a:schemeClr val="tx2">
                  <a:lumMod val="50000"/>
                </a:schemeClr>
              </a:solidFill>
            </a:endParaRPr>
          </a:p>
        </p:txBody>
      </p:sp>
      <p:sp>
        <p:nvSpPr>
          <p:cNvPr id="7" name="TextBox 3">
            <a:extLst>
              <a:ext uri="{FF2B5EF4-FFF2-40B4-BE49-F238E27FC236}">
                <a16:creationId xmlns:a16="http://schemas.microsoft.com/office/drawing/2014/main" id="{CC616EF5-98D9-D73B-3E9E-4D513FD5EED3}"/>
              </a:ext>
            </a:extLst>
          </p:cNvPr>
          <p:cNvSpPr txBox="1"/>
          <p:nvPr/>
        </p:nvSpPr>
        <p:spPr>
          <a:xfrm>
            <a:off x="7848450" y="5143643"/>
            <a:ext cx="3567375" cy="1692771"/>
          </a:xfrm>
          <a:prstGeom prst="rect">
            <a:avLst/>
          </a:prstGeom>
          <a:noFill/>
        </p:spPr>
        <p:txBody>
          <a:bodyPr wrap="squar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2">
                    <a:lumMod val="50000"/>
                  </a:schemeClr>
                </a:solidFill>
                <a:ea typeface="ＭＳ Ｐゴシック"/>
              </a:rPr>
              <a:t>Complete a self-declaration</a:t>
            </a:r>
            <a:r>
              <a:rPr lang="en-GB" dirty="0">
                <a:solidFill>
                  <a:schemeClr val="tx2">
                    <a:lumMod val="50000"/>
                  </a:schemeClr>
                </a:solidFill>
                <a:latin typeface="+mn-lt"/>
                <a:ea typeface="ＭＳ Ｐゴシック"/>
              </a:rPr>
              <a:t> form </a:t>
            </a:r>
            <a:r>
              <a:rPr lang="en-GB" dirty="0">
                <a:solidFill>
                  <a:schemeClr val="tx2">
                    <a:lumMod val="50000"/>
                  </a:schemeClr>
                </a:solidFill>
                <a:ea typeface="ＭＳ Ｐゴシック"/>
              </a:rPr>
              <a:t>as evidence of completion of training, </a:t>
            </a:r>
            <a:r>
              <a:rPr lang="en-GB">
                <a:solidFill>
                  <a:schemeClr val="tx2">
                    <a:lumMod val="50000"/>
                  </a:schemeClr>
                </a:solidFill>
                <a:ea typeface="ＭＳ Ｐゴシック"/>
              </a:rPr>
              <a:t>send copy to Education Lead or Line Manager. </a:t>
            </a:r>
            <a:endParaRPr lang="en-GB">
              <a:solidFill>
                <a:schemeClr val="tx2">
                  <a:lumMod val="50000"/>
                </a:schemeClr>
              </a:solidFill>
              <a:ea typeface="ＭＳ Ｐゴシック"/>
              <a:cs typeface="Calibri"/>
            </a:endParaRPr>
          </a:p>
          <a:p>
            <a:r>
              <a:rPr lang="en-GB" sz="1600" dirty="0">
                <a:solidFill>
                  <a:schemeClr val="tx2">
                    <a:lumMod val="50000"/>
                  </a:schemeClr>
                </a:solidFill>
                <a:ea typeface="+mn-lt"/>
                <a:cs typeface="+mn-lt"/>
                <a:hlinkClick r:id="rId8">
                  <a:extLst>
                    <a:ext uri="{A12FA001-AC4F-418D-AE19-62706E023703}">
                      <ahyp:hlinkClr xmlns:ahyp="http://schemas.microsoft.com/office/drawing/2018/hyperlinkcolor" val="tx"/>
                    </a:ext>
                  </a:extLst>
                </a:hlinkClick>
              </a:rPr>
              <a:t>Practice Educator Declaration form</a:t>
            </a:r>
            <a:endParaRPr lang="en-GB" sz="1600" dirty="0">
              <a:solidFill>
                <a:schemeClr val="tx2">
                  <a:lumMod val="50000"/>
                </a:schemeClr>
              </a:solidFill>
              <a:ea typeface="+mn-lt"/>
              <a:cs typeface="+mn-lt"/>
            </a:endParaRPr>
          </a:p>
          <a:p>
            <a:r>
              <a:rPr lang="en-GB" sz="1600" dirty="0">
                <a:solidFill>
                  <a:schemeClr val="tx2">
                    <a:lumMod val="50000"/>
                  </a:schemeClr>
                </a:solidFill>
                <a:ea typeface="+mn-lt"/>
                <a:cs typeface="+mn-lt"/>
              </a:rPr>
              <a:t>  </a:t>
            </a:r>
            <a:endParaRPr lang="en-GB" sz="1600">
              <a:solidFill>
                <a:schemeClr val="tx2">
                  <a:lumMod val="50000"/>
                </a:schemeClr>
              </a:solidFill>
              <a:ea typeface="Calibri"/>
              <a:cs typeface="Calibri"/>
            </a:endParaRPr>
          </a:p>
        </p:txBody>
      </p:sp>
    </p:spTree>
    <p:extLst>
      <p:ext uri="{BB962C8B-B14F-4D97-AF65-F5344CB8AC3E}">
        <p14:creationId xmlns:p14="http://schemas.microsoft.com/office/powerpoint/2010/main" val="685541221"/>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A9DAC"/>
        </a:solidFill>
        <a:effectLst/>
      </p:bgPr>
    </p:bg>
    <p:spTree>
      <p:nvGrpSpPr>
        <p:cNvPr id="1" name=""/>
        <p:cNvGrpSpPr/>
        <p:nvPr/>
      </p:nvGrpSpPr>
      <p:grpSpPr>
        <a:xfrm>
          <a:off x="0" y="0"/>
          <a:ext cx="0" cy="0"/>
          <a:chOff x="0" y="0"/>
          <a:chExt cx="0" cy="0"/>
        </a:xfrm>
      </p:grpSpPr>
      <p:pic>
        <p:nvPicPr>
          <p:cNvPr id="3" name="Picture 2" descr="A group of nurses in a room">
            <a:extLst>
              <a:ext uri="{FF2B5EF4-FFF2-40B4-BE49-F238E27FC236}">
                <a16:creationId xmlns:a16="http://schemas.microsoft.com/office/drawing/2014/main" id="{37B1E1E9-AC50-3433-DBC5-F7F7EA54F2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13" b="7813"/>
          <a:stretch/>
        </p:blipFill>
        <p:spPr>
          <a:xfrm>
            <a:off x="-24680" y="0"/>
            <a:ext cx="12192000" cy="6858000"/>
          </a:xfrm>
          <a:prstGeom prst="rect">
            <a:avLst/>
          </a:prstGeom>
        </p:spPr>
      </p:pic>
      <p:sp>
        <p:nvSpPr>
          <p:cNvPr id="7" name="Title 6">
            <a:extLst>
              <a:ext uri="{FF2B5EF4-FFF2-40B4-BE49-F238E27FC236}">
                <a16:creationId xmlns:a16="http://schemas.microsoft.com/office/drawing/2014/main" id="{FD1D2E8D-7770-3E63-CB83-AC4DC1379568}"/>
              </a:ext>
            </a:extLst>
          </p:cNvPr>
          <p:cNvSpPr txBox="1">
            <a:spLocks noGrp="1"/>
          </p:cNvSpPr>
          <p:nvPr>
            <p:ph type="title" idx="4294967295"/>
          </p:nvPr>
        </p:nvSpPr>
        <p:spPr>
          <a:xfrm>
            <a:off x="3647729" y="174"/>
            <a:ext cx="8544272" cy="862554"/>
          </a:xfrm>
          <a:prstGeom prst="rect">
            <a:avLst/>
          </a:prstGeom>
          <a:solidFill>
            <a:schemeClr val="accent5">
              <a:lumMod val="50000"/>
            </a:schemeClr>
          </a:solidFill>
          <a:ln>
            <a:noFill/>
            <a:prstDash/>
          </a:ln>
          <a:effectLst/>
        </p:spPr>
        <p:txBody>
          <a:bodyPr rot="0" spcFirstLastPara="0" vertOverflow="overflow" horzOverflow="overflow" vert="horz" wrap="none" lIns="91440" tIns="0" rIns="9144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3200" b="1" i="0" u="none" strike="noStrike" kern="1200" cap="none" spc="0" normalizeH="0" baseline="0" noProof="0" dirty="0">
                <a:ln>
                  <a:noFill/>
                </a:ln>
                <a:solidFill>
                  <a:schemeClr val="bg1"/>
                </a:solidFill>
                <a:effectLst/>
                <a:uLnTx/>
                <a:uFillTx/>
                <a:latin typeface="+mn-lt"/>
                <a:ea typeface="ＭＳ Ｐゴシック" charset="-128"/>
                <a:cs typeface="+mn-cs"/>
              </a:rPr>
            </a:br>
            <a:r>
              <a:rPr kumimoji="0" lang="en-GB" sz="3200" b="1" i="0" u="none" strike="noStrike" kern="1200" cap="none" spc="0" normalizeH="0" baseline="0" noProof="0" dirty="0">
                <a:ln>
                  <a:noFill/>
                </a:ln>
                <a:solidFill>
                  <a:schemeClr val="bg1"/>
                </a:solidFill>
                <a:effectLst/>
                <a:uLnTx/>
                <a:uFillTx/>
                <a:latin typeface="+mn-lt"/>
                <a:ea typeface="ＭＳ Ｐゴシック" charset="-128"/>
                <a:cs typeface="+mn-cs"/>
              </a:rPr>
              <a:t>Part one: </a:t>
            </a:r>
            <a:r>
              <a:rPr kumimoji="0" lang="en-GB" sz="3200" i="0" u="none" strike="noStrike" kern="1200" cap="none" spc="0" normalizeH="0" baseline="0" noProof="0" dirty="0">
                <a:ln>
                  <a:noFill/>
                </a:ln>
                <a:solidFill>
                  <a:schemeClr val="bg1"/>
                </a:solidFill>
                <a:effectLst/>
                <a:uLnTx/>
                <a:uFillTx/>
                <a:latin typeface="+mn-lt"/>
                <a:ea typeface="ＭＳ Ｐゴシック" charset="-128"/>
                <a:cs typeface="+mn-cs"/>
              </a:rPr>
              <a:t>Introduction and programme overview</a:t>
            </a:r>
            <a:br>
              <a:rPr kumimoji="0" lang="en-GB" sz="3200" i="0" u="none" strike="noStrike" kern="1200" cap="none" spc="0" normalizeH="0" baseline="0" noProof="0" dirty="0">
                <a:ln>
                  <a:noFill/>
                </a:ln>
                <a:solidFill>
                  <a:schemeClr val="bg1"/>
                </a:solidFill>
                <a:effectLst/>
                <a:uLnTx/>
                <a:uFillTx/>
                <a:latin typeface="+mn-lt"/>
                <a:ea typeface="ＭＳ Ｐゴシック" charset="-128"/>
                <a:cs typeface="+mn-cs"/>
              </a:rPr>
            </a:br>
            <a:r>
              <a:rPr kumimoji="0" lang="en-GB" sz="3200" i="0" u="none" strike="noStrike" kern="1200" cap="none" spc="0" normalizeH="0" baseline="0" noProof="0" dirty="0">
                <a:ln>
                  <a:noFill/>
                </a:ln>
                <a:solidFill>
                  <a:schemeClr val="bg1"/>
                </a:solidFill>
                <a:effectLst/>
                <a:uLnTx/>
                <a:uFillTx/>
                <a:latin typeface="+mn-lt"/>
                <a:ea typeface="ＭＳ Ｐゴシック" charset="-128"/>
                <a:cs typeface="+mn-cs"/>
              </a:rPr>
              <a:t>  </a:t>
            </a:r>
            <a:endParaRPr kumimoji="0" lang="en-GB" sz="200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pic>
        <p:nvPicPr>
          <p:cNvPr id="11" name="Picture 10">
            <a:extLst>
              <a:ext uri="{FF2B5EF4-FFF2-40B4-BE49-F238E27FC236}">
                <a16:creationId xmlns:a16="http://schemas.microsoft.com/office/drawing/2014/main" id="{F6B1EA2D-A9D5-1E65-95A9-D85C235792E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9416" y="6320238"/>
            <a:ext cx="1080120" cy="537762"/>
          </a:xfrm>
          <a:prstGeom prst="rect">
            <a:avLst/>
          </a:prstGeom>
        </p:spPr>
      </p:pic>
    </p:spTree>
    <p:extLst>
      <p:ext uri="{BB962C8B-B14F-4D97-AF65-F5344CB8AC3E}">
        <p14:creationId xmlns:p14="http://schemas.microsoft.com/office/powerpoint/2010/main" val="227563535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479376" y="494400"/>
            <a:ext cx="9937104" cy="1011105"/>
          </a:xfrm>
        </p:spPr>
        <p:txBody>
          <a:bodyPr/>
          <a:lstStyle/>
          <a:p>
            <a:r>
              <a:rPr lang="en-GB" sz="4000" b="1" dirty="0">
                <a:solidFill>
                  <a:schemeClr val="tx2">
                    <a:lumMod val="50000"/>
                  </a:schemeClr>
                </a:solidFill>
                <a:latin typeface="+mn-lt"/>
              </a:rPr>
              <a:t>NMC Standards (2023) </a:t>
            </a:r>
          </a:p>
        </p:txBody>
      </p:sp>
      <p:sp>
        <p:nvSpPr>
          <p:cNvPr id="12" name="Text Placeholder 2">
            <a:extLst>
              <a:ext uri="{FF2B5EF4-FFF2-40B4-BE49-F238E27FC236}">
                <a16:creationId xmlns:a16="http://schemas.microsoft.com/office/drawing/2014/main" id="{71999C43-6BB8-4916-CDB6-4EA5B59C2B76}"/>
              </a:ext>
            </a:extLst>
          </p:cNvPr>
          <p:cNvSpPr txBox="1">
            <a:spLocks/>
          </p:cNvSpPr>
          <p:nvPr/>
        </p:nvSpPr>
        <p:spPr>
          <a:xfrm>
            <a:off x="407368" y="1264863"/>
            <a:ext cx="11017224" cy="440563"/>
          </a:xfrm>
          <a:prstGeom prst="rect">
            <a:avLst/>
          </a:prstGeom>
        </p:spPr>
        <p:txBody>
          <a:bodyPr/>
          <a:lst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buNone/>
            </a:pPr>
            <a:r>
              <a:rPr lang="en-GB" sz="2000" dirty="0">
                <a:solidFill>
                  <a:schemeClr val="tx2">
                    <a:lumMod val="50000"/>
                  </a:schemeClr>
                </a:solidFill>
              </a:rPr>
              <a:t>The NMC Standards (2018, update 2023)</a:t>
            </a:r>
          </a:p>
          <a:p>
            <a:pPr marL="0" indent="0">
              <a:spcBef>
                <a:spcPts val="0"/>
              </a:spcBef>
              <a:buNone/>
            </a:pPr>
            <a:endParaRPr lang="en-GB" sz="1600" u="sng" dirty="0">
              <a:solidFill>
                <a:schemeClr val="tx2">
                  <a:lumMod val="50000"/>
                </a:schemeClr>
              </a:solidFill>
            </a:endParaRPr>
          </a:p>
          <a:p>
            <a:pPr marL="6600" lvl="1" indent="0">
              <a:spcBef>
                <a:spcPts val="0"/>
              </a:spcBef>
              <a:buNone/>
            </a:pPr>
            <a:endParaRPr lang="en-GB" sz="1600" dirty="0">
              <a:solidFill>
                <a:schemeClr val="tx2">
                  <a:lumMod val="50000"/>
                </a:schemeClr>
              </a:solidFill>
            </a:endParaRPr>
          </a:p>
          <a:p>
            <a:pPr marL="6600" lvl="1" indent="0">
              <a:spcBef>
                <a:spcPts val="0"/>
              </a:spcBef>
              <a:buNone/>
            </a:pPr>
            <a:endParaRPr lang="en-GB" sz="1600" dirty="0">
              <a:solidFill>
                <a:schemeClr val="tx2">
                  <a:lumMod val="50000"/>
                </a:schemeClr>
              </a:solidFill>
            </a:endParaRPr>
          </a:p>
        </p:txBody>
      </p:sp>
      <p:pic>
        <p:nvPicPr>
          <p:cNvPr id="7" name="Picture 6">
            <a:extLst>
              <a:ext uri="{FF2B5EF4-FFF2-40B4-BE49-F238E27FC236}">
                <a16:creationId xmlns:a16="http://schemas.microsoft.com/office/drawing/2014/main" id="{95177C0E-78A9-F36B-9571-E9A01D8B9971}"/>
              </a:ext>
            </a:extLst>
          </p:cNvPr>
          <p:cNvPicPr>
            <a:picLocks noChangeAspect="1"/>
          </p:cNvPicPr>
          <p:nvPr/>
        </p:nvPicPr>
        <p:blipFill>
          <a:blip r:embed="rId3"/>
          <a:stretch>
            <a:fillRect/>
          </a:stretch>
        </p:blipFill>
        <p:spPr>
          <a:xfrm>
            <a:off x="3824137" y="1927308"/>
            <a:ext cx="2867514" cy="4524314"/>
          </a:xfrm>
          <a:prstGeom prst="rect">
            <a:avLst/>
          </a:prstGeom>
        </p:spPr>
      </p:pic>
      <p:sp>
        <p:nvSpPr>
          <p:cNvPr id="16" name="TextBox 15">
            <a:extLst>
              <a:ext uri="{FF2B5EF4-FFF2-40B4-BE49-F238E27FC236}">
                <a16:creationId xmlns:a16="http://schemas.microsoft.com/office/drawing/2014/main" id="{91E869FF-6444-2734-EA73-7B80AF6E4323}"/>
              </a:ext>
            </a:extLst>
          </p:cNvPr>
          <p:cNvSpPr txBox="1"/>
          <p:nvPr/>
        </p:nvSpPr>
        <p:spPr>
          <a:xfrm>
            <a:off x="6992489" y="764704"/>
            <a:ext cx="4936159" cy="5586145"/>
          </a:xfrm>
          <a:prstGeom prst="rect">
            <a:avLst/>
          </a:prstGeom>
          <a:solidFill>
            <a:schemeClr val="accent4">
              <a:lumMod val="20000"/>
              <a:lumOff val="80000"/>
            </a:schemeClr>
          </a:solidFill>
        </p:spPr>
        <p:txBody>
          <a:bodyPr wrap="square" rtlCol="0">
            <a:spAutoFit/>
          </a:bodyPr>
          <a:lstStyle/>
          <a:p>
            <a:r>
              <a:rPr lang="en-GB" sz="1700" b="1" dirty="0">
                <a:solidFill>
                  <a:schemeClr val="tx2">
                    <a:lumMod val="50000"/>
                  </a:schemeClr>
                </a:solidFill>
              </a:rPr>
              <a:t>Proficiencies</a:t>
            </a:r>
            <a:r>
              <a:rPr lang="en-GB" sz="1700" dirty="0">
                <a:solidFill>
                  <a:schemeClr val="tx2">
                    <a:lumMod val="50000"/>
                  </a:schemeClr>
                </a:solidFill>
              </a:rPr>
              <a:t> are grouped under seven platforms, followed by two annexes. These reflect what newly registered nurses are expected to know and be capable of doing at the start of their career. </a:t>
            </a:r>
          </a:p>
          <a:p>
            <a:endParaRPr lang="en-GB" sz="1700" dirty="0">
              <a:solidFill>
                <a:schemeClr val="tx2">
                  <a:lumMod val="50000"/>
                </a:schemeClr>
              </a:solidFill>
            </a:endParaRPr>
          </a:p>
          <a:p>
            <a:r>
              <a:rPr lang="en-GB" sz="1700" b="1" dirty="0">
                <a:solidFill>
                  <a:schemeClr val="tx2">
                    <a:lumMod val="50000"/>
                  </a:schemeClr>
                </a:solidFill>
              </a:rPr>
              <a:t>The platforms are: </a:t>
            </a:r>
          </a:p>
          <a:p>
            <a:endParaRPr lang="en-GB" sz="1700" dirty="0">
              <a:solidFill>
                <a:schemeClr val="tx2">
                  <a:lumMod val="50000"/>
                </a:schemeClr>
              </a:solidFill>
            </a:endParaRPr>
          </a:p>
          <a:p>
            <a:pPr marL="342900" indent="-342900">
              <a:buAutoNum type="arabicPeriod"/>
            </a:pPr>
            <a:r>
              <a:rPr lang="en-GB" sz="1700" dirty="0">
                <a:solidFill>
                  <a:schemeClr val="tx2">
                    <a:lumMod val="50000"/>
                  </a:schemeClr>
                </a:solidFill>
              </a:rPr>
              <a:t>Being an accountable professional </a:t>
            </a:r>
          </a:p>
          <a:p>
            <a:pPr marL="342900" indent="-342900">
              <a:buAutoNum type="arabicPeriod"/>
            </a:pPr>
            <a:r>
              <a:rPr lang="en-GB" sz="1700" dirty="0">
                <a:solidFill>
                  <a:schemeClr val="tx2">
                    <a:lumMod val="50000"/>
                  </a:schemeClr>
                </a:solidFill>
              </a:rPr>
              <a:t>Promoting health and preventing ill health </a:t>
            </a:r>
          </a:p>
          <a:p>
            <a:pPr marL="342900" indent="-342900">
              <a:buAutoNum type="arabicPeriod"/>
            </a:pPr>
            <a:r>
              <a:rPr lang="en-GB" sz="1700" dirty="0">
                <a:solidFill>
                  <a:schemeClr val="tx2">
                    <a:lumMod val="50000"/>
                  </a:schemeClr>
                </a:solidFill>
              </a:rPr>
              <a:t>Assessing needs and planning care </a:t>
            </a:r>
          </a:p>
          <a:p>
            <a:pPr marL="342900" indent="-342900">
              <a:buAutoNum type="arabicPeriod"/>
            </a:pPr>
            <a:r>
              <a:rPr lang="en-GB" sz="1700" dirty="0">
                <a:solidFill>
                  <a:schemeClr val="tx2">
                    <a:lumMod val="50000"/>
                  </a:schemeClr>
                </a:solidFill>
              </a:rPr>
              <a:t>Providing and evaluating care </a:t>
            </a:r>
          </a:p>
          <a:p>
            <a:pPr marL="342900" indent="-342900">
              <a:buAutoNum type="arabicPeriod"/>
            </a:pPr>
            <a:r>
              <a:rPr lang="en-GB" sz="1700" dirty="0">
                <a:solidFill>
                  <a:schemeClr val="tx2">
                    <a:lumMod val="50000"/>
                  </a:schemeClr>
                </a:solidFill>
              </a:rPr>
              <a:t>Leading and managing nursing care and working in teams </a:t>
            </a:r>
          </a:p>
          <a:p>
            <a:pPr marL="342900" indent="-342900">
              <a:buAutoNum type="arabicPeriod"/>
            </a:pPr>
            <a:r>
              <a:rPr lang="en-GB" sz="1700" dirty="0">
                <a:solidFill>
                  <a:schemeClr val="tx2">
                    <a:lumMod val="50000"/>
                  </a:schemeClr>
                </a:solidFill>
              </a:rPr>
              <a:t>Improving safety and quality of care </a:t>
            </a:r>
          </a:p>
          <a:p>
            <a:pPr marL="342900" indent="-342900">
              <a:buAutoNum type="arabicPeriod"/>
            </a:pPr>
            <a:r>
              <a:rPr lang="en-GB" sz="1700" dirty="0">
                <a:solidFill>
                  <a:schemeClr val="tx2">
                    <a:lumMod val="50000"/>
                  </a:schemeClr>
                </a:solidFill>
              </a:rPr>
              <a:t>Coordinating care </a:t>
            </a:r>
          </a:p>
          <a:p>
            <a:pPr marL="342900" indent="-342900">
              <a:buAutoNum type="arabicPeriod"/>
            </a:pPr>
            <a:endParaRPr lang="en-GB" sz="1700" dirty="0">
              <a:solidFill>
                <a:schemeClr val="tx2">
                  <a:lumMod val="50000"/>
                </a:schemeClr>
              </a:solidFill>
            </a:endParaRPr>
          </a:p>
          <a:p>
            <a:r>
              <a:rPr lang="en-GB" sz="1700" b="1" dirty="0">
                <a:solidFill>
                  <a:schemeClr val="tx2">
                    <a:lumMod val="50000"/>
                  </a:schemeClr>
                </a:solidFill>
              </a:rPr>
              <a:t>Every outcome statement for each platform has been designed to apply across all four fields of nursing practice and </a:t>
            </a:r>
            <a:r>
              <a:rPr lang="en-GB" sz="1700" b="1" u="sng" dirty="0">
                <a:solidFill>
                  <a:schemeClr val="tx2">
                    <a:lumMod val="50000"/>
                  </a:schemeClr>
                </a:solidFill>
              </a:rPr>
              <a:t>all care settings</a:t>
            </a:r>
            <a:r>
              <a:rPr lang="en-GB" sz="1700" b="1" dirty="0">
                <a:solidFill>
                  <a:schemeClr val="tx2">
                    <a:lumMod val="50000"/>
                  </a:schemeClr>
                </a:solidFill>
              </a:rPr>
              <a:t>.</a:t>
            </a:r>
          </a:p>
        </p:txBody>
      </p:sp>
      <p:sp>
        <p:nvSpPr>
          <p:cNvPr id="21" name="TextBox 20">
            <a:extLst>
              <a:ext uri="{FF2B5EF4-FFF2-40B4-BE49-F238E27FC236}">
                <a16:creationId xmlns:a16="http://schemas.microsoft.com/office/drawing/2014/main" id="{E81ECA83-7DC3-3B64-2B59-262EF8F23966}"/>
              </a:ext>
            </a:extLst>
          </p:cNvPr>
          <p:cNvSpPr txBox="1"/>
          <p:nvPr/>
        </p:nvSpPr>
        <p:spPr>
          <a:xfrm>
            <a:off x="291752" y="1927308"/>
            <a:ext cx="2867515" cy="4801314"/>
          </a:xfrm>
          <a:prstGeom prst="rect">
            <a:avLst/>
          </a:prstGeom>
          <a:solidFill>
            <a:schemeClr val="accent4">
              <a:lumMod val="20000"/>
              <a:lumOff val="80000"/>
            </a:schemeClr>
          </a:solidFill>
        </p:spPr>
        <p:txBody>
          <a:bodyPr wrap="square" rtlCol="0">
            <a:spAutoFit/>
          </a:bodyPr>
          <a:lstStyle/>
          <a:p>
            <a:r>
              <a:rPr lang="en-GB" b="1" dirty="0">
                <a:solidFill>
                  <a:srgbClr val="002060"/>
                </a:solidFill>
              </a:rPr>
              <a:t>Documentation</a:t>
            </a:r>
            <a:r>
              <a:rPr lang="en-GB" b="1" dirty="0"/>
              <a:t>:</a:t>
            </a:r>
          </a:p>
          <a:p>
            <a:endParaRPr lang="en-GB" dirty="0"/>
          </a:p>
          <a:p>
            <a:r>
              <a:rPr lang="en-GB" dirty="0">
                <a:solidFill>
                  <a:srgbClr val="002060"/>
                </a:solidFill>
              </a:rPr>
              <a:t>Practice Assessment Documentation (PAD) with Assessment Platforms:</a:t>
            </a:r>
          </a:p>
          <a:p>
            <a:endParaRPr lang="en-GB" dirty="0">
              <a:solidFill>
                <a:srgbClr val="002060"/>
              </a:solidFill>
            </a:endParaRPr>
          </a:p>
          <a:p>
            <a:pPr marL="285750" indent="-285750">
              <a:buFont typeface="Arial" panose="020B0604020202020204" pitchFamily="34" charset="0"/>
              <a:buChar char="•"/>
            </a:pPr>
            <a:r>
              <a:rPr lang="en-GB" dirty="0">
                <a:solidFill>
                  <a:srgbClr val="002060"/>
                </a:solidFill>
              </a:rPr>
              <a:t>Professional Values</a:t>
            </a:r>
          </a:p>
          <a:p>
            <a:pPr marL="285750" indent="-285750">
              <a:buFont typeface="Arial" panose="020B0604020202020204" pitchFamily="34" charset="0"/>
              <a:buChar char="•"/>
            </a:pPr>
            <a:endParaRPr lang="en-GB" dirty="0">
              <a:solidFill>
                <a:srgbClr val="002060"/>
              </a:solidFill>
            </a:endParaRPr>
          </a:p>
          <a:p>
            <a:pPr marL="285750" indent="-285750">
              <a:buFont typeface="Arial" panose="020B0604020202020204" pitchFamily="34" charset="0"/>
              <a:buChar char="•"/>
            </a:pPr>
            <a:r>
              <a:rPr lang="en-GB" dirty="0">
                <a:solidFill>
                  <a:srgbClr val="002060"/>
                </a:solidFill>
              </a:rPr>
              <a:t>Proficiencies</a:t>
            </a:r>
          </a:p>
          <a:p>
            <a:pPr marL="285750" indent="-285750">
              <a:buFont typeface="Arial" panose="020B0604020202020204" pitchFamily="34" charset="0"/>
              <a:buChar char="•"/>
            </a:pPr>
            <a:endParaRPr lang="en-GB" dirty="0">
              <a:solidFill>
                <a:srgbClr val="002060"/>
              </a:solidFill>
            </a:endParaRPr>
          </a:p>
          <a:p>
            <a:pPr marL="285750" indent="-285750">
              <a:buFont typeface="Arial" panose="020B0604020202020204" pitchFamily="34" charset="0"/>
              <a:buChar char="•"/>
            </a:pPr>
            <a:r>
              <a:rPr lang="en-GB" dirty="0">
                <a:solidFill>
                  <a:srgbClr val="002060"/>
                </a:solidFill>
              </a:rPr>
              <a:t>Witnessed Episodes of Care</a:t>
            </a:r>
          </a:p>
          <a:p>
            <a:pPr marL="285750" indent="-285750">
              <a:buFont typeface="Arial" panose="020B0604020202020204" pitchFamily="34" charset="0"/>
              <a:buChar char="•"/>
            </a:pPr>
            <a:endParaRPr lang="en-GB" dirty="0">
              <a:solidFill>
                <a:srgbClr val="002060"/>
              </a:solidFill>
            </a:endParaRPr>
          </a:p>
          <a:p>
            <a:pPr marL="285750" indent="-285750">
              <a:buFont typeface="Arial" panose="020B0604020202020204" pitchFamily="34" charset="0"/>
              <a:buChar char="•"/>
            </a:pPr>
            <a:r>
              <a:rPr lang="en-GB" dirty="0">
                <a:solidFill>
                  <a:srgbClr val="002060"/>
                </a:solidFill>
              </a:rPr>
              <a:t>Medicines Management</a:t>
            </a:r>
          </a:p>
          <a:p>
            <a:pPr marL="285750" indent="-285750">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4032888469"/>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7B6D872-2BD7-EFAF-33B0-0287664B73C1}"/>
              </a:ext>
              <a:ext uri="{C183D7F6-B498-43B3-948B-1728B52AA6E4}">
                <adec:decorative xmlns:adec="http://schemas.microsoft.com/office/drawing/2017/decorative" val="0"/>
              </a:ext>
            </a:extLst>
          </p:cNvPr>
          <p:cNvSpPr>
            <a:spLocks noGrp="1"/>
          </p:cNvSpPr>
          <p:nvPr>
            <p:ph type="title"/>
          </p:nvPr>
        </p:nvSpPr>
        <p:spPr>
          <a:xfrm>
            <a:off x="479376" y="494400"/>
            <a:ext cx="9937104" cy="1011105"/>
          </a:xfrm>
        </p:spPr>
        <p:txBody>
          <a:bodyPr/>
          <a:lstStyle/>
          <a:p>
            <a:r>
              <a:rPr lang="en-GB" sz="4000" b="1" dirty="0">
                <a:solidFill>
                  <a:schemeClr val="tx2">
                    <a:lumMod val="50000"/>
                  </a:schemeClr>
                </a:solidFill>
                <a:latin typeface="+mn-lt"/>
              </a:rPr>
              <a:t>BSc (Hons) Nursing </a:t>
            </a:r>
          </a:p>
        </p:txBody>
      </p:sp>
      <p:graphicFrame>
        <p:nvGraphicFramePr>
          <p:cNvPr id="6" name="Table 5">
            <a:extLst>
              <a:ext uri="{FF2B5EF4-FFF2-40B4-BE49-F238E27FC236}">
                <a16:creationId xmlns:a16="http://schemas.microsoft.com/office/drawing/2014/main" id="{26A8EE70-BFEA-947B-E362-A38E00C3E1B4}"/>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414975587"/>
              </p:ext>
            </p:extLst>
          </p:nvPr>
        </p:nvGraphicFramePr>
        <p:xfrm>
          <a:off x="479376" y="1268760"/>
          <a:ext cx="9466521" cy="5046984"/>
        </p:xfrm>
        <a:graphic>
          <a:graphicData uri="http://schemas.openxmlformats.org/drawingml/2006/table">
            <a:tbl>
              <a:tblPr firstRow="1" bandRow="1">
                <a:tableStyleId>{5940675A-B579-460E-94D1-54222C63F5DA}</a:tableStyleId>
              </a:tblPr>
              <a:tblGrid>
                <a:gridCol w="1185601">
                  <a:extLst>
                    <a:ext uri="{9D8B030D-6E8A-4147-A177-3AD203B41FA5}">
                      <a16:colId xmlns:a16="http://schemas.microsoft.com/office/drawing/2014/main" val="28508679"/>
                    </a:ext>
                  </a:extLst>
                </a:gridCol>
                <a:gridCol w="4464496">
                  <a:extLst>
                    <a:ext uri="{9D8B030D-6E8A-4147-A177-3AD203B41FA5}">
                      <a16:colId xmlns:a16="http://schemas.microsoft.com/office/drawing/2014/main" val="4145653685"/>
                    </a:ext>
                  </a:extLst>
                </a:gridCol>
                <a:gridCol w="2191001">
                  <a:extLst>
                    <a:ext uri="{9D8B030D-6E8A-4147-A177-3AD203B41FA5}">
                      <a16:colId xmlns:a16="http://schemas.microsoft.com/office/drawing/2014/main" val="2591566261"/>
                    </a:ext>
                  </a:extLst>
                </a:gridCol>
                <a:gridCol w="1625423">
                  <a:extLst>
                    <a:ext uri="{9D8B030D-6E8A-4147-A177-3AD203B41FA5}">
                      <a16:colId xmlns:a16="http://schemas.microsoft.com/office/drawing/2014/main" val="2503627673"/>
                    </a:ext>
                  </a:extLst>
                </a:gridCol>
              </a:tblGrid>
              <a:tr h="360040">
                <a:tc>
                  <a:txBody>
                    <a:bodyPr/>
                    <a:lstStyle/>
                    <a:p>
                      <a:pPr marL="0" indent="0"/>
                      <a:endParaRPr lang="en-GB" sz="1600" b="1" dirty="0">
                        <a:solidFill>
                          <a:schemeClr val="tx2">
                            <a:lumMod val="50000"/>
                          </a:schemeClr>
                        </a:solidFill>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1"/>
                    </a:solidFill>
                  </a:tcPr>
                </a:tc>
                <a:tc>
                  <a:txBody>
                    <a:bodyPr/>
                    <a:lstStyle/>
                    <a:p>
                      <a:pPr marL="0" marR="0" lvl="0" indent="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None/>
                        <a:tabLst/>
                        <a:defRPr/>
                      </a:pPr>
                      <a:r>
                        <a:rPr lang="en-GB" sz="1600" b="1" dirty="0">
                          <a:solidFill>
                            <a:schemeClr val="tx2">
                              <a:lumMod val="50000"/>
                            </a:schemeClr>
                          </a:solidFill>
                        </a:rPr>
                        <a:t>THEORY MODULES </a:t>
                      </a:r>
                    </a:p>
                  </a:txBody>
                  <a:tcPr>
                    <a:lnT w="12700" cap="flat" cmpd="sng" algn="ctr">
                      <a:noFill/>
                      <a:prstDash val="solid"/>
                      <a:round/>
                      <a:headEnd type="none" w="med" len="med"/>
                      <a:tailEnd type="none" w="med" len="med"/>
                    </a:lnT>
                    <a:solidFill>
                      <a:schemeClr val="bg1">
                        <a:lumMod val="85000"/>
                      </a:schemeClr>
                    </a:solidFill>
                  </a:tcPr>
                </a:tc>
                <a:tc>
                  <a:txBody>
                    <a:bodyPr/>
                    <a:lstStyle/>
                    <a:p>
                      <a:pPr marL="0" marR="0" lvl="0" indent="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None/>
                        <a:tabLst/>
                        <a:defRPr/>
                      </a:pPr>
                      <a:r>
                        <a:rPr lang="en-GB" sz="1600" b="1" dirty="0">
                          <a:solidFill>
                            <a:schemeClr val="tx2">
                              <a:lumMod val="50000"/>
                            </a:schemeClr>
                          </a:solidFill>
                        </a:rPr>
                        <a:t>PRACTICE MODULES </a:t>
                      </a:r>
                    </a:p>
                  </a:txBody>
                  <a:tcPr>
                    <a:lnT w="12700" cap="flat" cmpd="sng" algn="ctr">
                      <a:noFill/>
                      <a:prstDash val="solid"/>
                      <a:round/>
                      <a:headEnd type="none" w="med" len="med"/>
                      <a:tailEnd type="none" w="med" len="med"/>
                    </a:lnT>
                    <a:solidFill>
                      <a:schemeClr val="bg1">
                        <a:lumMod val="85000"/>
                      </a:schemeClr>
                    </a:solidFill>
                  </a:tcPr>
                </a:tc>
                <a:tc>
                  <a:txBody>
                    <a:bodyPr/>
                    <a:lstStyle/>
                    <a:p>
                      <a:pPr marL="0" marR="0" lvl="0" indent="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None/>
                        <a:tabLst/>
                        <a:defRPr/>
                      </a:pPr>
                      <a:r>
                        <a:rPr lang="en-GB" sz="1600" b="1" dirty="0">
                          <a:solidFill>
                            <a:schemeClr val="tx2">
                              <a:lumMod val="50000"/>
                            </a:schemeClr>
                          </a:solidFill>
                        </a:rPr>
                        <a:t>PLACEMENTS</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2769355192"/>
                  </a:ext>
                </a:extLst>
              </a:tr>
              <a:tr h="1440824">
                <a:tc>
                  <a:txBody>
                    <a:bodyPr/>
                    <a:lstStyle/>
                    <a:p>
                      <a:pPr marL="0" indent="0"/>
                      <a:r>
                        <a:rPr lang="en-GB" sz="1600" b="1" dirty="0">
                          <a:solidFill>
                            <a:schemeClr val="tx2">
                              <a:lumMod val="50000"/>
                            </a:schemeClr>
                          </a:solidFill>
                        </a:rPr>
                        <a:t>Year one </a:t>
                      </a:r>
                    </a:p>
                  </a:txBody>
                  <a:tcPr>
                    <a:lnL w="12700" cap="flat" cmpd="sng" algn="ctr">
                      <a:noFill/>
                      <a:prstDash val="solid"/>
                      <a:round/>
                      <a:headEnd type="none" w="med" len="med"/>
                      <a:tailEnd type="none" w="med" len="med"/>
                    </a:lnL>
                    <a:solidFill>
                      <a:schemeClr val="accent4">
                        <a:lumMod val="40000"/>
                        <a:lumOff val="60000"/>
                      </a:schemeClr>
                    </a:solidFill>
                  </a:tcPr>
                </a:tc>
                <a:tc>
                  <a:txBody>
                    <a:bodyPr/>
                    <a:lstStyle/>
                    <a:p>
                      <a:pPr marL="266700" lvl="0" indent="-266700">
                        <a:buClr>
                          <a:schemeClr val="tx2">
                            <a:lumMod val="50000"/>
                          </a:schemeClr>
                        </a:buClr>
                        <a:buSzPct val="110000"/>
                        <a:buFont typeface="Wingdings" panose="05000000000000000000" pitchFamily="2" charset="2"/>
                        <a:buChar char="§"/>
                      </a:pPr>
                      <a:r>
                        <a:rPr lang="en-GB" sz="1400" dirty="0"/>
                        <a:t>Fundamentals of Nursing Practice</a:t>
                      </a:r>
                    </a:p>
                    <a:p>
                      <a:pPr marL="266700" marR="0" lvl="0" indent="-2667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t>Principles of Nursing (field specific)</a:t>
                      </a:r>
                    </a:p>
                    <a:p>
                      <a:pPr marL="266700" lvl="0" indent="-266700">
                        <a:buClr>
                          <a:schemeClr val="tx2">
                            <a:lumMod val="50000"/>
                          </a:schemeClr>
                        </a:buClr>
                        <a:buSzPct val="110000"/>
                        <a:buFont typeface="Wingdings" panose="05000000000000000000" pitchFamily="2" charset="2"/>
                        <a:buChar char="§"/>
                      </a:pPr>
                      <a:r>
                        <a:rPr lang="en-GB" sz="1400" dirty="0"/>
                        <a:t>Anatomy, Physiology and Pharmacology for Nursing</a:t>
                      </a:r>
                    </a:p>
                    <a:p>
                      <a:pPr marL="266700" lvl="0" indent="-266700">
                        <a:buClr>
                          <a:schemeClr val="tx2">
                            <a:lumMod val="50000"/>
                          </a:schemeClr>
                        </a:buClr>
                        <a:buSzPct val="110000"/>
                        <a:buFont typeface="Wingdings" panose="05000000000000000000" pitchFamily="2" charset="2"/>
                        <a:buChar char="§"/>
                      </a:pPr>
                      <a:r>
                        <a:rPr lang="en-GB" sz="1400" dirty="0"/>
                        <a:t>Sustainable Global Public Health</a:t>
                      </a:r>
                    </a:p>
                    <a:p>
                      <a:pPr marL="266700" marR="0" lvl="0" indent="-2667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solidFill>
                            <a:schemeClr val="tx1"/>
                          </a:solidFill>
                        </a:rPr>
                        <a:t>Episodes of Care 1 </a:t>
                      </a:r>
                      <a:endParaRPr lang="en-GB" sz="1400" b="1" dirty="0">
                        <a:solidFill>
                          <a:srgbClr val="FF33CC"/>
                        </a:solidFill>
                        <a:highlight>
                          <a:srgbClr val="CCC1DA"/>
                        </a:highlight>
                      </a:endParaRPr>
                    </a:p>
                    <a:p>
                      <a:pPr marL="266700" lvl="0" indent="-266700">
                        <a:buClr>
                          <a:schemeClr val="tx2">
                            <a:lumMod val="50000"/>
                          </a:schemeClr>
                        </a:buClr>
                        <a:buSzPct val="110000"/>
                        <a:buFont typeface="Wingdings" panose="05000000000000000000" pitchFamily="2" charset="2"/>
                        <a:buChar char="§"/>
                      </a:pPr>
                      <a:endParaRPr lang="en-GB" sz="1400" dirty="0"/>
                    </a:p>
                    <a:p>
                      <a:pPr marL="342900" lvl="0" indent="-342900">
                        <a:buClr>
                          <a:schemeClr val="tx2">
                            <a:lumMod val="50000"/>
                          </a:schemeClr>
                        </a:buClr>
                        <a:buSzPct val="110000"/>
                        <a:buFont typeface="Wingdings" panose="05000000000000000000" pitchFamily="2" charset="2"/>
                        <a:buChar char="§"/>
                      </a:pPr>
                      <a:endParaRPr lang="en-GB" sz="500" dirty="0"/>
                    </a:p>
                    <a:p>
                      <a:pPr marL="342900" marR="0" lvl="0" indent="-3429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endParaRPr lang="en-GB" sz="400" b="1" dirty="0">
                        <a:solidFill>
                          <a:srgbClr val="FF33CC"/>
                        </a:solidFill>
                        <a:highlight>
                          <a:srgbClr val="CCC1DA"/>
                        </a:highlight>
                      </a:endParaRPr>
                    </a:p>
                  </a:txBody>
                  <a:tcPr>
                    <a:solidFill>
                      <a:schemeClr val="accent4">
                        <a:lumMod val="20000"/>
                        <a:lumOff val="80000"/>
                      </a:schemeClr>
                    </a:solidFill>
                  </a:tcPr>
                </a:tc>
                <a:tc>
                  <a:txBody>
                    <a:bodyPr/>
                    <a:lstStyle/>
                    <a:p>
                      <a:pPr marL="285750" marR="0" lvl="0" indent="-28575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solidFill>
                            <a:schemeClr val="tx1"/>
                          </a:solidFill>
                        </a:rPr>
                        <a:t>Episodes of Care 1 </a:t>
                      </a:r>
                      <a:endParaRPr lang="en-GB" sz="1400" b="1" dirty="0">
                        <a:solidFill>
                          <a:srgbClr val="FF33CC"/>
                        </a:solidFill>
                        <a:highlight>
                          <a:srgbClr val="CCC1DA"/>
                        </a:highlight>
                      </a:endParaRPr>
                    </a:p>
                  </a:txBody>
                  <a:tcPr>
                    <a:solidFill>
                      <a:schemeClr val="accent4">
                        <a:lumMod val="20000"/>
                        <a:lumOff val="80000"/>
                      </a:schemeClr>
                    </a:solidFill>
                  </a:tcPr>
                </a:tc>
                <a:tc>
                  <a:txBody>
                    <a:bodyPr/>
                    <a:lstStyle/>
                    <a:p>
                      <a:pPr marL="0" marR="0" lvl="0" indent="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None/>
                        <a:tabLst/>
                        <a:defRPr/>
                      </a:pPr>
                      <a:r>
                        <a:rPr lang="en-GB" sz="1400" b="1" dirty="0">
                          <a:solidFill>
                            <a:schemeClr val="tx1"/>
                          </a:solidFill>
                          <a:highlight>
                            <a:srgbClr val="CCC1DA"/>
                          </a:highlight>
                        </a:rPr>
                        <a:t>EoC1a </a:t>
                      </a:r>
                      <a:r>
                        <a:rPr lang="en-GB" sz="1400" b="0" dirty="0">
                          <a:solidFill>
                            <a:schemeClr val="tx1"/>
                          </a:solidFill>
                          <a:highlight>
                            <a:srgbClr val="CCC1DA"/>
                          </a:highlight>
                        </a:rPr>
                        <a:t>(formative) </a:t>
                      </a:r>
                    </a:p>
                    <a:p>
                      <a:pPr marL="0" marR="0" lvl="0" indent="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None/>
                        <a:tabLst/>
                        <a:defRPr/>
                      </a:pPr>
                      <a:r>
                        <a:rPr lang="en-GB" sz="1400" b="1" dirty="0">
                          <a:solidFill>
                            <a:schemeClr val="tx1"/>
                          </a:solidFill>
                          <a:highlight>
                            <a:srgbClr val="CCC1DA"/>
                          </a:highlight>
                        </a:rPr>
                        <a:t>EoC1b</a:t>
                      </a:r>
                      <a:r>
                        <a:rPr lang="en-GB" sz="1400" dirty="0">
                          <a:solidFill>
                            <a:schemeClr val="tx1"/>
                          </a:solidFill>
                          <a:highlight>
                            <a:srgbClr val="CCC1DA"/>
                          </a:highlight>
                        </a:rPr>
                        <a:t> (summative)</a:t>
                      </a:r>
                    </a:p>
                    <a:p>
                      <a:pPr marL="342900" marR="0" lvl="0" indent="-3429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endParaRPr lang="en-GB" sz="1400" b="1" dirty="0">
                        <a:solidFill>
                          <a:srgbClr val="FF33CC"/>
                        </a:solidFill>
                        <a:highlight>
                          <a:srgbClr val="CCC1DA"/>
                        </a:highlight>
                      </a:endParaRPr>
                    </a:p>
                  </a:txBody>
                  <a:tcPr>
                    <a:lnR w="12700" cap="flat" cmpd="sng" algn="ctr">
                      <a:no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1325689450"/>
                  </a:ext>
                </a:extLst>
              </a:tr>
              <a:tr h="1440824">
                <a:tc>
                  <a:txBody>
                    <a:bodyPr/>
                    <a:lstStyle/>
                    <a:p>
                      <a:r>
                        <a:rPr lang="en-GB" sz="1600" b="1" dirty="0">
                          <a:solidFill>
                            <a:schemeClr val="tx2">
                              <a:lumMod val="50000"/>
                            </a:schemeClr>
                          </a:solidFill>
                        </a:rPr>
                        <a:t>Year two </a:t>
                      </a:r>
                    </a:p>
                  </a:txBody>
                  <a:tcPr>
                    <a:lnL w="12700" cap="flat" cmpd="sng" algn="ctr">
                      <a:noFill/>
                      <a:prstDash val="solid"/>
                      <a:round/>
                      <a:headEnd type="none" w="med" len="med"/>
                      <a:tailEnd type="none" w="med" len="med"/>
                    </a:lnL>
                    <a:solidFill>
                      <a:schemeClr val="accent6">
                        <a:lumMod val="40000"/>
                        <a:lumOff val="60000"/>
                      </a:schemeClr>
                    </a:solidFill>
                  </a:tcPr>
                </a:tc>
                <a:tc>
                  <a:txBody>
                    <a:bodyPr/>
                    <a:lstStyle/>
                    <a:p>
                      <a:pPr marL="266700" lvl="0" indent="-266700">
                        <a:buClr>
                          <a:schemeClr val="tx2">
                            <a:lumMod val="50000"/>
                          </a:schemeClr>
                        </a:buClr>
                        <a:buSzPct val="110000"/>
                        <a:buFont typeface="Wingdings" panose="05000000000000000000" pitchFamily="2" charset="2"/>
                        <a:buChar char="§"/>
                      </a:pPr>
                      <a:r>
                        <a:rPr lang="en-GB" sz="1400" dirty="0"/>
                        <a:t>Assessment and Decision Making (field specific)</a:t>
                      </a:r>
                    </a:p>
                    <a:p>
                      <a:pPr marL="266700" lvl="0" indent="-266700">
                        <a:buClr>
                          <a:schemeClr val="tx2">
                            <a:lumMod val="50000"/>
                          </a:schemeClr>
                        </a:buClr>
                        <a:buSzPct val="110000"/>
                        <a:buFont typeface="Wingdings" panose="05000000000000000000" pitchFamily="2" charset="2"/>
                        <a:buChar char="§"/>
                      </a:pPr>
                      <a:r>
                        <a:rPr lang="en-GB" sz="1400" dirty="0"/>
                        <a:t>Pharmacology and Medicines Management</a:t>
                      </a:r>
                    </a:p>
                    <a:p>
                      <a:pPr marL="266700" marR="0" lvl="0" indent="-2667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t>Supporting People with Complex Needs (field specific) </a:t>
                      </a:r>
                    </a:p>
                    <a:p>
                      <a:pPr marL="266700" lvl="0" indent="-266700">
                        <a:buClr>
                          <a:schemeClr val="tx2">
                            <a:lumMod val="50000"/>
                          </a:schemeClr>
                        </a:buClr>
                        <a:buSzPct val="110000"/>
                        <a:buFont typeface="Wingdings" panose="05000000000000000000" pitchFamily="2" charset="2"/>
                        <a:buChar char="§"/>
                      </a:pPr>
                      <a:r>
                        <a:rPr lang="en-GB" sz="1400" dirty="0"/>
                        <a:t>Research Methodologies of Nursing Enquiry</a:t>
                      </a:r>
                    </a:p>
                    <a:p>
                      <a:pPr marL="285750" marR="0" lvl="0" indent="-28575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t>Episodes of Care 2 </a:t>
                      </a:r>
                    </a:p>
                    <a:p>
                      <a:pPr marL="285750" marR="0" lvl="0" indent="-28575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t>Episodes of Care 3 </a:t>
                      </a:r>
                      <a:endParaRPr lang="en-GB" sz="1400" b="0" dirty="0">
                        <a:highlight>
                          <a:srgbClr val="FCD5B5"/>
                        </a:highlight>
                      </a:endParaRPr>
                    </a:p>
                    <a:p>
                      <a:pPr marL="266700" lvl="0" indent="-266700">
                        <a:buClr>
                          <a:schemeClr val="tx2">
                            <a:lumMod val="50000"/>
                          </a:schemeClr>
                        </a:buClr>
                        <a:buSzPct val="110000"/>
                        <a:buFont typeface="Wingdings" panose="05000000000000000000" pitchFamily="2" charset="2"/>
                        <a:buChar char="§"/>
                      </a:pPr>
                      <a:endParaRPr lang="en-GB" sz="1400" dirty="0"/>
                    </a:p>
                    <a:p>
                      <a:pPr marL="266700" lvl="0" indent="-266700">
                        <a:buClr>
                          <a:schemeClr val="tx2">
                            <a:lumMod val="50000"/>
                          </a:schemeClr>
                        </a:buClr>
                        <a:buSzPct val="110000"/>
                        <a:buFont typeface="Wingdings" panose="05000000000000000000" pitchFamily="2" charset="2"/>
                        <a:buChar char="§"/>
                      </a:pPr>
                      <a:endParaRPr lang="en-GB" sz="500" dirty="0"/>
                    </a:p>
                    <a:p>
                      <a:pPr marL="342900" marR="0" lvl="0" indent="-3429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endParaRPr lang="en-GB" sz="500" b="0" dirty="0">
                        <a:highlight>
                          <a:srgbClr val="FCD5B5"/>
                        </a:highlight>
                      </a:endParaRPr>
                    </a:p>
                  </a:txBody>
                  <a:tcPr>
                    <a:solidFill>
                      <a:schemeClr val="accent6">
                        <a:lumMod val="20000"/>
                        <a:lumOff val="80000"/>
                      </a:schemeClr>
                    </a:solidFill>
                  </a:tcPr>
                </a:tc>
                <a:tc>
                  <a:txBody>
                    <a:bodyPr/>
                    <a:lstStyle/>
                    <a:p>
                      <a:pPr marL="285750" marR="0" lvl="0" indent="-28575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t>Episodes of Care 2 </a:t>
                      </a:r>
                    </a:p>
                    <a:p>
                      <a:pPr marL="285750" marR="0" lvl="0" indent="-28575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t>Episodes of Care 3 </a:t>
                      </a:r>
                      <a:endParaRPr lang="en-GB" sz="1400" b="0" dirty="0">
                        <a:highlight>
                          <a:srgbClr val="FCD5B5"/>
                        </a:highlight>
                      </a:endParaRPr>
                    </a:p>
                  </a:txBody>
                  <a:tcPr>
                    <a:solidFill>
                      <a:schemeClr val="accent6">
                        <a:lumMod val="20000"/>
                        <a:lumOff val="80000"/>
                      </a:schemeClr>
                    </a:solidFill>
                  </a:tcPr>
                </a:tc>
                <a:tc>
                  <a:txBody>
                    <a:bodyPr/>
                    <a:lstStyle/>
                    <a:p>
                      <a:pPr marL="0" marR="0" lvl="0" indent="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None/>
                        <a:tabLst/>
                        <a:defRPr/>
                      </a:pPr>
                      <a:r>
                        <a:rPr lang="en-GB" sz="1400" b="1" dirty="0">
                          <a:highlight>
                            <a:srgbClr val="FCD5B5"/>
                          </a:highlight>
                        </a:rPr>
                        <a:t>EoC2 </a:t>
                      </a:r>
                      <a:r>
                        <a:rPr lang="en-GB" sz="1400" b="0" dirty="0">
                          <a:highlight>
                            <a:srgbClr val="FCD5B5"/>
                          </a:highlight>
                        </a:rPr>
                        <a:t>(summative) </a:t>
                      </a:r>
                    </a:p>
                    <a:p>
                      <a:pPr marL="0" marR="0" lvl="0" indent="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None/>
                        <a:tabLst/>
                        <a:defRPr/>
                      </a:pPr>
                      <a:r>
                        <a:rPr lang="en-GB" sz="1400" b="1" dirty="0">
                          <a:highlight>
                            <a:srgbClr val="FCD5B5"/>
                          </a:highlight>
                        </a:rPr>
                        <a:t>EoC3 </a:t>
                      </a:r>
                      <a:r>
                        <a:rPr lang="en-GB" sz="1400" b="0" dirty="0">
                          <a:highlight>
                            <a:srgbClr val="FCD5B5"/>
                          </a:highlight>
                        </a:rPr>
                        <a:t>(summative) </a:t>
                      </a:r>
                    </a:p>
                    <a:p>
                      <a:pPr marL="342900" marR="0" lvl="0" indent="-3429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endParaRPr lang="en-GB" sz="1400" b="0" dirty="0">
                        <a:highlight>
                          <a:srgbClr val="FCD5B5"/>
                        </a:highlight>
                      </a:endParaRPr>
                    </a:p>
                  </a:txBody>
                  <a:tcPr>
                    <a:lnR w="12700" cap="flat" cmpd="sng" algn="ctr">
                      <a:no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982957308"/>
                  </a:ext>
                </a:extLst>
              </a:tr>
              <a:tr h="1440824">
                <a:tc>
                  <a:txBody>
                    <a:bodyPr/>
                    <a:lstStyle/>
                    <a:p>
                      <a:r>
                        <a:rPr lang="en-GB" sz="1600" b="1" dirty="0">
                          <a:solidFill>
                            <a:schemeClr val="tx2">
                              <a:lumMod val="50000"/>
                            </a:schemeClr>
                          </a:solidFill>
                        </a:rPr>
                        <a:t>Year three </a:t>
                      </a: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accent1">
                        <a:lumMod val="40000"/>
                        <a:lumOff val="60000"/>
                      </a:schemeClr>
                    </a:solidFill>
                  </a:tcPr>
                </a:tc>
                <a:tc>
                  <a:txBody>
                    <a:bodyPr/>
                    <a:lstStyle/>
                    <a:p>
                      <a:pPr marL="266700" marR="0" lvl="0" indent="-2667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t>Nursing Final Project</a:t>
                      </a:r>
                    </a:p>
                    <a:p>
                      <a:pPr marL="266700" lvl="0" indent="-266700">
                        <a:buClr>
                          <a:schemeClr val="tx2">
                            <a:lumMod val="50000"/>
                          </a:schemeClr>
                        </a:buClr>
                        <a:buSzPct val="110000"/>
                        <a:buFont typeface="Wingdings" panose="05000000000000000000" pitchFamily="2" charset="2"/>
                        <a:buChar char="§"/>
                      </a:pPr>
                      <a:r>
                        <a:rPr lang="en-GB" sz="1400" dirty="0"/>
                        <a:t>Choice Modules</a:t>
                      </a:r>
                    </a:p>
                    <a:p>
                      <a:pPr marL="266700" marR="0" lvl="0" indent="-2667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t>Leadership </a:t>
                      </a:r>
                      <a:r>
                        <a:rPr lang="en-GB" sz="1400"/>
                        <a:t>and Supervision</a:t>
                      </a:r>
                      <a:endParaRPr lang="en-GB" sz="1400" dirty="0"/>
                    </a:p>
                    <a:p>
                      <a:pPr marL="266700" marR="0" lvl="0" indent="-2667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t>Transition to Registration</a:t>
                      </a:r>
                    </a:p>
                    <a:p>
                      <a:pPr marL="266700" marR="0" lvl="0" indent="-2667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t>Episodes of Care 4  </a:t>
                      </a:r>
                      <a:endParaRPr lang="en-GB" sz="1400" b="0" dirty="0">
                        <a:highlight>
                          <a:srgbClr val="B9CDE5"/>
                        </a:highlight>
                      </a:endParaRPr>
                    </a:p>
                    <a:p>
                      <a:pPr marL="266700" marR="0" lvl="0" indent="-2667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endParaRPr lang="en-GB" sz="1400" dirty="0"/>
                    </a:p>
                  </a:txBody>
                  <a:tcPr>
                    <a:lnB w="12700" cap="flat" cmpd="sng" algn="ctr">
                      <a:noFill/>
                      <a:prstDash val="solid"/>
                      <a:round/>
                      <a:headEnd type="none" w="med" len="med"/>
                      <a:tailEnd type="none" w="med" len="med"/>
                    </a:lnB>
                    <a:solidFill>
                      <a:schemeClr val="accent1">
                        <a:lumMod val="20000"/>
                        <a:lumOff val="80000"/>
                      </a:schemeClr>
                    </a:solidFill>
                  </a:tcPr>
                </a:tc>
                <a:tc>
                  <a:txBody>
                    <a:bodyPr/>
                    <a:lstStyle/>
                    <a:p>
                      <a:pPr marL="285750" marR="0" lvl="0" indent="-28575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t>Episodes of Care 4  </a:t>
                      </a:r>
                      <a:endParaRPr lang="en-GB" sz="1400" b="0" dirty="0">
                        <a:highlight>
                          <a:srgbClr val="B9CDE5"/>
                        </a:highlight>
                      </a:endParaRPr>
                    </a:p>
                  </a:txBody>
                  <a:tcPr>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lvl="0" indent="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None/>
                        <a:tabLst/>
                        <a:defRPr/>
                      </a:pPr>
                      <a:r>
                        <a:rPr lang="en-GB" sz="1400" b="1" dirty="0">
                          <a:highlight>
                            <a:srgbClr val="B9CDE5"/>
                          </a:highlight>
                        </a:rPr>
                        <a:t>EoC4a</a:t>
                      </a:r>
                      <a:r>
                        <a:rPr lang="en-GB" sz="1400" dirty="0">
                          <a:highlight>
                            <a:srgbClr val="B9CDE5"/>
                          </a:highlight>
                        </a:rPr>
                        <a:t> (formative) </a:t>
                      </a:r>
                    </a:p>
                    <a:p>
                      <a:pPr marL="0" marR="0" lvl="0" indent="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None/>
                        <a:tabLst/>
                        <a:defRPr/>
                      </a:pPr>
                      <a:r>
                        <a:rPr lang="en-GB" sz="1400" b="1" dirty="0">
                          <a:highlight>
                            <a:srgbClr val="B9CDE5"/>
                          </a:highlight>
                        </a:rPr>
                        <a:t>EoC4b </a:t>
                      </a:r>
                      <a:r>
                        <a:rPr lang="en-GB" sz="1400" b="0" dirty="0">
                          <a:highlight>
                            <a:srgbClr val="B9CDE5"/>
                          </a:highlight>
                        </a:rPr>
                        <a:t>(summative)</a:t>
                      </a:r>
                    </a:p>
                    <a:p>
                      <a:pPr marL="285750" marR="0" lvl="0" indent="-28575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endParaRPr lang="en-GB" sz="1400" b="0" dirty="0">
                        <a:highlight>
                          <a:srgbClr val="B9CDE5"/>
                        </a:highlight>
                      </a:endParaRPr>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07868749"/>
                  </a:ext>
                </a:extLst>
              </a:tr>
            </a:tbl>
          </a:graphicData>
        </a:graphic>
      </p:graphicFrame>
      <p:grpSp>
        <p:nvGrpSpPr>
          <p:cNvPr id="3" name="Group 2">
            <a:extLst>
              <a:ext uri="{FF2B5EF4-FFF2-40B4-BE49-F238E27FC236}">
                <a16:creationId xmlns:a16="http://schemas.microsoft.com/office/drawing/2014/main" id="{4070CFDC-363F-D715-BB7E-3E239E5D6A00}"/>
              </a:ext>
              <a:ext uri="{C183D7F6-B498-43B3-948B-1728B52AA6E4}">
                <adec:decorative xmlns:adec="http://schemas.microsoft.com/office/drawing/2017/decorative" val="1"/>
              </a:ext>
            </a:extLst>
          </p:cNvPr>
          <p:cNvGrpSpPr/>
          <p:nvPr/>
        </p:nvGrpSpPr>
        <p:grpSpPr>
          <a:xfrm>
            <a:off x="10344472" y="1340768"/>
            <a:ext cx="1584176" cy="4673738"/>
            <a:chOff x="10255726" y="1326032"/>
            <a:chExt cx="1581646" cy="4813934"/>
          </a:xfrm>
          <a:solidFill>
            <a:srgbClr val="BAE8BA"/>
          </a:solidFill>
        </p:grpSpPr>
        <p:sp>
          <p:nvSpPr>
            <p:cNvPr id="4" name="Arrow: Left-Right 3">
              <a:extLst>
                <a:ext uri="{FF2B5EF4-FFF2-40B4-BE49-F238E27FC236}">
                  <a16:creationId xmlns:a16="http://schemas.microsoft.com/office/drawing/2014/main" id="{2BA50622-91C0-FC55-D015-782AA261706D}"/>
                </a:ext>
                <a:ext uri="{C183D7F6-B498-43B3-948B-1728B52AA6E4}">
                  <adec:decorative xmlns:adec="http://schemas.microsoft.com/office/drawing/2017/decorative" val="1"/>
                </a:ext>
              </a:extLst>
            </p:cNvPr>
            <p:cNvSpPr/>
            <p:nvPr/>
          </p:nvSpPr>
          <p:spPr>
            <a:xfrm rot="5400000">
              <a:off x="8639582" y="3282949"/>
              <a:ext cx="4813934" cy="900100"/>
            </a:xfrm>
            <a:prstGeom prst="leftRightArrow">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2">
                    <a:lumMod val="50000"/>
                  </a:schemeClr>
                </a:solidFill>
              </a:endParaRPr>
            </a:p>
          </p:txBody>
        </p:sp>
        <p:sp>
          <p:nvSpPr>
            <p:cNvPr id="8" name="TextBox 7">
              <a:extLst>
                <a:ext uri="{FF2B5EF4-FFF2-40B4-BE49-F238E27FC236}">
                  <a16:creationId xmlns:a16="http://schemas.microsoft.com/office/drawing/2014/main" id="{5E9B8B90-56A2-7F7A-8448-EF1818838E67}"/>
                </a:ext>
              </a:extLst>
            </p:cNvPr>
            <p:cNvSpPr txBox="1"/>
            <p:nvPr/>
          </p:nvSpPr>
          <p:spPr>
            <a:xfrm>
              <a:off x="10255726" y="3148224"/>
              <a:ext cx="1581646" cy="1169551"/>
            </a:xfrm>
            <a:prstGeom prst="rect">
              <a:avLst/>
            </a:prstGeom>
            <a:grpFill/>
          </p:spPr>
          <p:txBody>
            <a:bodyPr wrap="square">
              <a:spAutoFit/>
            </a:bodyPr>
            <a:lstStyle/>
            <a:p>
              <a:pPr algn="ctr"/>
              <a:r>
                <a:rPr lang="en-GB" sz="1400" b="1" dirty="0">
                  <a:solidFill>
                    <a:schemeClr val="tx2">
                      <a:lumMod val="50000"/>
                    </a:schemeClr>
                  </a:solidFill>
                  <a:latin typeface="+mn-lt"/>
                </a:rPr>
                <a:t>Simulated Practice Learning (SPL) days take place across all modules and years </a:t>
              </a:r>
            </a:p>
          </p:txBody>
        </p:sp>
      </p:grpSp>
      <p:sp>
        <p:nvSpPr>
          <p:cNvPr id="9" name="Title 8">
            <a:extLst>
              <a:ext uri="{FF2B5EF4-FFF2-40B4-BE49-F238E27FC236}">
                <a16:creationId xmlns:a16="http://schemas.microsoft.com/office/drawing/2014/main" id="{7069CF84-5688-58DC-C9C6-53C6D96AD254}"/>
              </a:ext>
              <a:ext uri="{C183D7F6-B498-43B3-948B-1728B52AA6E4}">
                <adec:decorative xmlns:adec="http://schemas.microsoft.com/office/drawing/2017/decorative" val="1"/>
              </a:ext>
            </a:extLst>
          </p:cNvPr>
          <p:cNvSpPr txBox="1">
            <a:spLocks noGrp="1"/>
          </p:cNvSpPr>
          <p:nvPr>
            <p:ph type="title" idx="4294967295"/>
          </p:nvPr>
        </p:nvSpPr>
        <p:spPr>
          <a:xfrm>
            <a:off x="491246" y="6194323"/>
            <a:ext cx="11556652" cy="338554"/>
          </a:xfrm>
          <a:prstGeom prst="rect">
            <a:avLst/>
          </a:prstGeom>
          <a:solidFill>
            <a:schemeClr val="bg1"/>
          </a:solidFill>
          <a:ln w="25400" cap="flat" cmpd="sng" algn="ctr">
            <a:noFill/>
            <a:prstDash val="solid"/>
          </a:ln>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chemeClr val="tx2">
                    <a:lumMod val="50000"/>
                  </a:schemeClr>
                </a:solidFill>
                <a:effectLst/>
                <a:uLnTx/>
                <a:uFillTx/>
                <a:latin typeface="+mn-lt"/>
                <a:ea typeface="+mn-ea"/>
                <a:cs typeface="+mn-cs"/>
              </a:rPr>
              <a:t>The above is organised into theory, placement and annual leave blocks – dates are available via the </a:t>
            </a:r>
            <a:r>
              <a:rPr kumimoji="0" lang="en-GB" sz="1600" b="1" i="0" u="none" strike="noStrike" kern="1200" cap="none" spc="0" normalizeH="0" baseline="0" noProof="0" dirty="0">
                <a:ln>
                  <a:noFill/>
                </a:ln>
                <a:solidFill>
                  <a:schemeClr val="tx2">
                    <a:lumMod val="50000"/>
                  </a:schemeClr>
                </a:solidFill>
                <a:effectLst/>
                <a:uLnTx/>
                <a:uFillTx/>
                <a:latin typeface="+mn-lt"/>
                <a:ea typeface="+mn-ea"/>
                <a:cs typeface="+mn-cs"/>
                <a:hlinkClick r:id="rId3"/>
              </a:rPr>
              <a:t>Practice Support website.  </a:t>
            </a:r>
            <a:endParaRPr kumimoji="0" lang="en-GB" sz="1600" b="0" i="0" u="none" strike="noStrike" kern="1200" cap="none" spc="0" normalizeH="0" baseline="0" noProof="0" dirty="0">
              <a:ln>
                <a:noFill/>
              </a:ln>
              <a:solidFill>
                <a:schemeClr val="tx2">
                  <a:lumMod val="50000"/>
                </a:schemeClr>
              </a:solidFill>
              <a:effectLst/>
              <a:uLnTx/>
              <a:uFillTx/>
              <a:latin typeface="+mn-lt"/>
              <a:ea typeface="+mn-ea"/>
              <a:cs typeface="+mn-cs"/>
            </a:endParaRPr>
          </a:p>
        </p:txBody>
      </p:sp>
    </p:spTree>
    <p:extLst>
      <p:ext uri="{BB962C8B-B14F-4D97-AF65-F5344CB8AC3E}">
        <p14:creationId xmlns:p14="http://schemas.microsoft.com/office/powerpoint/2010/main" val="2956515660"/>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A9DAC"/>
        </a:solidFill>
        <a:effectLst/>
      </p:bgPr>
    </p:bg>
    <p:spTree>
      <p:nvGrpSpPr>
        <p:cNvPr id="1" name=""/>
        <p:cNvGrpSpPr/>
        <p:nvPr/>
      </p:nvGrpSpPr>
      <p:grpSpPr>
        <a:xfrm>
          <a:off x="0" y="0"/>
          <a:ext cx="0" cy="0"/>
          <a:chOff x="0" y="0"/>
          <a:chExt cx="0" cy="0"/>
        </a:xfrm>
      </p:grpSpPr>
      <p:pic>
        <p:nvPicPr>
          <p:cNvPr id="6" name="Picture 5" descr="A group of women in lab coats holding brushes&#10;&#10;Description automatically generated">
            <a:extLst>
              <a:ext uri="{FF2B5EF4-FFF2-40B4-BE49-F238E27FC236}">
                <a16:creationId xmlns:a16="http://schemas.microsoft.com/office/drawing/2014/main" id="{0D309983-EBFA-33C2-3082-678E9E8F8F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13" b="7813"/>
          <a:stretch/>
        </p:blipFill>
        <p:spPr>
          <a:xfrm>
            <a:off x="-2" y="0"/>
            <a:ext cx="12192002" cy="6858001"/>
          </a:xfrm>
          <a:prstGeom prst="rect">
            <a:avLst/>
          </a:prstGeom>
        </p:spPr>
      </p:pic>
      <p:pic>
        <p:nvPicPr>
          <p:cNvPr id="8" name="Picture 7">
            <a:extLst>
              <a:ext uri="{FF2B5EF4-FFF2-40B4-BE49-F238E27FC236}">
                <a16:creationId xmlns:a16="http://schemas.microsoft.com/office/drawing/2014/main" id="{73C5B5AD-695E-256E-0679-FE0956BD04D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9416" y="6320238"/>
            <a:ext cx="1080120" cy="537762"/>
          </a:xfrm>
          <a:prstGeom prst="rect">
            <a:avLst/>
          </a:prstGeom>
        </p:spPr>
      </p:pic>
      <p:sp>
        <p:nvSpPr>
          <p:cNvPr id="9" name="Title 6">
            <a:extLst>
              <a:ext uri="{FF2B5EF4-FFF2-40B4-BE49-F238E27FC236}">
                <a16:creationId xmlns:a16="http://schemas.microsoft.com/office/drawing/2014/main" id="{58A9D657-E250-6C36-0F14-A8AFCEEA4231}"/>
              </a:ext>
            </a:extLst>
          </p:cNvPr>
          <p:cNvSpPr txBox="1">
            <a:spLocks noGrp="1"/>
          </p:cNvSpPr>
          <p:nvPr>
            <p:ph type="title" idx="4294967295"/>
          </p:nvPr>
        </p:nvSpPr>
        <p:spPr>
          <a:xfrm>
            <a:off x="6096000" y="0"/>
            <a:ext cx="6096000" cy="862554"/>
          </a:xfrm>
          <a:prstGeom prst="rect">
            <a:avLst/>
          </a:prstGeom>
          <a:solidFill>
            <a:schemeClr val="accent5">
              <a:lumMod val="50000"/>
            </a:schemeClr>
          </a:solidFill>
          <a:ln>
            <a:noFill/>
            <a:prstDash/>
          </a:ln>
          <a:effectLst/>
        </p:spPr>
        <p:txBody>
          <a:bodyPr rot="0" spcFirstLastPara="0" vertOverflow="overflow" horzOverflow="overflow" vert="horz" wrap="none" lIns="91440" tIns="0" rIns="91440" bIns="0" numCol="1" spcCol="0" rtlCol="0" fromWordArt="0" anchor="ctr" anchorCtr="0" forceAA="0" compatLnSpc="1">
            <a:prstTxWarp prst="textNoShape">
              <a:avLst/>
            </a:prstTxWarp>
            <a:noAutofit/>
          </a:bodyPr>
          <a:lst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3200" b="1" i="0" u="none" strike="noStrike" kern="1200" cap="none" spc="0" normalizeH="0" baseline="0" noProof="0" dirty="0">
                <a:ln>
                  <a:noFill/>
                </a:ln>
                <a:solidFill>
                  <a:schemeClr val="bg1"/>
                </a:solidFill>
                <a:effectLst/>
                <a:uLnTx/>
                <a:uFillTx/>
                <a:latin typeface="+mn-lt"/>
                <a:ea typeface="ＭＳ Ｐゴシック" charset="-128"/>
                <a:cs typeface="+mn-cs"/>
              </a:rPr>
            </a:br>
            <a:r>
              <a:rPr kumimoji="0" lang="en-GB" sz="3200" b="1" i="0" u="none" strike="noStrike" kern="1200" cap="none" spc="0" normalizeH="0" baseline="0" noProof="0" dirty="0">
                <a:ln>
                  <a:noFill/>
                </a:ln>
                <a:solidFill>
                  <a:schemeClr val="bg1"/>
                </a:solidFill>
                <a:effectLst/>
                <a:uLnTx/>
                <a:uFillTx/>
                <a:latin typeface="+mn-lt"/>
                <a:ea typeface="ＭＳ Ｐゴシック" charset="-128"/>
                <a:cs typeface="+mn-cs"/>
              </a:rPr>
              <a:t>Part two: </a:t>
            </a:r>
            <a:r>
              <a:rPr kumimoji="0" lang="en-GB" sz="3200" b="0" i="0" u="none" strike="noStrike" kern="1200" cap="none" spc="0" normalizeH="0" baseline="0" noProof="0" dirty="0">
                <a:ln>
                  <a:noFill/>
                </a:ln>
                <a:solidFill>
                  <a:schemeClr val="bg1"/>
                </a:solidFill>
                <a:effectLst/>
                <a:uLnTx/>
                <a:uFillTx/>
                <a:latin typeface="+mn-lt"/>
                <a:ea typeface="ＭＳ Ｐゴシック" charset="-128"/>
                <a:cs typeface="+mn-cs"/>
              </a:rPr>
              <a:t>Preparing for students</a:t>
            </a:r>
            <a:br>
              <a:rPr kumimoji="0" lang="en-GB" sz="3200" b="0" i="0" u="none" strike="noStrike" kern="1200" cap="none" spc="0" normalizeH="0" baseline="0" noProof="0" dirty="0">
                <a:ln>
                  <a:noFill/>
                </a:ln>
                <a:solidFill>
                  <a:schemeClr val="bg1"/>
                </a:solidFill>
                <a:effectLst/>
                <a:uLnTx/>
                <a:uFillTx/>
                <a:latin typeface="+mn-lt"/>
                <a:ea typeface="ＭＳ Ｐゴシック" charset="-128"/>
                <a:cs typeface="+mn-cs"/>
              </a:rPr>
            </a:br>
            <a:r>
              <a:rPr kumimoji="0" lang="en-GB" sz="3200" b="0" i="0" u="none" strike="noStrike" kern="1200" cap="none" spc="0" normalizeH="0" baseline="0" noProof="0" dirty="0">
                <a:ln>
                  <a:noFill/>
                </a:ln>
                <a:solidFill>
                  <a:schemeClr val="bg1"/>
                </a:solidFill>
                <a:effectLst/>
                <a:uLnTx/>
                <a:uFillTx/>
                <a:latin typeface="+mn-lt"/>
                <a:ea typeface="ＭＳ Ｐゴシック" charset="-128"/>
                <a:cs typeface="+mn-cs"/>
              </a:rPr>
              <a:t>  </a:t>
            </a:r>
            <a:endParaRPr kumimoji="0" lang="en-GB" sz="20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Tree>
    <p:extLst>
      <p:ext uri="{BB962C8B-B14F-4D97-AF65-F5344CB8AC3E}">
        <p14:creationId xmlns:p14="http://schemas.microsoft.com/office/powerpoint/2010/main" val="2717785767"/>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551384" y="548680"/>
            <a:ext cx="9937104" cy="1011105"/>
          </a:xfrm>
        </p:spPr>
        <p:txBody>
          <a:bodyPr>
            <a:noAutofit/>
          </a:bodyPr>
          <a:lstStyle/>
          <a:p>
            <a:r>
              <a:rPr lang="en-GB" sz="4000" b="1" dirty="0">
                <a:solidFill>
                  <a:schemeClr val="tx2">
                    <a:lumMod val="50000"/>
                  </a:schemeClr>
                </a:solidFill>
                <a:latin typeface="+mn-lt"/>
              </a:rPr>
              <a:t>Initial planning </a:t>
            </a:r>
          </a:p>
        </p:txBody>
      </p:sp>
      <p:pic>
        <p:nvPicPr>
          <p:cNvPr id="4" name="Picture 3" descr="A person standing in front of a group of people">
            <a:extLst>
              <a:ext uri="{FF2B5EF4-FFF2-40B4-BE49-F238E27FC236}">
                <a16:creationId xmlns:a16="http://schemas.microsoft.com/office/drawing/2014/main" id="{0C351661-9C8D-C801-227C-AB55AD6AF7BC}"/>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67" y="1484784"/>
            <a:ext cx="5400600" cy="3600400"/>
          </a:xfrm>
          <a:prstGeom prst="rect">
            <a:avLst/>
          </a:prstGeom>
        </p:spPr>
      </p:pic>
      <p:sp>
        <p:nvSpPr>
          <p:cNvPr id="6" name="TextBox 5">
            <a:extLst>
              <a:ext uri="{FF2B5EF4-FFF2-40B4-BE49-F238E27FC236}">
                <a16:creationId xmlns:a16="http://schemas.microsoft.com/office/drawing/2014/main" id="{4251CA84-5700-EDC8-1727-29873CA4E78B}"/>
              </a:ext>
            </a:extLst>
          </p:cNvPr>
          <p:cNvSpPr txBox="1"/>
          <p:nvPr/>
        </p:nvSpPr>
        <p:spPr>
          <a:xfrm>
            <a:off x="6096000" y="1412776"/>
            <a:ext cx="5760640" cy="4998291"/>
          </a:xfrm>
          <a:prstGeom prst="rect">
            <a:avLst/>
          </a:prstGeom>
          <a:noFill/>
        </p:spPr>
        <p:txBody>
          <a:bodyPr wrap="square">
            <a:spAutoFit/>
          </a:bodyPr>
          <a:lstStyle/>
          <a:p>
            <a:pPr marL="454025" indent="-454025" defTabSz="606425" eaLnBrk="1" hangingPunct="1">
              <a:spcBef>
                <a:spcPct val="20000"/>
              </a:spcBef>
              <a:buClr>
                <a:srgbClr val="FF6699"/>
              </a:buClr>
              <a:buSzPct val="110000"/>
              <a:buFont typeface="Wingdings" panose="05000000000000000000" pitchFamily="2" charset="2"/>
              <a:buChar char="ü"/>
              <a:defRPr/>
            </a:pPr>
            <a:r>
              <a:rPr lang="en-GB" altLang="en-US" sz="2000" b="1" dirty="0">
                <a:solidFill>
                  <a:schemeClr val="tx2">
                    <a:lumMod val="50000"/>
                  </a:schemeClr>
                </a:solidFill>
                <a:latin typeface="+mn-lt"/>
                <a:ea typeface="Tahoma" panose="020B0604030504040204" pitchFamily="34" charset="0"/>
                <a:cs typeface="Tahoma" panose="020B0604030504040204" pitchFamily="34" charset="0"/>
              </a:rPr>
              <a:t>Updated placement audit </a:t>
            </a:r>
          </a:p>
          <a:p>
            <a:pPr marL="454025" indent="-454025" defTabSz="606425" eaLnBrk="1" hangingPunct="1">
              <a:spcBef>
                <a:spcPct val="20000"/>
              </a:spcBef>
              <a:buClr>
                <a:srgbClr val="FF6699"/>
              </a:buClr>
              <a:buSzPct val="110000"/>
              <a:buFont typeface="Wingdings" panose="05000000000000000000" pitchFamily="2" charset="2"/>
              <a:buChar char="ü"/>
              <a:defRPr/>
            </a:pPr>
            <a:endParaRPr lang="en-GB" altLang="en-US" sz="1000" b="1" dirty="0">
              <a:solidFill>
                <a:schemeClr val="tx2">
                  <a:lumMod val="50000"/>
                </a:schemeClr>
              </a:solidFill>
              <a:latin typeface="+mn-lt"/>
              <a:ea typeface="Tahoma" panose="020B0604030504040204" pitchFamily="34" charset="0"/>
              <a:cs typeface="Tahoma" panose="020B0604030504040204" pitchFamily="34" charset="0"/>
            </a:endParaRPr>
          </a:p>
          <a:p>
            <a:pPr marL="454025" indent="-454025" defTabSz="606425" eaLnBrk="1" hangingPunct="1">
              <a:spcBef>
                <a:spcPct val="20000"/>
              </a:spcBef>
              <a:buClr>
                <a:srgbClr val="FF6699"/>
              </a:buClr>
              <a:buSzPct val="110000"/>
              <a:buFont typeface="Wingdings" panose="05000000000000000000" pitchFamily="2" charset="2"/>
              <a:buChar char="ü"/>
              <a:defRPr/>
            </a:pPr>
            <a:r>
              <a:rPr lang="en-GB" altLang="en-US" sz="2000" b="1" dirty="0">
                <a:solidFill>
                  <a:schemeClr val="tx2">
                    <a:lumMod val="50000"/>
                  </a:schemeClr>
                </a:solidFill>
                <a:latin typeface="+mn-lt"/>
                <a:ea typeface="Tahoma" panose="020B0604030504040204" pitchFamily="34" charset="0"/>
                <a:cs typeface="Tahoma" panose="020B0604030504040204" pitchFamily="34" charset="0"/>
              </a:rPr>
              <a:t>Identify named support – </a:t>
            </a:r>
            <a:r>
              <a:rPr lang="en-GB" altLang="en-US" sz="2000" dirty="0">
                <a:solidFill>
                  <a:schemeClr val="tx2">
                    <a:lumMod val="50000"/>
                  </a:schemeClr>
                </a:solidFill>
                <a:latin typeface="+mn-lt"/>
                <a:ea typeface="Tahoma" panose="020B0604030504040204" pitchFamily="34" charset="0"/>
                <a:cs typeface="Tahoma" panose="020B0604030504040204" pitchFamily="34" charset="0"/>
              </a:rPr>
              <a:t>Practice Supervisor (PS) and Practice Assessor (PA). </a:t>
            </a:r>
          </a:p>
          <a:p>
            <a:pPr marL="454025" indent="-454025" defTabSz="606425" eaLnBrk="1" hangingPunct="1">
              <a:spcBef>
                <a:spcPct val="20000"/>
              </a:spcBef>
              <a:buClr>
                <a:srgbClr val="FF6699"/>
              </a:buClr>
              <a:buSzPct val="110000"/>
              <a:buFont typeface="Wingdings" panose="05000000000000000000" pitchFamily="2" charset="2"/>
              <a:buChar char="ü"/>
              <a:defRPr/>
            </a:pPr>
            <a:endParaRPr lang="en-GB" altLang="en-US" sz="1000" dirty="0">
              <a:solidFill>
                <a:prstClr val="black"/>
              </a:solidFill>
              <a:latin typeface="+mn-lt"/>
              <a:ea typeface="Tahoma" panose="020B0604030504040204" pitchFamily="34" charset="0"/>
              <a:cs typeface="Tahoma" panose="020B0604030504040204" pitchFamily="34" charset="0"/>
            </a:endParaRPr>
          </a:p>
          <a:p>
            <a:pPr marL="454025" indent="-454025" defTabSz="606425" eaLnBrk="1" hangingPunct="1">
              <a:spcBef>
                <a:spcPct val="20000"/>
              </a:spcBef>
              <a:buClr>
                <a:srgbClr val="FF6699"/>
              </a:buClr>
              <a:buSzPct val="110000"/>
              <a:buFont typeface="Wingdings" panose="05000000000000000000" pitchFamily="2" charset="2"/>
              <a:buChar char="ü"/>
              <a:defRPr/>
            </a:pPr>
            <a:r>
              <a:rPr lang="en-GB" altLang="en-US" sz="2000" b="1" dirty="0">
                <a:solidFill>
                  <a:schemeClr val="tx2">
                    <a:lumMod val="50000"/>
                  </a:schemeClr>
                </a:solidFill>
                <a:latin typeface="+mn-lt"/>
                <a:ea typeface="Tahoma" panose="020B0604030504040204" pitchFamily="34" charset="0"/>
                <a:cs typeface="Tahoma" panose="020B0604030504040204" pitchFamily="34" charset="0"/>
              </a:rPr>
              <a:t>PS and PA to prepare </a:t>
            </a:r>
            <a:r>
              <a:rPr lang="en-GB" altLang="en-US" sz="2000" dirty="0">
                <a:solidFill>
                  <a:schemeClr val="tx2">
                    <a:lumMod val="50000"/>
                  </a:schemeClr>
                </a:solidFill>
                <a:latin typeface="+mn-lt"/>
                <a:ea typeface="Tahoma" panose="020B0604030504040204" pitchFamily="34" charset="0"/>
                <a:cs typeface="Tahoma" panose="020B0604030504040204" pitchFamily="34" charset="0"/>
              </a:rPr>
              <a:t>– access </a:t>
            </a:r>
            <a:r>
              <a:rPr kumimoji="0" lang="en-GB" sz="2000" b="0" i="0" u="none" strike="noStrike" kern="1200" cap="none" spc="0" normalizeH="0" baseline="0" noProof="0" dirty="0">
                <a:ln>
                  <a:noFill/>
                </a:ln>
                <a:solidFill>
                  <a:srgbClr val="0000FF"/>
                </a:solidFill>
                <a:effectLst/>
                <a:uLnTx/>
                <a:uFillTx/>
                <a:latin typeface="+mn-lt"/>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Practice Support Net </a:t>
            </a:r>
            <a:r>
              <a:rPr lang="en-GB" sz="2000" dirty="0">
                <a:solidFill>
                  <a:schemeClr val="tx2">
                    <a:lumMod val="50000"/>
                  </a:schemeClr>
                </a:solidFill>
                <a:latin typeface="+mn-lt"/>
                <a:ea typeface="Tahoma" panose="020B0604030504040204" pitchFamily="34" charset="0"/>
                <a:cs typeface="Tahoma" panose="020B0604030504040204" pitchFamily="34" charset="0"/>
              </a:rPr>
              <a:t>and</a:t>
            </a:r>
            <a:r>
              <a:rPr lang="en-GB" sz="2000" dirty="0">
                <a:solidFill>
                  <a:prstClr val="black"/>
                </a:solidFill>
                <a:latin typeface="+mn-lt"/>
                <a:ea typeface="Tahoma" panose="020B0604030504040204" pitchFamily="34" charset="0"/>
                <a:cs typeface="Tahoma" panose="020B0604030504040204" pitchFamily="34" charset="0"/>
              </a:rPr>
              <a:t> </a:t>
            </a:r>
            <a:r>
              <a:rPr lang="en-GB" sz="2000" dirty="0">
                <a:solidFill>
                  <a:schemeClr val="tx2">
                    <a:lumMod val="50000"/>
                  </a:schemeClr>
                </a:solidFill>
                <a:latin typeface="+mn-lt"/>
                <a:ea typeface="Tahoma" panose="020B0604030504040204" pitchFamily="34" charset="0"/>
                <a:cs typeface="Tahoma" panose="020B0604030504040204" pitchFamily="34" charset="0"/>
              </a:rPr>
              <a:t>review Pebble Pad Guidance to familiarise with documentation if required.</a:t>
            </a:r>
          </a:p>
          <a:p>
            <a:pPr marL="454025" indent="-454025" defTabSz="606425" eaLnBrk="1" hangingPunct="1">
              <a:spcBef>
                <a:spcPct val="20000"/>
              </a:spcBef>
              <a:buClr>
                <a:srgbClr val="FF6699"/>
              </a:buClr>
              <a:buSzPct val="110000"/>
              <a:buFont typeface="Wingdings" panose="05000000000000000000" pitchFamily="2" charset="2"/>
              <a:buChar char="ü"/>
              <a:defRPr/>
            </a:pPr>
            <a:endParaRPr lang="en-GB" sz="1000" dirty="0">
              <a:solidFill>
                <a:schemeClr val="tx2">
                  <a:lumMod val="50000"/>
                </a:schemeClr>
              </a:solidFill>
              <a:latin typeface="+mn-lt"/>
              <a:ea typeface="Tahoma" panose="020B0604030504040204" pitchFamily="34" charset="0"/>
              <a:cs typeface="Tahoma" panose="020B0604030504040204" pitchFamily="34" charset="0"/>
            </a:endParaRPr>
          </a:p>
          <a:p>
            <a:pPr marL="454025" indent="-454025" defTabSz="606425" eaLnBrk="1" hangingPunct="1">
              <a:spcBef>
                <a:spcPct val="20000"/>
              </a:spcBef>
              <a:buClr>
                <a:srgbClr val="FF6699"/>
              </a:buClr>
              <a:buSzPct val="110000"/>
              <a:buFont typeface="Wingdings" panose="05000000000000000000" pitchFamily="2" charset="2"/>
              <a:buChar char="ü"/>
              <a:defRPr/>
            </a:pPr>
            <a:r>
              <a:rPr lang="en-GB" altLang="en-US" sz="2000" b="1" dirty="0">
                <a:solidFill>
                  <a:schemeClr val="tx2">
                    <a:lumMod val="50000"/>
                  </a:schemeClr>
                </a:solidFill>
                <a:latin typeface="+mn-lt"/>
                <a:ea typeface="Tahoma" panose="020B0604030504040204" pitchFamily="34" charset="0"/>
                <a:cs typeface="Tahoma" panose="020B0604030504040204" pitchFamily="34" charset="0"/>
              </a:rPr>
              <a:t>Organise off duty </a:t>
            </a:r>
            <a:r>
              <a:rPr lang="en-GB" altLang="en-US" sz="2000" dirty="0">
                <a:solidFill>
                  <a:schemeClr val="tx2">
                    <a:lumMod val="50000"/>
                  </a:schemeClr>
                </a:solidFill>
                <a:latin typeface="+mn-lt"/>
                <a:ea typeface="Tahoma" panose="020B0604030504040204" pitchFamily="34" charset="0"/>
                <a:cs typeface="Tahoma" panose="020B0604030504040204" pitchFamily="34" charset="0"/>
              </a:rPr>
              <a:t>– students </a:t>
            </a:r>
            <a:r>
              <a:rPr kumimoji="0" lang="en-GB" altLang="en-US" sz="2000" b="0" i="0" u="none" strike="noStrike" kern="1200" cap="none" spc="0" normalizeH="0" baseline="0" noProof="0" dirty="0">
                <a:ln>
                  <a:noFill/>
                </a:ln>
                <a:solidFill>
                  <a:schemeClr val="tx2">
                    <a:lumMod val="50000"/>
                  </a:schemeClr>
                </a:solidFill>
                <a:effectLst/>
                <a:uLnTx/>
                <a:uFillTx/>
                <a:latin typeface="+mn-lt"/>
                <a:ea typeface="Tahoma" panose="020B0604030504040204" pitchFamily="34" charset="0"/>
                <a:cs typeface="Tahoma" panose="020B0604030504040204" pitchFamily="34" charset="0"/>
              </a:rPr>
              <a:t>are expected to contact their placement prior to the EOC start date. </a:t>
            </a:r>
          </a:p>
          <a:p>
            <a:pPr defTabSz="606425" eaLnBrk="1" hangingPunct="1">
              <a:spcBef>
                <a:spcPct val="20000"/>
              </a:spcBef>
              <a:buClr>
                <a:srgbClr val="FF6699"/>
              </a:buClr>
              <a:buSzPct val="110000"/>
              <a:defRPr/>
            </a:pPr>
            <a:endParaRPr lang="en-GB" altLang="en-US" sz="900" dirty="0">
              <a:solidFill>
                <a:schemeClr val="tx2">
                  <a:lumMod val="50000"/>
                </a:schemeClr>
              </a:solidFill>
              <a:latin typeface="+mn-lt"/>
              <a:ea typeface="Tahoma" panose="020B0604030504040204" pitchFamily="34" charset="0"/>
              <a:cs typeface="Tahoma" panose="020B0604030504040204" pitchFamily="34" charset="0"/>
            </a:endParaRPr>
          </a:p>
          <a:p>
            <a:pPr marL="454025" marR="0" lvl="0" indent="-454025" algn="l" defTabSz="606425" rtl="0" eaLnBrk="1" fontAlgn="base" latinLnBrk="0" hangingPunct="1">
              <a:lnSpc>
                <a:spcPct val="100000"/>
              </a:lnSpc>
              <a:spcBef>
                <a:spcPct val="20000"/>
              </a:spcBef>
              <a:spcAft>
                <a:spcPct val="0"/>
              </a:spcAft>
              <a:buClr>
                <a:srgbClr val="FF6699"/>
              </a:buClr>
              <a:buSzPct val="110000"/>
              <a:buFont typeface="Wingdings" panose="05000000000000000000" pitchFamily="2" charset="2"/>
              <a:buChar char="ü"/>
              <a:tabLst/>
              <a:defRPr/>
            </a:pPr>
            <a:r>
              <a:rPr kumimoji="0" lang="en-GB" altLang="en-US" sz="2000" b="1" i="0" u="none" strike="noStrike" kern="1200" cap="none" spc="0" normalizeH="0" baseline="0" noProof="0" dirty="0">
                <a:ln>
                  <a:noFill/>
                </a:ln>
                <a:solidFill>
                  <a:schemeClr val="tx2">
                    <a:lumMod val="50000"/>
                  </a:schemeClr>
                </a:solidFill>
                <a:effectLst/>
                <a:uLnTx/>
                <a:uFillTx/>
                <a:latin typeface="+mn-lt"/>
                <a:ea typeface="Tahoma" panose="020B0604030504040204" pitchFamily="34" charset="0"/>
                <a:cs typeface="Tahoma" panose="020B0604030504040204" pitchFamily="34" charset="0"/>
              </a:rPr>
              <a:t>Review any reasonable adjustments </a:t>
            </a:r>
            <a:r>
              <a:rPr kumimoji="0" lang="en-GB" altLang="en-US" sz="2000" i="0" u="none" strike="noStrike" kern="1200" cap="none" spc="0" normalizeH="0" baseline="0" noProof="0" dirty="0">
                <a:ln>
                  <a:noFill/>
                </a:ln>
                <a:solidFill>
                  <a:schemeClr val="tx2">
                    <a:lumMod val="50000"/>
                  </a:schemeClr>
                </a:solidFill>
                <a:effectLst/>
                <a:uLnTx/>
                <a:uFillTx/>
                <a:latin typeface="+mn-lt"/>
                <a:ea typeface="Tahoma" panose="020B0604030504040204" pitchFamily="34" charset="0"/>
                <a:cs typeface="Tahoma" panose="020B0604030504040204" pitchFamily="34" charset="0"/>
              </a:rPr>
              <a:t>for students with an Access to Placement Plan (APP). </a:t>
            </a:r>
          </a:p>
          <a:p>
            <a:pPr marL="454025" marR="0" lvl="0" indent="-454025" algn="l" defTabSz="606425" rtl="0" eaLnBrk="1" fontAlgn="base" latinLnBrk="0" hangingPunct="1">
              <a:lnSpc>
                <a:spcPct val="100000"/>
              </a:lnSpc>
              <a:spcBef>
                <a:spcPct val="20000"/>
              </a:spcBef>
              <a:spcAft>
                <a:spcPct val="0"/>
              </a:spcAft>
              <a:buClr>
                <a:srgbClr val="FF6699"/>
              </a:buClr>
              <a:buSzPct val="110000"/>
              <a:buFont typeface="Wingdings" panose="05000000000000000000" pitchFamily="2" charset="2"/>
              <a:buChar char="ü"/>
              <a:tabLst/>
              <a:defRPr/>
            </a:pPr>
            <a:endParaRPr kumimoji="0" lang="en-GB" altLang="en-US" sz="2000" b="1" i="0" u="none" strike="noStrike" kern="1200" cap="none" spc="0" normalizeH="0" baseline="0" noProof="0" dirty="0">
              <a:ln>
                <a:noFill/>
              </a:ln>
              <a:solidFill>
                <a:schemeClr val="tx2">
                  <a:lumMod val="50000"/>
                </a:schemeClr>
              </a:solidFill>
              <a:effectLst/>
              <a:uLnTx/>
              <a:uFillTx/>
              <a:latin typeface="+mn-lt"/>
              <a:ea typeface="Tahoma" panose="020B0604030504040204" pitchFamily="34" charset="0"/>
              <a:cs typeface="Tahoma" panose="020B0604030504040204" pitchFamily="34" charset="0"/>
            </a:endParaRPr>
          </a:p>
          <a:p>
            <a:pPr marL="454025" marR="0" lvl="0" indent="-454025" algn="l" defTabSz="606425" rtl="0" eaLnBrk="1" fontAlgn="base" latinLnBrk="0" hangingPunct="1">
              <a:lnSpc>
                <a:spcPct val="100000"/>
              </a:lnSpc>
              <a:spcBef>
                <a:spcPct val="20000"/>
              </a:spcBef>
              <a:spcAft>
                <a:spcPct val="0"/>
              </a:spcAft>
              <a:buClr>
                <a:srgbClr val="FF6699"/>
              </a:buClr>
              <a:buSzPct val="110000"/>
              <a:buFont typeface="Wingdings" panose="05000000000000000000" pitchFamily="2" charset="2"/>
              <a:buChar char="ü"/>
              <a:tabLst/>
              <a:defRPr/>
            </a:pPr>
            <a:endParaRPr kumimoji="0" lang="en-GB" altLang="en-US" sz="1000" b="0" i="0" u="none" strike="noStrike" kern="1200" cap="none" spc="0" normalizeH="0" baseline="0" noProof="0" dirty="0">
              <a:ln>
                <a:noFill/>
              </a:ln>
              <a:solidFill>
                <a:schemeClr val="tx2">
                  <a:lumMod val="50000"/>
                </a:schemeClr>
              </a:solidFill>
              <a:effectLst/>
              <a:uLnTx/>
              <a:uFillTx/>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39404483"/>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2DD1B70-4BBF-8F60-F9F4-9D36ED20F3E4}"/>
              </a:ext>
            </a:extLst>
          </p:cNvPr>
          <p:cNvSpPr>
            <a:spLocks noGrp="1"/>
          </p:cNvSpPr>
          <p:nvPr>
            <p:ph type="title"/>
          </p:nvPr>
        </p:nvSpPr>
        <p:spPr>
          <a:xfrm>
            <a:off x="407368" y="548680"/>
            <a:ext cx="9937104" cy="1011105"/>
          </a:xfrm>
        </p:spPr>
        <p:txBody>
          <a:bodyPr>
            <a:noAutofit/>
          </a:bodyPr>
          <a:lstStyle/>
          <a:p>
            <a:r>
              <a:rPr lang="en-GB" sz="4000" b="1" dirty="0">
                <a:solidFill>
                  <a:schemeClr val="tx2">
                    <a:lumMod val="50000"/>
                  </a:schemeClr>
                </a:solidFill>
                <a:latin typeface="+mn-lt"/>
              </a:rPr>
              <a:t>Part of the team </a:t>
            </a:r>
          </a:p>
        </p:txBody>
      </p:sp>
      <p:sp>
        <p:nvSpPr>
          <p:cNvPr id="4" name="TextBox 3">
            <a:extLst>
              <a:ext uri="{FF2B5EF4-FFF2-40B4-BE49-F238E27FC236}">
                <a16:creationId xmlns:a16="http://schemas.microsoft.com/office/drawing/2014/main" id="{0FC9494B-9012-85CA-8259-2773FEE2D355}"/>
              </a:ext>
            </a:extLst>
          </p:cNvPr>
          <p:cNvSpPr txBox="1"/>
          <p:nvPr/>
        </p:nvSpPr>
        <p:spPr>
          <a:xfrm>
            <a:off x="6281096" y="1473837"/>
            <a:ext cx="5071488" cy="3816429"/>
          </a:xfrm>
          <a:prstGeom prst="rect">
            <a:avLst/>
          </a:prstGeom>
          <a:noFill/>
        </p:spPr>
        <p:txBody>
          <a:bodyPr wrap="square">
            <a:spAutoFit/>
          </a:bodyPr>
          <a:lstStyle/>
          <a:p>
            <a:pPr marL="342900" indent="-342900">
              <a:buClr>
                <a:srgbClr val="FF6699"/>
              </a:buClr>
              <a:buSzPct val="110000"/>
              <a:buFont typeface="Wingdings" panose="05000000000000000000" pitchFamily="2" charset="2"/>
              <a:buChar char="§"/>
            </a:pPr>
            <a:r>
              <a:rPr lang="en-GB" altLang="en-US" sz="2800" dirty="0">
                <a:solidFill>
                  <a:schemeClr val="tx2">
                    <a:lumMod val="50000"/>
                  </a:schemeClr>
                </a:solidFill>
                <a:latin typeface="+mn-lt"/>
              </a:rPr>
              <a:t>Students must be supported to learn without being counted as part of the staffing.</a:t>
            </a:r>
          </a:p>
          <a:p>
            <a:pPr marL="342900" indent="-342900">
              <a:buClr>
                <a:srgbClr val="FF6699"/>
              </a:buClr>
              <a:buSzPct val="110000"/>
              <a:buFont typeface="Wingdings" panose="05000000000000000000" pitchFamily="2" charset="2"/>
              <a:buChar char="§"/>
            </a:pPr>
            <a:endParaRPr lang="en-GB" altLang="en-US" sz="2800" dirty="0">
              <a:solidFill>
                <a:schemeClr val="tx2">
                  <a:lumMod val="50000"/>
                </a:schemeClr>
              </a:solidFill>
              <a:latin typeface="+mn-lt"/>
            </a:endParaRPr>
          </a:p>
          <a:p>
            <a:pPr marL="342900" indent="-342900">
              <a:buClr>
                <a:srgbClr val="FF6699"/>
              </a:buClr>
              <a:buSzPct val="110000"/>
              <a:buFont typeface="Wingdings" panose="05000000000000000000" pitchFamily="2" charset="2"/>
              <a:buChar char="§"/>
            </a:pPr>
            <a:r>
              <a:rPr lang="en-GB" altLang="en-US" sz="2800" dirty="0">
                <a:solidFill>
                  <a:schemeClr val="tx2">
                    <a:lumMod val="50000"/>
                  </a:schemeClr>
                </a:solidFill>
                <a:latin typeface="+mn-lt"/>
              </a:rPr>
              <a:t>Placements should also enable students to learn, not merely to observe.</a:t>
            </a:r>
          </a:p>
          <a:p>
            <a:pPr marL="342900" indent="-342900">
              <a:buClr>
                <a:srgbClr val="FF6699"/>
              </a:buClr>
              <a:buSzPct val="110000"/>
              <a:buFont typeface="Wingdings" panose="05000000000000000000" pitchFamily="2" charset="2"/>
              <a:buChar char="§"/>
            </a:pPr>
            <a:endParaRPr lang="en-GB" altLang="en-US" sz="2800" dirty="0">
              <a:solidFill>
                <a:schemeClr val="tx2">
                  <a:lumMod val="50000"/>
                </a:schemeClr>
              </a:solidFill>
              <a:latin typeface="+mn-lt"/>
            </a:endParaRPr>
          </a:p>
          <a:p>
            <a:pPr marL="342900" indent="-342900">
              <a:buClr>
                <a:srgbClr val="FF6699"/>
              </a:buClr>
              <a:buFont typeface="Courier New" panose="02070309020205020404" pitchFamily="49" charset="0"/>
              <a:buChar char="o"/>
            </a:pPr>
            <a:endParaRPr lang="en-GB" altLang="en-US" sz="1800" dirty="0">
              <a:solidFill>
                <a:schemeClr val="tx2">
                  <a:lumMod val="50000"/>
                </a:schemeClr>
              </a:solidFill>
              <a:latin typeface="+mn-lt"/>
            </a:endParaRPr>
          </a:p>
        </p:txBody>
      </p:sp>
      <p:pic>
        <p:nvPicPr>
          <p:cNvPr id="28" name="Picture 27">
            <a:extLst>
              <a:ext uri="{FF2B5EF4-FFF2-40B4-BE49-F238E27FC236}">
                <a16:creationId xmlns:a16="http://schemas.microsoft.com/office/drawing/2014/main" id="{FD62F088-F5AD-7BCD-75B2-5645217BC087}"/>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44" t="8180" r="986" b="10450"/>
          <a:stretch/>
        </p:blipFill>
        <p:spPr>
          <a:xfrm>
            <a:off x="407367" y="1585338"/>
            <a:ext cx="5575545" cy="3593428"/>
          </a:xfrm>
          <a:prstGeom prst="rect">
            <a:avLst/>
          </a:prstGeom>
        </p:spPr>
      </p:pic>
    </p:spTree>
    <p:extLst>
      <p:ext uri="{BB962C8B-B14F-4D97-AF65-F5344CB8AC3E}">
        <p14:creationId xmlns:p14="http://schemas.microsoft.com/office/powerpoint/2010/main" val="2738063348"/>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73&quot;&gt;&lt;object type=&quot;3&quot; unique_id=&quot;10074&quot;&gt;&lt;property id=&quot;20148&quot; value=&quot;5&quot;/&gt;&lt;property id=&quot;20300&quot; value=&quot;Slide 1&quot;/&gt;&lt;property id=&quot;20307&quot; value=&quot;256&quot;/&gt;&lt;/object&gt;&lt;object type=&quot;3&quot; unique_id=&quot;10075&quot;&gt;&lt;property id=&quot;20148&quot; value=&quot;5&quot;/&gt;&lt;property id=&quot;20300&quot; value=&quot;Slide 2&quot;/&gt;&lt;property id=&quot;20307&quot; value=&quot;260&quot;/&gt;&lt;/object&gt;&lt;object type=&quot;3&quot; unique_id=&quot;10076&quot;&gt;&lt;property id=&quot;20148&quot; value=&quot;5&quot;/&gt;&lt;property id=&quot;20300&quot; value=&quot;Slide 3&quot;/&gt;&lt;property id=&quot;20307&quot; value=&quot;267&quot;/&gt;&lt;/object&gt;&lt;object type=&quot;3&quot; unique_id=&quot;10077&quot;&gt;&lt;property id=&quot;20148&quot; value=&quot;5&quot;/&gt;&lt;property id=&quot;20300&quot; value=&quot;Slide 4&quot;/&gt;&lt;property id=&quot;20307&quot; value=&quot;264&quot;/&gt;&lt;/object&gt;&lt;object type=&quot;3&quot; unique_id=&quot;10078&quot;&gt;&lt;property id=&quot;20148&quot; value=&quot;5&quot;/&gt;&lt;property id=&quot;20300&quot; value=&quot;Slide 5&quot;/&gt;&lt;property id=&quot;20307&quot; value=&quot;268&quot;/&gt;&lt;/object&gt;&lt;object type=&quot;3&quot; unique_id=&quot;10079&quot;&gt;&lt;property id=&quot;20148&quot; value=&quot;5&quot;/&gt;&lt;property id=&quot;20300&quot; value=&quot;Slide 6&quot;/&gt;&lt;property id=&quot;20307&quot; value=&quot;265&quot;/&gt;&lt;/object&gt;&lt;object type=&quot;3&quot; unique_id=&quot;10080&quot;&gt;&lt;property id=&quot;20148&quot; value=&quot;5&quot;/&gt;&lt;property id=&quot;20300&quot; value=&quot;Slide 7&quot;/&gt;&lt;property id=&quot;20307&quot; value=&quot;266&quot;/&gt;&lt;/object&gt;&lt;object type=&quot;3&quot; unique_id=&quot;10081&quot;&gt;&lt;property id=&quot;20148&quot; value=&quot;5&quot;/&gt;&lt;property id=&quot;20300&quot; value=&quot;Slide 8&quot;/&gt;&lt;property id=&quot;20307&quot; value=&quot;262&quot;/&gt;&lt;/object&gt;&lt;object type=&quot;3&quot; unique_id=&quot;10082&quot;&gt;&lt;property id=&quot;20148&quot; value=&quot;5&quot;/&gt;&lt;property id=&quot;20300&quot; value=&quot;Slide 9&quot;/&gt;&lt;property id=&quot;20307&quot; value=&quot;269&quot;/&gt;&lt;/object&gt;&lt;object type=&quot;3&quot; unique_id=&quot;10083&quot;&gt;&lt;property id=&quot;20148&quot; value=&quot;5&quot;/&gt;&lt;property id=&quot;20300&quot; value=&quot;Slide 10&quot;/&gt;&lt;property id=&quot;20307&quot; value=&quot;259&quot;/&gt;&lt;/object&gt;&lt;/object&gt;&lt;object type=&quot;8&quot; unique_id=&quot;10095&quot;&gt;&lt;/object&gt;&lt;/object&gt;&lt;/database&gt;"/>
  <p:tag name="MMPROD_NEXTUNIQUEID" val="10009"/>
  <p:tag name="SECTOMILLISECCONVERTED"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template SKY with UWE logo top WIDESCREEN" id="{D5E3830D-3103-4E5E-AC5F-5DE02DBF69DA}" vid="{08B9A586-4B9B-4F03-A70B-D3FECD7AC53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DE7582BE3481943AB7411C2A96A3ABC" ma:contentTypeVersion="8" ma:contentTypeDescription="Create a new document." ma:contentTypeScope="" ma:versionID="92c2a5160a4ede989ad50522598808b5">
  <xsd:schema xmlns:xsd="http://www.w3.org/2001/XMLSchema" xmlns:xs="http://www.w3.org/2001/XMLSchema" xmlns:p="http://schemas.microsoft.com/office/2006/metadata/properties" xmlns:ns2="9aa8e08a-7f32-4394-b13e-2250a09eb52c" xmlns:ns3="7851d645-f157-4b1c-ba84-111758c30fc5" targetNamespace="http://schemas.microsoft.com/office/2006/metadata/properties" ma:root="true" ma:fieldsID="d093f291d21547fac360d0e366f6d05d" ns2:_="" ns3:_="">
    <xsd:import namespace="9aa8e08a-7f32-4394-b13e-2250a09eb52c"/>
    <xsd:import namespace="7851d645-f157-4b1c-ba84-111758c30f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a8e08a-7f32-4394-b13e-2250a09eb5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51d645-f157-4b1c-ba84-111758c30fc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7BB7B5-274C-4E94-9498-5C5B0E448458}">
  <ds:schemaRefs>
    <ds:schemaRef ds:uri="http://schemas.openxmlformats.org/package/2006/metadata/core-properties"/>
    <ds:schemaRef ds:uri="http://schemas.microsoft.com/office/2006/metadata/properties"/>
    <ds:schemaRef ds:uri="http://purl.org/dc/dcmitype/"/>
    <ds:schemaRef ds:uri="http://purl.org/dc/elements/1.1/"/>
    <ds:schemaRef ds:uri="http://schemas.microsoft.com/office/2006/documentManagement/types"/>
    <ds:schemaRef ds:uri="http://www.w3.org/XML/1998/namespace"/>
    <ds:schemaRef ds:uri="http://purl.org/dc/terms/"/>
    <ds:schemaRef ds:uri="http://schemas.microsoft.com/office/infopath/2007/PartnerControls"/>
    <ds:schemaRef ds:uri="cd7413b2-09dc-433a-b8df-41a2640b2d0a"/>
    <ds:schemaRef ds:uri="d9df8f7d-85f4-4de8-94e8-2bbe30c70827"/>
  </ds:schemaRefs>
</ds:datastoreItem>
</file>

<file path=customXml/itemProps2.xml><?xml version="1.0" encoding="utf-8"?>
<ds:datastoreItem xmlns:ds="http://schemas.openxmlformats.org/officeDocument/2006/customXml" ds:itemID="{D79119C2-7A15-4589-9AFD-6C8BC7664E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a8e08a-7f32-4394-b13e-2250a09eb52c"/>
    <ds:schemaRef ds:uri="7851d645-f157-4b1c-ba84-111758c30f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89102B-94DD-4360-A2A0-1A8F0D7F84BE}">
  <ds:schemaRefs>
    <ds:schemaRef ds:uri="http://schemas.microsoft.com/sharepoint/v3/contenttype/forms"/>
  </ds:schemaRefs>
</ds:datastoreItem>
</file>

<file path=docMetadata/LabelInfo.xml><?xml version="1.0" encoding="utf-8"?>
<clbl:labelList xmlns:clbl="http://schemas.microsoft.com/office/2020/mipLabelMetadata">
  <clbl:label id="{fc0de803-e079-4d4f-96bc-6f3b3b6923e3}" enabled="1" method="Privileged" siteId="{07ef1208-413c-4b5e-9cdd-64ef305754f0}" contentBits="0" removed="0"/>
</clbl:labelList>
</file>

<file path=docProps/app.xml><?xml version="1.0" encoding="utf-8"?>
<Properties xmlns="http://schemas.openxmlformats.org/officeDocument/2006/extended-properties" xmlns:vt="http://schemas.openxmlformats.org/officeDocument/2006/docPropsVTypes">
  <Template/>
  <TotalTime>22111</TotalTime>
  <Words>6877</Words>
  <Application>Microsoft Office PowerPoint</Application>
  <PresentationFormat>Widescreen</PresentationFormat>
  <Paragraphs>670</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Custom Design</vt:lpstr>
      <vt:lpstr>Practice Educator Annual Update </vt:lpstr>
      <vt:lpstr>PowerPoint Presentation</vt:lpstr>
      <vt:lpstr>Session aim</vt:lpstr>
      <vt:lpstr> Part one: Introduction and programme overview   </vt:lpstr>
      <vt:lpstr>NMC Standards (2023) </vt:lpstr>
      <vt:lpstr>BSc (Hons) Nursing </vt:lpstr>
      <vt:lpstr> Part two: Preparing for students   </vt:lpstr>
      <vt:lpstr>Initial planning </vt:lpstr>
      <vt:lpstr>Part of the team </vt:lpstr>
      <vt:lpstr>Practice hours </vt:lpstr>
      <vt:lpstr>Making up hours </vt:lpstr>
      <vt:lpstr>Annual leave and practice placements  </vt:lpstr>
      <vt:lpstr>Uniform expectations </vt:lpstr>
      <vt:lpstr>Inclusive practice </vt:lpstr>
      <vt:lpstr>Supporting Black, Asian and Minority Ethnic and International learners</vt:lpstr>
      <vt:lpstr>Healthcare practice learner experience </vt:lpstr>
      <vt:lpstr>NHS England » Safe Learning Environment Charter – what good looks like</vt:lpstr>
      <vt:lpstr> Part three: Practice assessment   </vt:lpstr>
      <vt:lpstr>Roles and responsibilities</vt:lpstr>
      <vt:lpstr>Assessment planning </vt:lpstr>
      <vt:lpstr>What are we assessing? </vt:lpstr>
      <vt:lpstr> Practice Assessment  </vt:lpstr>
      <vt:lpstr>Progression </vt:lpstr>
      <vt:lpstr>Managing assessment concerns</vt:lpstr>
      <vt:lpstr>Action Planning  </vt:lpstr>
      <vt:lpstr>What happens if a student fails a placement? Retrieval documentation </vt:lpstr>
      <vt:lpstr>Academics in Practice (AiPs) </vt:lpstr>
      <vt:lpstr>Support for placement providers </vt:lpstr>
      <vt:lpstr>Nursing Apprenticeships and Assessment; NMC perspective</vt:lpstr>
      <vt:lpstr>Nursing Associates  </vt:lpstr>
      <vt:lpstr>Revalidation </vt:lpstr>
      <vt:lpstr>Thank you for your participation in accessing this update – please let us know if you have 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1</dc:title>
  <dc:creator>Kirstin Barnett;Maya.Motamedi@uwe.ac.uk</dc:creator>
  <cp:lastModifiedBy>Alan Keyte</cp:lastModifiedBy>
  <cp:revision>73</cp:revision>
  <cp:lastPrinted>2026-02-12T09:40:15Z</cp:lastPrinted>
  <dcterms:created xsi:type="dcterms:W3CDTF">2019-12-19T16:35:22Z</dcterms:created>
  <dcterms:modified xsi:type="dcterms:W3CDTF">2026-05-13T10:54:15Z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0x0101003DE7582BE3481943AB7411C2A96A3ABC</vt:lpwstr>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dlc_DocIdItemGuid">
    <vt:lpwstr>009cb250-8d58-4132-a6ea-ff78866f456c</vt:lpwstr>
  </property>
  <property fmtid="{D5CDD505-2E9C-101B-9397-08002B2CF9AE}" pid="8" name="_ExtendedDescription">
    <vt:lpwstr/>
  </property>
</Properties>
</file>