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9" r:id="rId2"/>
  </p:sldMasterIdLst>
  <p:notesMasterIdLst>
    <p:notesMasterId r:id="rId10"/>
  </p:notesMasterIdLst>
  <p:sldIdLst>
    <p:sldId id="256" r:id="rId3"/>
    <p:sldId id="260" r:id="rId4"/>
    <p:sldId id="267" r:id="rId5"/>
    <p:sldId id="264" r:id="rId6"/>
    <p:sldId id="268" r:id="rId7"/>
    <p:sldId id="265" r:id="rId8"/>
    <p:sldId id="266" r:id="rId9"/>
  </p:sldIdLst>
  <p:sldSz cx="9144000" cy="5143500" type="screen16x9"/>
  <p:notesSz cx="9144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737" userDrawn="1">
          <p15:clr>
            <a:srgbClr val="A4A3A4"/>
          </p15:clr>
        </p15:guide>
        <p15:guide id="4" orient="horz" pos="287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62" userDrawn="1">
          <p15:clr>
            <a:srgbClr val="A4A3A4"/>
          </p15:clr>
        </p15:guide>
        <p15:guide id="7" pos="5103" userDrawn="1">
          <p15:clr>
            <a:srgbClr val="A4A3A4"/>
          </p15:clr>
        </p15:guide>
        <p15:guide id="8" pos="2562" userDrawn="1">
          <p15:clr>
            <a:srgbClr val="A4A3A4"/>
          </p15:clr>
        </p15:guide>
        <p15:guide id="9" pos="2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900"/>
    <a:srgbClr val="D6A700"/>
    <a:srgbClr val="598752"/>
    <a:srgbClr val="16818D"/>
    <a:srgbClr val="6DA463"/>
    <a:srgbClr val="1A9DAC"/>
    <a:srgbClr val="A65C45"/>
    <a:srgbClr val="CC7054"/>
    <a:srgbClr val="FFFFFF"/>
    <a:srgbClr val="95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 showGuides="1">
      <p:cViewPr varScale="1">
        <p:scale>
          <a:sx n="142" d="100"/>
          <a:sy n="142" d="100"/>
        </p:scale>
        <p:origin x="312" y="126"/>
      </p:cViewPr>
      <p:guideLst>
        <p:guide orient="horz" pos="1620"/>
        <p:guide orient="horz" pos="320"/>
        <p:guide orient="horz" pos="737"/>
        <p:guide orient="horz" pos="2879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10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D6A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775346" y="1064628"/>
            <a:ext cx="0" cy="27432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181658" y="987574"/>
            <a:ext cx="6062750" cy="2831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96861" y="1052376"/>
            <a:ext cx="1219139" cy="269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6861" y="1322374"/>
            <a:ext cx="1219139" cy="40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96861" y="1730074"/>
            <a:ext cx="1219139" cy="521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2" y="4068763"/>
            <a:ext cx="218281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96861" y="3666431"/>
            <a:ext cx="1219139" cy="2099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468313" y="483518"/>
            <a:ext cx="8208143" cy="38341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2400" b="0" i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pic>
        <p:nvPicPr>
          <p:cNvPr id="5" name="Picture 4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1275606"/>
            <a:ext cx="6668019" cy="1024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1" y="3023443"/>
            <a:ext cx="6668021" cy="4523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555526"/>
            <a:ext cx="6668019" cy="488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7584" y="1208221"/>
            <a:ext cx="6740030" cy="3091721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AD8900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AD8900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AD8900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50" userDrawn="1">
          <p15:clr>
            <a:srgbClr val="FBAE40"/>
          </p15:clr>
        </p15:guide>
        <p15:guide id="2" pos="4768" userDrawn="1">
          <p15:clr>
            <a:srgbClr val="FBAE40"/>
          </p15:clr>
        </p15:guide>
        <p15:guide id="3" pos="5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00000" y="555625"/>
            <a:ext cx="6668019" cy="4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1209600"/>
            <a:ext cx="6726844" cy="3081077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AD8900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AD8900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AD8900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666" y="1257703"/>
            <a:ext cx="3167583" cy="3042239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665" y="555625"/>
            <a:ext cx="6552655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737" y="1257703"/>
            <a:ext cx="3167583" cy="3042239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120" y="555625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120" y="1224105"/>
            <a:ext cx="3167583" cy="307583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AD8900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AD8900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AD8900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13201" y="1224105"/>
            <a:ext cx="3239119" cy="307583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AD8900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AD8900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AD8900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Bullet Point</a:t>
            </a:r>
          </a:p>
          <a:p>
            <a:pPr lvl="2"/>
            <a:r>
              <a:rPr lang="en-US" dirty="0"/>
              <a:t>Third Bullet Point</a:t>
            </a:r>
          </a:p>
          <a:p>
            <a:pPr lvl="3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  <p15:guide id="3" pos="2517" userDrawn="1">
          <p15:clr>
            <a:srgbClr val="FBAE40"/>
          </p15:clr>
        </p15:guide>
        <p15:guide id="4" pos="2653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096" y="562148"/>
            <a:ext cx="6553224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120" y="1224000"/>
            <a:ext cx="3167583" cy="3141211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AD8900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AD8900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AD8900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  <a:p>
            <a:pPr lvl="3"/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14194" y="1224000"/>
            <a:ext cx="3238126" cy="3141211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AD8900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AD8900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AD8900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  <p15:guide id="3" pos="2517" userDrawn="1">
          <p15:clr>
            <a:srgbClr val="FBAE40"/>
          </p15:clr>
        </p15:guide>
        <p15:guide id="4" pos="2653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555625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202175"/>
            <a:ext cx="6515620" cy="324178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pic>
        <p:nvPicPr>
          <p:cNvPr id="7" name="Picture 6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8974" y="1257703"/>
            <a:ext cx="3167583" cy="311424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8973" y="555625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AD89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042" y="1257705"/>
            <a:ext cx="3816350" cy="318625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pic>
        <p:nvPicPr>
          <p:cNvPr id="7" name="Picture 6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</p:sldLayoutIdLst>
  <p:transition spd="slow">
    <p:fade/>
  </p:transition>
  <p:txStyles>
    <p:titleStyle>
      <a:lvl1pPr algn="ctr" defTabSz="606410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39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080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1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15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14" indent="-454014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01" indent="-377816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78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372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3995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46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quality.sw@hee.nhs.uk" TargetMode="External"/><Relationship Id="rId2" Type="http://schemas.openxmlformats.org/officeDocument/2006/relationships/hyperlink" Target="https://assets.publishing.service.gov.uk/government/uploads/system/uploads/attachment_data/file/1064526/Education-and-Training-Tariff-Guidance-2022-23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Placement Funding overview </a:t>
            </a:r>
          </a:p>
        </p:txBody>
      </p:sp>
      <p:sp>
        <p:nvSpPr>
          <p:cNvPr id="13314" name="Text Placeholder 2"/>
          <p:cNvSpPr>
            <a:spLocks noGrp="1"/>
          </p:cNvSpPr>
          <p:nvPr>
            <p:ph type="body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ea typeface="ＭＳ Ｐゴシック" charset="-128"/>
              </a:rPr>
              <a:t>Presentation by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Ben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Whistance</a:t>
            </a:r>
          </a:p>
        </p:txBody>
      </p:sp>
      <p:sp>
        <p:nvSpPr>
          <p:cNvPr id="13316" name="Text Placeholder 4"/>
          <p:cNvSpPr>
            <a:spLocks noGrp="1"/>
          </p:cNvSpPr>
          <p:nvPr>
            <p:ph type="body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School Portfolio </a:t>
            </a:r>
            <a:r>
              <a:rPr lang="en-US" altLang="en-US" dirty="0">
                <a:ea typeface="ＭＳ Ｐゴシック" charset="-128"/>
              </a:rPr>
              <a:t>Lead for Practice Learning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Date 22/02/23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67249" y="483518"/>
            <a:ext cx="6668019" cy="1024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Recent change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896769" y="1347614"/>
            <a:ext cx="6668021" cy="452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ea typeface="ＭＳ Ｐゴシック" charset="-128"/>
              </a:rPr>
              <a:t>Old system </a:t>
            </a:r>
            <a:r>
              <a:rPr lang="en-US" altLang="en-US" dirty="0">
                <a:ea typeface="ＭＳ Ｐゴシック" charset="-128"/>
              </a:rPr>
              <a:t>whereby GP practices would invoice the University for placements.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The University would invoice Health Education England (HEE) to reimburse.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ea typeface="ＭＳ Ｐゴシック" charset="-128"/>
              </a:rPr>
              <a:t>New system </a:t>
            </a:r>
            <a:r>
              <a:rPr lang="en-US" altLang="en-US" dirty="0">
                <a:ea typeface="ＭＳ Ｐゴシック" charset="-128"/>
              </a:rPr>
              <a:t>whereby HEE make payment to practices’ directly </a:t>
            </a:r>
          </a:p>
          <a:p>
            <a:r>
              <a:rPr lang="en-US" altLang="en-US" dirty="0">
                <a:ea typeface="ＭＳ Ｐゴシック" charset="-128"/>
              </a:rPr>
              <a:t>	-HEE placement tariff</a:t>
            </a:r>
          </a:p>
          <a:p>
            <a:r>
              <a:rPr lang="en-US" altLang="en-US" dirty="0">
                <a:ea typeface="ＭＳ Ｐゴシック" charset="-128"/>
              </a:rPr>
              <a:t>	-same process for Nursing &amp; Midwifery and Allied Health Profession 	 learners.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Tariff</a:t>
            </a:r>
          </a:p>
        </p:txBody>
      </p:sp>
      <p:sp>
        <p:nvSpPr>
          <p:cNvPr id="15362" name="Text Placeholder 4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Nursing and AHP students attract a tariff rate of the hourly rate +MFF (1.044):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Physician associate students attract a tariff rate of the hourly rate + MFF (1.044):</a:t>
            </a:r>
          </a:p>
          <a:p>
            <a:pPr marL="0" indent="0">
              <a:buNone/>
            </a:pPr>
            <a:endParaRPr lang="en-US"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3B74C0-596B-4C04-826C-0E8CFB956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8645"/>
              </p:ext>
            </p:extLst>
          </p:nvPr>
        </p:nvGraphicFramePr>
        <p:xfrm>
          <a:off x="961012" y="1885950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767330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894610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58196627"/>
                    </a:ext>
                  </a:extLst>
                </a:gridCol>
              </a:tblGrid>
              <a:tr h="126082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Weekly rate (37.5hrs)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Hourly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7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£122.55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£3.27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10204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16F327-33AC-4F9B-BED6-2CDBE13B7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268434"/>
              </p:ext>
            </p:extLst>
          </p:nvPr>
        </p:nvGraphicFramePr>
        <p:xfrm>
          <a:off x="945663" y="347807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840964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288633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81466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Weekly rate (37.5hrs)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Hourly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Daily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0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£488.65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£13.03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£97.73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89762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4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The process…</a:t>
            </a:r>
          </a:p>
        </p:txBody>
      </p:sp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As a new practice, the University will send you a HEE registration form along with our standard workplace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All students are allocated their placements through 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Hours are logged against each student in 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HEE have three collections points a year:</a:t>
            </a:r>
          </a:p>
          <a:p>
            <a:pPr marL="0" indent="0">
              <a:buNone/>
            </a:pPr>
            <a:r>
              <a:rPr lang="en-US" altLang="en-US" dirty="0"/>
              <a:t>	-February, July and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 University notifies HEE that a placement has taken place through the Student Data Collection Tool (SDCT)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HEE goes through a ‘data cleaning’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HEE writes to providers to request them to raise an invoice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Invoices can take 4-6 weeks for payment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Timescale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8FC34-2A41-4BC5-B836-1A226C16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666" y="1257703"/>
            <a:ext cx="7272734" cy="3042239"/>
          </a:xfrm>
        </p:spPr>
        <p:txBody>
          <a:bodyPr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Students who completed their learning during </a:t>
            </a:r>
            <a:r>
              <a:rPr lang="en-GB" sz="1600" b="1" dirty="0">
                <a:solidFill>
                  <a:srgbClr val="242424"/>
                </a:solidFill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242424"/>
                </a:solidFill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1st Nov 2021 - 13th Feb 2022 are </a:t>
            </a:r>
            <a:r>
              <a:rPr lang="en-GB" sz="1600" b="1" dirty="0">
                <a:solidFill>
                  <a:srgbClr val="242424"/>
                </a:solidFill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Collection 7</a:t>
            </a:r>
            <a:r>
              <a:rPr lang="en-GB" sz="1600" dirty="0">
                <a:solidFill>
                  <a:srgbClr val="242424"/>
                </a:solidFill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en-GB" sz="1600" dirty="0">
              <a:highlight>
                <a:srgbClr val="0080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Students who completed their learning during </a:t>
            </a:r>
            <a:r>
              <a:rPr lang="en-GB" sz="1600" b="1" dirty="0">
                <a:solidFill>
                  <a:srgbClr val="242424"/>
                </a:solidFill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242424"/>
                </a:solidFill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14th Feb - 3rd July 2022 are </a:t>
            </a:r>
            <a:r>
              <a:rPr lang="en-GB" sz="1600" b="1" dirty="0">
                <a:solidFill>
                  <a:srgbClr val="242424"/>
                </a:solidFill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Collection 8</a:t>
            </a:r>
            <a:r>
              <a:rPr lang="en-GB" sz="16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Students who completed their learning during </a:t>
            </a:r>
            <a:r>
              <a:rPr lang="en-GB" sz="1600" b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4th July - 30th October 2022 are </a:t>
            </a:r>
            <a:r>
              <a:rPr lang="en-GB" sz="1600" b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Collection 9</a:t>
            </a:r>
            <a:r>
              <a:rPr lang="en-GB" sz="16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</a:rPr>
              <a:t>Students who completed their learning during </a:t>
            </a:r>
            <a:r>
              <a:rPr lang="en-GB" sz="1600" b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31st Oct - 12th February 2023 are </a:t>
            </a:r>
            <a:r>
              <a:rPr lang="en-GB" sz="1600" b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Collection 10</a:t>
            </a:r>
            <a:r>
              <a:rPr lang="en-GB" sz="16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Financial illustration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99120" y="1224105"/>
            <a:ext cx="7273280" cy="3075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If you supported 2X 1</a:t>
            </a:r>
            <a:r>
              <a:rPr lang="en-US" baseline="30000" dirty="0"/>
              <a:t>st</a:t>
            </a:r>
            <a:r>
              <a:rPr lang="en-US" dirty="0"/>
              <a:t> year students and 2x 2</a:t>
            </a:r>
            <a:r>
              <a:rPr lang="en-US" baseline="30000" dirty="0"/>
              <a:t>nd</a:t>
            </a:r>
            <a:r>
              <a:rPr lang="en-US" dirty="0"/>
              <a:t> year students in a year</a:t>
            </a:r>
          </a:p>
          <a:p>
            <a:endParaRPr lang="en-US" dirty="0"/>
          </a:p>
          <a:p>
            <a:r>
              <a:rPr lang="en-US" sz="1800" b="1" dirty="0"/>
              <a:t>£13,682.20 approx.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Links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99120" y="1224000"/>
            <a:ext cx="6841232" cy="314121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Education and Training Tariffs: tariff guidance and prices for the 2022 to 2023 financial year (publishing.service.gov.uk)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>
                <a:hlinkClick r:id="rId3"/>
              </a:rPr>
              <a:t>quality.sw@hee.nhs.uk</a:t>
            </a:r>
            <a:r>
              <a:rPr lang="en-GB" u="sng" dirty="0"/>
              <a:t> 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7810831F2544D8A7E6DDAEB5BA513" ma:contentTypeVersion="0" ma:contentTypeDescription="Create a new document." ma:contentTypeScope="" ma:versionID="9c0d8ab86a9fa0b92fcddec66860f4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3ECC6E4-C16C-412D-A640-E5E2DAA02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215</TotalTime>
  <Words>352</Words>
  <Application>Microsoft Office PowerPoint</Application>
  <PresentationFormat>On-screen Show (16:9)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Tahoma</vt:lpstr>
      <vt:lpstr>Arial</vt:lpstr>
      <vt:lpstr>Georgia</vt:lpstr>
      <vt:lpstr>Courier New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James Willis</cp:lastModifiedBy>
  <cp:revision>45</cp:revision>
  <cp:lastPrinted>2016-04-26T08:55:24Z</cp:lastPrinted>
  <dcterms:created xsi:type="dcterms:W3CDTF">2016-04-27T08:32:31Z</dcterms:created>
  <dcterms:modified xsi:type="dcterms:W3CDTF">2023-02-22T20:14:16Z</dcterms:modified>
</cp:coreProperties>
</file>