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3" r:id="rId5"/>
  </p:sldMasterIdLst>
  <p:notesMasterIdLst>
    <p:notesMasterId r:id="rId27"/>
  </p:notesMasterIdLst>
  <p:sldIdLst>
    <p:sldId id="436" r:id="rId6"/>
    <p:sldId id="257" r:id="rId7"/>
    <p:sldId id="261" r:id="rId8"/>
    <p:sldId id="259" r:id="rId9"/>
    <p:sldId id="438" r:id="rId10"/>
    <p:sldId id="482" r:id="rId11"/>
    <p:sldId id="457" r:id="rId12"/>
    <p:sldId id="450" r:id="rId13"/>
    <p:sldId id="460" r:id="rId14"/>
    <p:sldId id="454" r:id="rId15"/>
    <p:sldId id="479" r:id="rId16"/>
    <p:sldId id="461" r:id="rId17"/>
    <p:sldId id="478" r:id="rId18"/>
    <p:sldId id="439" r:id="rId19"/>
    <p:sldId id="447" r:id="rId20"/>
    <p:sldId id="462" r:id="rId21"/>
    <p:sldId id="475" r:id="rId22"/>
    <p:sldId id="443" r:id="rId23"/>
    <p:sldId id="469" r:id="rId24"/>
    <p:sldId id="456" r:id="rId25"/>
    <p:sldId id="474" r:id="rId26"/>
  </p:sldIdLst>
  <p:sldSz cx="12192000" cy="6858000"/>
  <p:notesSz cx="6858000" cy="9144000"/>
  <p:embeddedFontLst>
    <p:embeddedFont>
      <p:font typeface="Open Sans" panose="020B0606030504020204" pitchFamily="34" charset="0"/>
      <p:regular r:id="rId28"/>
      <p:bold r:id="rId29"/>
      <p:italic r:id="rId30"/>
      <p:boldItalic r:id="rId31"/>
    </p:embeddedFont>
    <p:embeddedFont>
      <p:font typeface="Tahoma" panose="020B0604030504040204" pitchFamily="34" charset="0"/>
      <p:regular r:id="rId32"/>
      <p:bold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B6741D-3903-4EAB-9E74-EA6ACE617F17}" v="1" dt="2025-11-18T16:07:23.3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333" autoAdjust="0"/>
  </p:normalViewPr>
  <p:slideViewPr>
    <p:cSldViewPr snapToGrid="0">
      <p:cViewPr varScale="1">
        <p:scale>
          <a:sx n="92" d="100"/>
          <a:sy n="92" d="100"/>
        </p:scale>
        <p:origin x="127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6.fntdata"/><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14E363-9218-46F3-ABD2-B6F3A75C25C6}"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BD47A064-1EAF-46D0-AC5A-F9A1E8BA1930}">
      <dgm:prSet/>
      <dgm:spPr/>
      <dgm:t>
        <a:bodyPr/>
        <a:lstStyle/>
        <a:p>
          <a:r>
            <a:rPr lang="en-GB" b="0" i="0"/>
            <a:t>Advising of pregnant women, involving at least </a:t>
          </a:r>
          <a:r>
            <a:rPr lang="en-GB" b="1" i="0"/>
            <a:t>100 antenatal </a:t>
          </a:r>
          <a:r>
            <a:rPr lang="en-GB" b="0" i="0"/>
            <a:t>examinations</a:t>
          </a:r>
          <a:endParaRPr lang="en-US"/>
        </a:p>
      </dgm:t>
    </dgm:pt>
    <dgm:pt modelId="{96A50A82-54AC-4FBE-B5A0-0C23905A9037}" type="parTrans" cxnId="{1E1FB9ED-F9EC-498F-8383-EE8185CED48A}">
      <dgm:prSet/>
      <dgm:spPr/>
      <dgm:t>
        <a:bodyPr/>
        <a:lstStyle/>
        <a:p>
          <a:endParaRPr lang="en-US"/>
        </a:p>
      </dgm:t>
    </dgm:pt>
    <dgm:pt modelId="{E04F1896-2C23-4D0E-9ED8-E5CCE0F183A6}" type="sibTrans" cxnId="{1E1FB9ED-F9EC-498F-8383-EE8185CED48A}">
      <dgm:prSet/>
      <dgm:spPr/>
      <dgm:t>
        <a:bodyPr/>
        <a:lstStyle/>
        <a:p>
          <a:endParaRPr lang="en-US"/>
        </a:p>
      </dgm:t>
    </dgm:pt>
    <dgm:pt modelId="{E7828085-6C70-4E39-8B5C-8553C0DAD427}">
      <dgm:prSet/>
      <dgm:spPr/>
      <dgm:t>
        <a:bodyPr/>
        <a:lstStyle/>
        <a:p>
          <a:r>
            <a:rPr lang="en-GB" b="0" i="0"/>
            <a:t>Supervising and caring for at least </a:t>
          </a:r>
          <a:r>
            <a:rPr lang="en-GB" b="1" i="0"/>
            <a:t>40 women with additional care needs </a:t>
          </a:r>
          <a:r>
            <a:rPr lang="en-GB" b="0" i="0"/>
            <a:t>across the continuum</a:t>
          </a:r>
          <a:endParaRPr lang="en-US" b="0"/>
        </a:p>
      </dgm:t>
    </dgm:pt>
    <dgm:pt modelId="{DCD6D40D-293A-40D3-8781-A03F2606677B}" type="parTrans" cxnId="{5612587F-CEAA-416D-9DA9-C7538D1B27EE}">
      <dgm:prSet/>
      <dgm:spPr/>
      <dgm:t>
        <a:bodyPr/>
        <a:lstStyle/>
        <a:p>
          <a:endParaRPr lang="en-US"/>
        </a:p>
      </dgm:t>
    </dgm:pt>
    <dgm:pt modelId="{DFD2BCFF-4802-4828-8061-E4C35196784E}" type="sibTrans" cxnId="{5612587F-CEAA-416D-9DA9-C7538D1B27EE}">
      <dgm:prSet/>
      <dgm:spPr/>
      <dgm:t>
        <a:bodyPr/>
        <a:lstStyle/>
        <a:p>
          <a:endParaRPr lang="en-US"/>
        </a:p>
      </dgm:t>
    </dgm:pt>
    <dgm:pt modelId="{1DEC38C7-3900-420E-8BFF-2FC447403A9F}">
      <dgm:prSet/>
      <dgm:spPr/>
      <dgm:t>
        <a:bodyPr/>
        <a:lstStyle/>
        <a:p>
          <a:r>
            <a:rPr lang="en-GB" b="1" i="0"/>
            <a:t>Personally facilitating at least 40 births</a:t>
          </a:r>
          <a:endParaRPr lang="en-US"/>
        </a:p>
      </dgm:t>
    </dgm:pt>
    <dgm:pt modelId="{4318DE9E-D221-4247-BD7B-393FFF956E83}" type="parTrans" cxnId="{A3B78EED-8941-481A-90D1-B005F9EBBE6A}">
      <dgm:prSet/>
      <dgm:spPr/>
      <dgm:t>
        <a:bodyPr/>
        <a:lstStyle/>
        <a:p>
          <a:endParaRPr lang="en-US"/>
        </a:p>
      </dgm:t>
    </dgm:pt>
    <dgm:pt modelId="{6A9FDA7C-5844-4BEF-AFBC-D941E4C835C6}" type="sibTrans" cxnId="{A3B78EED-8941-481A-90D1-B005F9EBBE6A}">
      <dgm:prSet/>
      <dgm:spPr/>
      <dgm:t>
        <a:bodyPr/>
        <a:lstStyle/>
        <a:p>
          <a:endParaRPr lang="en-US"/>
        </a:p>
      </dgm:t>
    </dgm:pt>
    <dgm:pt modelId="{A208E3AF-BF80-40AA-BC10-D23041225F94}">
      <dgm:prSet/>
      <dgm:spPr/>
      <dgm:t>
        <a:bodyPr/>
        <a:lstStyle/>
        <a:p>
          <a:r>
            <a:rPr lang="en-GB" b="0" i="0"/>
            <a:t>Supervising and caring for (including examination) at least </a:t>
          </a:r>
          <a:r>
            <a:rPr lang="en-GB" b="1" i="0"/>
            <a:t>100 postnatal women and at least 100 healthy newborn infants</a:t>
          </a:r>
          <a:endParaRPr lang="en-US"/>
        </a:p>
      </dgm:t>
    </dgm:pt>
    <dgm:pt modelId="{FFD92080-F064-4689-8D2D-A238267A6F03}" type="parTrans" cxnId="{A4AC0F23-BE82-4031-A06F-06ACF6C05839}">
      <dgm:prSet/>
      <dgm:spPr/>
      <dgm:t>
        <a:bodyPr/>
        <a:lstStyle/>
        <a:p>
          <a:endParaRPr lang="en-US"/>
        </a:p>
      </dgm:t>
    </dgm:pt>
    <dgm:pt modelId="{437CF741-BC65-4255-A112-4117B8531BB1}" type="sibTrans" cxnId="{A4AC0F23-BE82-4031-A06F-06ACF6C05839}">
      <dgm:prSet/>
      <dgm:spPr/>
      <dgm:t>
        <a:bodyPr/>
        <a:lstStyle/>
        <a:p>
          <a:endParaRPr lang="en-US"/>
        </a:p>
      </dgm:t>
    </dgm:pt>
    <dgm:pt modelId="{434B37FC-3A34-4AD5-8702-E7C8D2097E25}" type="pres">
      <dgm:prSet presAssocID="{8314E363-9218-46F3-ABD2-B6F3A75C25C6}" presName="vert0" presStyleCnt="0">
        <dgm:presLayoutVars>
          <dgm:dir/>
          <dgm:animOne val="branch"/>
          <dgm:animLvl val="lvl"/>
        </dgm:presLayoutVars>
      </dgm:prSet>
      <dgm:spPr/>
    </dgm:pt>
    <dgm:pt modelId="{F374369C-293B-4BA3-858B-28AF714A4865}" type="pres">
      <dgm:prSet presAssocID="{BD47A064-1EAF-46D0-AC5A-F9A1E8BA1930}" presName="thickLine" presStyleLbl="alignNode1" presStyleIdx="0" presStyleCnt="4"/>
      <dgm:spPr/>
    </dgm:pt>
    <dgm:pt modelId="{7E11BB96-82B5-4C96-A11C-9A828F708C0A}" type="pres">
      <dgm:prSet presAssocID="{BD47A064-1EAF-46D0-AC5A-F9A1E8BA1930}" presName="horz1" presStyleCnt="0"/>
      <dgm:spPr/>
    </dgm:pt>
    <dgm:pt modelId="{73F9621C-30F4-4236-98B3-E8108846CF10}" type="pres">
      <dgm:prSet presAssocID="{BD47A064-1EAF-46D0-AC5A-F9A1E8BA1930}" presName="tx1" presStyleLbl="revTx" presStyleIdx="0" presStyleCnt="4"/>
      <dgm:spPr/>
    </dgm:pt>
    <dgm:pt modelId="{B84EF814-8813-4DDC-B15A-45C6673BA58E}" type="pres">
      <dgm:prSet presAssocID="{BD47A064-1EAF-46D0-AC5A-F9A1E8BA1930}" presName="vert1" presStyleCnt="0"/>
      <dgm:spPr/>
    </dgm:pt>
    <dgm:pt modelId="{65A15E07-4FCB-496E-A56C-5E3178DC2AA6}" type="pres">
      <dgm:prSet presAssocID="{E7828085-6C70-4E39-8B5C-8553C0DAD427}" presName="thickLine" presStyleLbl="alignNode1" presStyleIdx="1" presStyleCnt="4"/>
      <dgm:spPr/>
    </dgm:pt>
    <dgm:pt modelId="{562593F3-3914-4796-9E5E-CE592CFA287F}" type="pres">
      <dgm:prSet presAssocID="{E7828085-6C70-4E39-8B5C-8553C0DAD427}" presName="horz1" presStyleCnt="0"/>
      <dgm:spPr/>
    </dgm:pt>
    <dgm:pt modelId="{CEB84A14-6937-4D89-9F2F-789C82FD8979}" type="pres">
      <dgm:prSet presAssocID="{E7828085-6C70-4E39-8B5C-8553C0DAD427}" presName="tx1" presStyleLbl="revTx" presStyleIdx="1" presStyleCnt="4"/>
      <dgm:spPr/>
    </dgm:pt>
    <dgm:pt modelId="{5A3B6B21-89FB-4689-87E6-CE39A93559D5}" type="pres">
      <dgm:prSet presAssocID="{E7828085-6C70-4E39-8B5C-8553C0DAD427}" presName="vert1" presStyleCnt="0"/>
      <dgm:spPr/>
    </dgm:pt>
    <dgm:pt modelId="{9E0F2377-B7B1-45F8-AFF8-E97E43622852}" type="pres">
      <dgm:prSet presAssocID="{1DEC38C7-3900-420E-8BFF-2FC447403A9F}" presName="thickLine" presStyleLbl="alignNode1" presStyleIdx="2" presStyleCnt="4"/>
      <dgm:spPr/>
    </dgm:pt>
    <dgm:pt modelId="{6A4C4C4C-9543-4166-BD96-E61EA9C84965}" type="pres">
      <dgm:prSet presAssocID="{1DEC38C7-3900-420E-8BFF-2FC447403A9F}" presName="horz1" presStyleCnt="0"/>
      <dgm:spPr/>
    </dgm:pt>
    <dgm:pt modelId="{437A5A07-38E9-446A-8CE9-CEFEC472B4CA}" type="pres">
      <dgm:prSet presAssocID="{1DEC38C7-3900-420E-8BFF-2FC447403A9F}" presName="tx1" presStyleLbl="revTx" presStyleIdx="2" presStyleCnt="4"/>
      <dgm:spPr/>
    </dgm:pt>
    <dgm:pt modelId="{673866B9-FA0D-4CC4-8FA7-9F866A438758}" type="pres">
      <dgm:prSet presAssocID="{1DEC38C7-3900-420E-8BFF-2FC447403A9F}" presName="vert1" presStyleCnt="0"/>
      <dgm:spPr/>
    </dgm:pt>
    <dgm:pt modelId="{76C3B510-1D95-43A1-9B0E-2D6A35F6D216}" type="pres">
      <dgm:prSet presAssocID="{A208E3AF-BF80-40AA-BC10-D23041225F94}" presName="thickLine" presStyleLbl="alignNode1" presStyleIdx="3" presStyleCnt="4"/>
      <dgm:spPr/>
    </dgm:pt>
    <dgm:pt modelId="{74CC0141-2AE5-4F2C-A374-DC2286D4D019}" type="pres">
      <dgm:prSet presAssocID="{A208E3AF-BF80-40AA-BC10-D23041225F94}" presName="horz1" presStyleCnt="0"/>
      <dgm:spPr/>
    </dgm:pt>
    <dgm:pt modelId="{435E94D2-D297-4075-88AE-69D9AF0EB71C}" type="pres">
      <dgm:prSet presAssocID="{A208E3AF-BF80-40AA-BC10-D23041225F94}" presName="tx1" presStyleLbl="revTx" presStyleIdx="3" presStyleCnt="4"/>
      <dgm:spPr/>
    </dgm:pt>
    <dgm:pt modelId="{3ECFE307-813F-4A12-BF03-DCC25FF7CA5B}" type="pres">
      <dgm:prSet presAssocID="{A208E3AF-BF80-40AA-BC10-D23041225F94}" presName="vert1" presStyleCnt="0"/>
      <dgm:spPr/>
    </dgm:pt>
  </dgm:ptLst>
  <dgm:cxnLst>
    <dgm:cxn modelId="{A4AC0F23-BE82-4031-A06F-06ACF6C05839}" srcId="{8314E363-9218-46F3-ABD2-B6F3A75C25C6}" destId="{A208E3AF-BF80-40AA-BC10-D23041225F94}" srcOrd="3" destOrd="0" parTransId="{FFD92080-F064-4689-8D2D-A238267A6F03}" sibTransId="{437CF741-BC65-4255-A112-4117B8531BB1}"/>
    <dgm:cxn modelId="{EC0EDE4A-AEE1-4E18-8777-ECAA3FBF8945}" type="presOf" srcId="{BD47A064-1EAF-46D0-AC5A-F9A1E8BA1930}" destId="{73F9621C-30F4-4236-98B3-E8108846CF10}" srcOrd="0" destOrd="0" presId="urn:microsoft.com/office/officeart/2008/layout/LinedList"/>
    <dgm:cxn modelId="{A145696B-831C-4462-BB0A-7DE5950D380C}" type="presOf" srcId="{E7828085-6C70-4E39-8B5C-8553C0DAD427}" destId="{CEB84A14-6937-4D89-9F2F-789C82FD8979}" srcOrd="0" destOrd="0" presId="urn:microsoft.com/office/officeart/2008/layout/LinedList"/>
    <dgm:cxn modelId="{1083DA51-D3CB-4DFD-B60F-C06C24B17D81}" type="presOf" srcId="{1DEC38C7-3900-420E-8BFF-2FC447403A9F}" destId="{437A5A07-38E9-446A-8CE9-CEFEC472B4CA}" srcOrd="0" destOrd="0" presId="urn:microsoft.com/office/officeart/2008/layout/LinedList"/>
    <dgm:cxn modelId="{23801579-2EAD-49CA-A43F-1FCF5E61C810}" type="presOf" srcId="{8314E363-9218-46F3-ABD2-B6F3A75C25C6}" destId="{434B37FC-3A34-4AD5-8702-E7C8D2097E25}" srcOrd="0" destOrd="0" presId="urn:microsoft.com/office/officeart/2008/layout/LinedList"/>
    <dgm:cxn modelId="{5612587F-CEAA-416D-9DA9-C7538D1B27EE}" srcId="{8314E363-9218-46F3-ABD2-B6F3A75C25C6}" destId="{E7828085-6C70-4E39-8B5C-8553C0DAD427}" srcOrd="1" destOrd="0" parTransId="{DCD6D40D-293A-40D3-8781-A03F2606677B}" sibTransId="{DFD2BCFF-4802-4828-8061-E4C35196784E}"/>
    <dgm:cxn modelId="{EEA05AC7-32A3-49F0-AADB-C7EB5BBAA5EF}" type="presOf" srcId="{A208E3AF-BF80-40AA-BC10-D23041225F94}" destId="{435E94D2-D297-4075-88AE-69D9AF0EB71C}" srcOrd="0" destOrd="0" presId="urn:microsoft.com/office/officeart/2008/layout/LinedList"/>
    <dgm:cxn modelId="{A3B78EED-8941-481A-90D1-B005F9EBBE6A}" srcId="{8314E363-9218-46F3-ABD2-B6F3A75C25C6}" destId="{1DEC38C7-3900-420E-8BFF-2FC447403A9F}" srcOrd="2" destOrd="0" parTransId="{4318DE9E-D221-4247-BD7B-393FFF956E83}" sibTransId="{6A9FDA7C-5844-4BEF-AFBC-D941E4C835C6}"/>
    <dgm:cxn modelId="{1E1FB9ED-F9EC-498F-8383-EE8185CED48A}" srcId="{8314E363-9218-46F3-ABD2-B6F3A75C25C6}" destId="{BD47A064-1EAF-46D0-AC5A-F9A1E8BA1930}" srcOrd="0" destOrd="0" parTransId="{96A50A82-54AC-4FBE-B5A0-0C23905A9037}" sibTransId="{E04F1896-2C23-4D0E-9ED8-E5CCE0F183A6}"/>
    <dgm:cxn modelId="{230CBEBB-E224-49A0-9112-9F9F7BAF2060}" type="presParOf" srcId="{434B37FC-3A34-4AD5-8702-E7C8D2097E25}" destId="{F374369C-293B-4BA3-858B-28AF714A4865}" srcOrd="0" destOrd="0" presId="urn:microsoft.com/office/officeart/2008/layout/LinedList"/>
    <dgm:cxn modelId="{37EF3B74-595C-4B32-AC10-BFB0D3E7FE64}" type="presParOf" srcId="{434B37FC-3A34-4AD5-8702-E7C8D2097E25}" destId="{7E11BB96-82B5-4C96-A11C-9A828F708C0A}" srcOrd="1" destOrd="0" presId="urn:microsoft.com/office/officeart/2008/layout/LinedList"/>
    <dgm:cxn modelId="{1D514219-DF1B-4097-8325-A77739F9E314}" type="presParOf" srcId="{7E11BB96-82B5-4C96-A11C-9A828F708C0A}" destId="{73F9621C-30F4-4236-98B3-E8108846CF10}" srcOrd="0" destOrd="0" presId="urn:microsoft.com/office/officeart/2008/layout/LinedList"/>
    <dgm:cxn modelId="{301366F3-E393-409C-AD84-99E539DAA43C}" type="presParOf" srcId="{7E11BB96-82B5-4C96-A11C-9A828F708C0A}" destId="{B84EF814-8813-4DDC-B15A-45C6673BA58E}" srcOrd="1" destOrd="0" presId="urn:microsoft.com/office/officeart/2008/layout/LinedList"/>
    <dgm:cxn modelId="{F974B2D0-C7FB-4B7B-9B53-B1E920F3DEE7}" type="presParOf" srcId="{434B37FC-3A34-4AD5-8702-E7C8D2097E25}" destId="{65A15E07-4FCB-496E-A56C-5E3178DC2AA6}" srcOrd="2" destOrd="0" presId="urn:microsoft.com/office/officeart/2008/layout/LinedList"/>
    <dgm:cxn modelId="{F7837679-0942-448D-9A87-125B18D2E097}" type="presParOf" srcId="{434B37FC-3A34-4AD5-8702-E7C8D2097E25}" destId="{562593F3-3914-4796-9E5E-CE592CFA287F}" srcOrd="3" destOrd="0" presId="urn:microsoft.com/office/officeart/2008/layout/LinedList"/>
    <dgm:cxn modelId="{ADFA5D6A-B654-4BC8-AA53-D22DDB325B62}" type="presParOf" srcId="{562593F3-3914-4796-9E5E-CE592CFA287F}" destId="{CEB84A14-6937-4D89-9F2F-789C82FD8979}" srcOrd="0" destOrd="0" presId="urn:microsoft.com/office/officeart/2008/layout/LinedList"/>
    <dgm:cxn modelId="{CA670BEB-2438-44CB-B9CE-16B72AD76E4D}" type="presParOf" srcId="{562593F3-3914-4796-9E5E-CE592CFA287F}" destId="{5A3B6B21-89FB-4689-87E6-CE39A93559D5}" srcOrd="1" destOrd="0" presId="urn:microsoft.com/office/officeart/2008/layout/LinedList"/>
    <dgm:cxn modelId="{608D624F-03ED-4692-BFEF-4595A40FBB48}" type="presParOf" srcId="{434B37FC-3A34-4AD5-8702-E7C8D2097E25}" destId="{9E0F2377-B7B1-45F8-AFF8-E97E43622852}" srcOrd="4" destOrd="0" presId="urn:microsoft.com/office/officeart/2008/layout/LinedList"/>
    <dgm:cxn modelId="{5E57DC37-EDBB-47A8-AB89-43298F3B133F}" type="presParOf" srcId="{434B37FC-3A34-4AD5-8702-E7C8D2097E25}" destId="{6A4C4C4C-9543-4166-BD96-E61EA9C84965}" srcOrd="5" destOrd="0" presId="urn:microsoft.com/office/officeart/2008/layout/LinedList"/>
    <dgm:cxn modelId="{A0177604-D5D4-47ED-9A8B-28A6160A34D6}" type="presParOf" srcId="{6A4C4C4C-9543-4166-BD96-E61EA9C84965}" destId="{437A5A07-38E9-446A-8CE9-CEFEC472B4CA}" srcOrd="0" destOrd="0" presId="urn:microsoft.com/office/officeart/2008/layout/LinedList"/>
    <dgm:cxn modelId="{CFC03DBE-CB79-45FB-8624-269B3241F376}" type="presParOf" srcId="{6A4C4C4C-9543-4166-BD96-E61EA9C84965}" destId="{673866B9-FA0D-4CC4-8FA7-9F866A438758}" srcOrd="1" destOrd="0" presId="urn:microsoft.com/office/officeart/2008/layout/LinedList"/>
    <dgm:cxn modelId="{518F37A4-EE44-4A78-8B84-6FF854F5F4FA}" type="presParOf" srcId="{434B37FC-3A34-4AD5-8702-E7C8D2097E25}" destId="{76C3B510-1D95-43A1-9B0E-2D6A35F6D216}" srcOrd="6" destOrd="0" presId="urn:microsoft.com/office/officeart/2008/layout/LinedList"/>
    <dgm:cxn modelId="{150868C3-059A-4B90-8374-066B1561C3A4}" type="presParOf" srcId="{434B37FC-3A34-4AD5-8702-E7C8D2097E25}" destId="{74CC0141-2AE5-4F2C-A374-DC2286D4D019}" srcOrd="7" destOrd="0" presId="urn:microsoft.com/office/officeart/2008/layout/LinedList"/>
    <dgm:cxn modelId="{DECCFEEA-843B-45AD-B3A1-6624C430F77D}" type="presParOf" srcId="{74CC0141-2AE5-4F2C-A374-DC2286D4D019}" destId="{435E94D2-D297-4075-88AE-69D9AF0EB71C}" srcOrd="0" destOrd="0" presId="urn:microsoft.com/office/officeart/2008/layout/LinedList"/>
    <dgm:cxn modelId="{A1DE7C09-359E-490D-BFDA-750E93661E20}" type="presParOf" srcId="{74CC0141-2AE5-4F2C-A374-DC2286D4D019}" destId="{3ECFE307-813F-4A12-BF03-DCC25FF7CA5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74369C-293B-4BA3-858B-28AF714A4865}">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F9621C-30F4-4236-98B3-E8108846CF10}">
      <dsp:nvSpPr>
        <dsp:cNvPr id="0" name=""/>
        <dsp:cNvSpPr/>
      </dsp:nvSpPr>
      <dsp:spPr>
        <a:xfrm>
          <a:off x="0" y="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GB" sz="2700" b="0" i="0" kern="1200"/>
            <a:t>Advising of pregnant women, involving at least </a:t>
          </a:r>
          <a:r>
            <a:rPr lang="en-GB" sz="2700" b="1" i="0" kern="1200"/>
            <a:t>100 antenatal </a:t>
          </a:r>
          <a:r>
            <a:rPr lang="en-GB" sz="2700" b="0" i="0" kern="1200"/>
            <a:t>examinations</a:t>
          </a:r>
          <a:endParaRPr lang="en-US" sz="2700" kern="1200"/>
        </a:p>
      </dsp:txBody>
      <dsp:txXfrm>
        <a:off x="0" y="0"/>
        <a:ext cx="6900512" cy="1384035"/>
      </dsp:txXfrm>
    </dsp:sp>
    <dsp:sp modelId="{65A15E07-4FCB-496E-A56C-5E3178DC2AA6}">
      <dsp:nvSpPr>
        <dsp:cNvPr id="0" name=""/>
        <dsp:cNvSpPr/>
      </dsp:nvSpPr>
      <dsp:spPr>
        <a:xfrm>
          <a:off x="0" y="1384035"/>
          <a:ext cx="6900512"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B84A14-6937-4D89-9F2F-789C82FD8979}">
      <dsp:nvSpPr>
        <dsp:cNvPr id="0" name=""/>
        <dsp:cNvSpPr/>
      </dsp:nvSpPr>
      <dsp:spPr>
        <a:xfrm>
          <a:off x="0" y="138403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GB" sz="2700" b="0" i="0" kern="1200"/>
            <a:t>Supervising and caring for at least </a:t>
          </a:r>
          <a:r>
            <a:rPr lang="en-GB" sz="2700" b="1" i="0" kern="1200"/>
            <a:t>40 women with additional care needs </a:t>
          </a:r>
          <a:r>
            <a:rPr lang="en-GB" sz="2700" b="0" i="0" kern="1200"/>
            <a:t>across the continuum</a:t>
          </a:r>
          <a:endParaRPr lang="en-US" sz="2700" b="0" kern="1200"/>
        </a:p>
      </dsp:txBody>
      <dsp:txXfrm>
        <a:off x="0" y="1384035"/>
        <a:ext cx="6900512" cy="1384035"/>
      </dsp:txXfrm>
    </dsp:sp>
    <dsp:sp modelId="{9E0F2377-B7B1-45F8-AFF8-E97E43622852}">
      <dsp:nvSpPr>
        <dsp:cNvPr id="0" name=""/>
        <dsp:cNvSpPr/>
      </dsp:nvSpPr>
      <dsp:spPr>
        <a:xfrm>
          <a:off x="0" y="2768070"/>
          <a:ext cx="6900512"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7A5A07-38E9-446A-8CE9-CEFEC472B4CA}">
      <dsp:nvSpPr>
        <dsp:cNvPr id="0" name=""/>
        <dsp:cNvSpPr/>
      </dsp:nvSpPr>
      <dsp:spPr>
        <a:xfrm>
          <a:off x="0" y="276807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GB" sz="2700" b="1" i="0" kern="1200"/>
            <a:t>Personally facilitating at least 40 births</a:t>
          </a:r>
          <a:endParaRPr lang="en-US" sz="2700" kern="1200"/>
        </a:p>
      </dsp:txBody>
      <dsp:txXfrm>
        <a:off x="0" y="2768070"/>
        <a:ext cx="6900512" cy="1384035"/>
      </dsp:txXfrm>
    </dsp:sp>
    <dsp:sp modelId="{76C3B510-1D95-43A1-9B0E-2D6A35F6D216}">
      <dsp:nvSpPr>
        <dsp:cNvPr id="0" name=""/>
        <dsp:cNvSpPr/>
      </dsp:nvSpPr>
      <dsp:spPr>
        <a:xfrm>
          <a:off x="0" y="4152105"/>
          <a:ext cx="690051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5E94D2-D297-4075-88AE-69D9AF0EB71C}">
      <dsp:nvSpPr>
        <dsp:cNvPr id="0" name=""/>
        <dsp:cNvSpPr/>
      </dsp:nvSpPr>
      <dsp:spPr>
        <a:xfrm>
          <a:off x="0" y="415210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GB" sz="2700" b="0" i="0" kern="1200"/>
            <a:t>Supervising and caring for (including examination) at least </a:t>
          </a:r>
          <a:r>
            <a:rPr lang="en-GB" sz="2700" b="1" i="0" kern="1200"/>
            <a:t>100 postnatal women and at least 100 healthy newborn infants</a:t>
          </a:r>
          <a:endParaRPr lang="en-US" sz="2700" kern="1200"/>
        </a:p>
      </dsp:txBody>
      <dsp:txXfrm>
        <a:off x="0" y="4152105"/>
        <a:ext cx="6900512" cy="138403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4288E5-7694-4EB2-9293-DEC21230506C}" type="datetimeFigureOut">
              <a:rPr lang="en-GB" smtClean="0"/>
              <a:t>18/11/2025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E3FA05-6D99-46CF-B518-F51B10B90640}" type="slidenum">
              <a:rPr lang="en-GB" smtClean="0"/>
              <a:t>‹#›</a:t>
            </a:fld>
            <a:endParaRPr lang="en-GB"/>
          </a:p>
        </p:txBody>
      </p:sp>
    </p:spTree>
    <p:extLst>
      <p:ext uri="{BB962C8B-B14F-4D97-AF65-F5344CB8AC3E}">
        <p14:creationId xmlns:p14="http://schemas.microsoft.com/office/powerpoint/2010/main" val="1129012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a:t>SSSA update</a:t>
            </a:r>
          </a:p>
        </p:txBody>
      </p:sp>
      <p:sp>
        <p:nvSpPr>
          <p:cNvPr id="4" name="Slide Number Placeholder 3"/>
          <p:cNvSpPr>
            <a:spLocks noGrp="1"/>
          </p:cNvSpPr>
          <p:nvPr>
            <p:ph type="sldNum" sz="quarter" idx="5"/>
          </p:nvPr>
        </p:nvSpPr>
        <p:spPr/>
        <p:txBody>
          <a:bodyPr/>
          <a:lstStyle/>
          <a:p>
            <a:fld id="{60E3FA05-6D99-46CF-B518-F51B10B90640}" type="slidenum">
              <a:rPr lang="en-GB" smtClean="0"/>
              <a:t>1</a:t>
            </a:fld>
            <a:endParaRPr lang="en-GB"/>
          </a:p>
        </p:txBody>
      </p:sp>
    </p:spTree>
    <p:extLst>
      <p:ext uri="{BB962C8B-B14F-4D97-AF65-F5344CB8AC3E}">
        <p14:creationId xmlns:p14="http://schemas.microsoft.com/office/powerpoint/2010/main" val="1217783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Midwives have been very vigilant at reporting adverse incidents to the UWE team. This means that support can be provided to the student and an exceptional report can be sent to the NMC (if necessary).</a:t>
            </a:r>
          </a:p>
          <a:p>
            <a:endParaRPr lang="en-GB"/>
          </a:p>
        </p:txBody>
      </p:sp>
      <p:sp>
        <p:nvSpPr>
          <p:cNvPr id="4" name="Slide Number Placeholder 3"/>
          <p:cNvSpPr>
            <a:spLocks noGrp="1"/>
          </p:cNvSpPr>
          <p:nvPr>
            <p:ph type="sldNum" sz="quarter" idx="5"/>
          </p:nvPr>
        </p:nvSpPr>
        <p:spPr/>
        <p:txBody>
          <a:bodyPr/>
          <a:lstStyle/>
          <a:p>
            <a:fld id="{60E3FA05-6D99-46CF-B518-F51B10B90640}" type="slidenum">
              <a:rPr lang="en-GB" smtClean="0"/>
              <a:t>11</a:t>
            </a:fld>
            <a:endParaRPr lang="en-GB"/>
          </a:p>
        </p:txBody>
      </p:sp>
    </p:spTree>
    <p:extLst>
      <p:ext uri="{BB962C8B-B14F-4D97-AF65-F5344CB8AC3E}">
        <p14:creationId xmlns:p14="http://schemas.microsoft.com/office/powerpoint/2010/main" val="21239707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a:lnSpc>
                <a:spcPct val="120000"/>
              </a:lnSpc>
            </a:pPr>
            <a:r>
              <a:rPr lang="en-GB" sz="1200"/>
              <a:t>Cook balloon-decision that students should not insert but can attend training within the trust and UWE run a training session in year 2.</a:t>
            </a:r>
          </a:p>
          <a:p>
            <a:pPr>
              <a:lnSpc>
                <a:spcPct val="120000"/>
              </a:lnSpc>
            </a:pPr>
            <a:r>
              <a:rPr lang="en-GB" sz="1200"/>
              <a:t>To gain experience student midwives may, under the direct supervision of a practice supervisor, participate within the preparation of intravenous drugs. </a:t>
            </a:r>
          </a:p>
          <a:p>
            <a:pPr>
              <a:lnSpc>
                <a:spcPct val="120000"/>
              </a:lnSpc>
            </a:pPr>
            <a:r>
              <a:rPr lang="en-GB" sz="1200"/>
              <a:t>Students who have received appropriate theoretical training may, under direct supervision, </a:t>
            </a:r>
            <a:r>
              <a:rPr lang="en-GB" sz="1200" b="1"/>
              <a:t>participate in the administration of a normal saline flush following intravenous cannulation</a:t>
            </a:r>
            <a:r>
              <a:rPr lang="en-GB" sz="1200"/>
              <a:t>, but this must only be undertaken where the practice supervisor has been satisfied that the student midwife has demonstrated sound underlying knowledge of the safe process of administration of normal saline via this route. </a:t>
            </a:r>
          </a:p>
          <a:p>
            <a:endParaRPr lang="en-GB"/>
          </a:p>
          <a:p>
            <a:endParaRPr lang="en-GB"/>
          </a:p>
          <a:p>
            <a:r>
              <a:rPr lang="en-GB"/>
              <a:t>On an annual basis students must complete and pass a numeracy test with a score of 100%. </a:t>
            </a:r>
          </a:p>
          <a:p>
            <a:r>
              <a:rPr lang="en-GB"/>
              <a:t>Complete X4 medicines management elements in the MORA.</a:t>
            </a:r>
          </a:p>
          <a:p>
            <a:r>
              <a:rPr lang="en-GB"/>
              <a:t>Complete various methods of drug administration as per proficiency for the year.</a:t>
            </a:r>
          </a:p>
          <a:p>
            <a:endParaRPr lang="en-GB"/>
          </a:p>
        </p:txBody>
      </p:sp>
      <p:sp>
        <p:nvSpPr>
          <p:cNvPr id="4" name="Slide Number Placeholder 3"/>
          <p:cNvSpPr>
            <a:spLocks noGrp="1"/>
          </p:cNvSpPr>
          <p:nvPr>
            <p:ph type="sldNum" sz="quarter" idx="5"/>
          </p:nvPr>
        </p:nvSpPr>
        <p:spPr/>
        <p:txBody>
          <a:bodyPr/>
          <a:lstStyle/>
          <a:p>
            <a:fld id="{60E3FA05-6D99-46CF-B518-F51B10B90640}" type="slidenum">
              <a:rPr lang="en-GB" smtClean="0"/>
              <a:t>12</a:t>
            </a:fld>
            <a:endParaRPr lang="en-GB"/>
          </a:p>
        </p:txBody>
      </p:sp>
    </p:spTree>
    <p:extLst>
      <p:ext uri="{BB962C8B-B14F-4D97-AF65-F5344CB8AC3E}">
        <p14:creationId xmlns:p14="http://schemas.microsoft.com/office/powerpoint/2010/main" val="41673528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Good practice example of indirect supervision-Community midwife discussed with student who was known to her if she would like to carry out a pn visit on her own. She agreed, the midwife emailed UWE to ask if 3</a:t>
            </a:r>
            <a:r>
              <a:rPr lang="en-GB" baseline="30000" dirty="0"/>
              <a:t>rd</a:t>
            </a:r>
            <a:r>
              <a:rPr lang="en-GB" dirty="0"/>
              <a:t> year student can attend on her own to a location across the road from clinic-well prepared, kit, phone numbers, history of care plan. Midwife located close by if needed.</a:t>
            </a:r>
          </a:p>
          <a:p>
            <a:endParaRPr lang="en-GB" dirty="0"/>
          </a:p>
          <a:p>
            <a:r>
              <a:rPr lang="en-GB" dirty="0"/>
              <a:t>Bad practice example- student was working with a midwife she had never worked with before. Sent to a traveller site on her own to a woman she had not met before. Site was hostile. It was an antenatal check as woman was not engaging with care. On arrival, student found the woman having a significant APH-called ambulance. No debrief/support following the visit.</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60E3FA05-6D99-46CF-B518-F51B10B90640}" type="slidenum">
              <a:rPr lang="en-GB" smtClean="0"/>
              <a:t>13</a:t>
            </a:fld>
            <a:endParaRPr lang="en-GB"/>
          </a:p>
        </p:txBody>
      </p:sp>
    </p:spTree>
    <p:extLst>
      <p:ext uri="{BB962C8B-B14F-4D97-AF65-F5344CB8AC3E}">
        <p14:creationId xmlns:p14="http://schemas.microsoft.com/office/powerpoint/2010/main" val="1980433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Please see UWE Practice Support net for placement and retrieval dates.</a:t>
            </a:r>
          </a:p>
          <a:p>
            <a:endParaRPr lang="en-GB"/>
          </a:p>
        </p:txBody>
      </p:sp>
      <p:sp>
        <p:nvSpPr>
          <p:cNvPr id="4" name="Slide Number Placeholder 3"/>
          <p:cNvSpPr>
            <a:spLocks noGrp="1"/>
          </p:cNvSpPr>
          <p:nvPr>
            <p:ph type="sldNum" sz="quarter" idx="5"/>
          </p:nvPr>
        </p:nvSpPr>
        <p:spPr/>
        <p:txBody>
          <a:bodyPr/>
          <a:lstStyle/>
          <a:p>
            <a:fld id="{60E3FA05-6D99-46CF-B518-F51B10B90640}" type="slidenum">
              <a:rPr lang="en-GB" smtClean="0"/>
              <a:t>14</a:t>
            </a:fld>
            <a:endParaRPr lang="en-GB"/>
          </a:p>
        </p:txBody>
      </p:sp>
    </p:spTree>
    <p:extLst>
      <p:ext uri="{BB962C8B-B14F-4D97-AF65-F5344CB8AC3E}">
        <p14:creationId xmlns:p14="http://schemas.microsoft.com/office/powerpoint/2010/main" val="2181078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algn="l"/>
            <a:r>
              <a:rPr lang="en-GB" b="1" i="0">
                <a:solidFill>
                  <a:srgbClr val="161616"/>
                </a:solidFill>
                <a:effectLst/>
                <a:latin typeface="Open Sans" panose="020B0606030504020204" pitchFamily="34" charset="0"/>
              </a:rPr>
              <a:t>Year 1</a:t>
            </a:r>
            <a:endParaRPr lang="en-GB" b="0" i="0">
              <a:solidFill>
                <a:srgbClr val="161616"/>
              </a:solidFill>
              <a:effectLst/>
              <a:latin typeface="Open Sans" panose="020B0606030504020204" pitchFamily="34" charset="0"/>
            </a:endParaRPr>
          </a:p>
          <a:p>
            <a:pPr algn="l"/>
            <a:r>
              <a:rPr lang="en-GB" b="0" i="0">
                <a:solidFill>
                  <a:srgbClr val="161616"/>
                </a:solidFill>
                <a:effectLst/>
                <a:latin typeface="Open Sans" panose="020B0606030504020204" pitchFamily="34" charset="0"/>
              </a:rPr>
              <a:t>​​​​​​​20x Antenatal examinations</a:t>
            </a:r>
          </a:p>
          <a:p>
            <a:pPr algn="l"/>
            <a:r>
              <a:rPr lang="en-GB" b="0" i="0">
                <a:solidFill>
                  <a:srgbClr val="161616"/>
                </a:solidFill>
                <a:effectLst/>
                <a:latin typeface="Open Sans" panose="020B0606030504020204" pitchFamily="34" charset="0"/>
              </a:rPr>
              <a:t>5x Care for pregnant women and births personally facilitated</a:t>
            </a:r>
          </a:p>
          <a:p>
            <a:pPr algn="l"/>
            <a:r>
              <a:rPr lang="en-GB" b="0" i="0">
                <a:solidFill>
                  <a:srgbClr val="161616"/>
                </a:solidFill>
                <a:effectLst/>
                <a:latin typeface="Open Sans" panose="020B0606030504020204" pitchFamily="34" charset="0"/>
              </a:rPr>
              <a:t>20x Postnatal examinations</a:t>
            </a:r>
          </a:p>
          <a:p>
            <a:pPr algn="l"/>
            <a:r>
              <a:rPr lang="en-GB" b="0" i="0">
                <a:solidFill>
                  <a:srgbClr val="161616"/>
                </a:solidFill>
                <a:effectLst/>
                <a:latin typeface="Open Sans" panose="020B0606030504020204" pitchFamily="34" charset="0"/>
              </a:rPr>
              <a:t>20x Neonatal examinations</a:t>
            </a:r>
          </a:p>
          <a:p>
            <a:pPr algn="l"/>
            <a:br>
              <a:rPr lang="en-GB" b="0" i="0">
                <a:solidFill>
                  <a:srgbClr val="161616"/>
                </a:solidFill>
                <a:effectLst/>
                <a:latin typeface="Open Sans" panose="020B0606030504020204" pitchFamily="34" charset="0"/>
              </a:rPr>
            </a:br>
            <a:r>
              <a:rPr lang="en-GB" b="1" i="0">
                <a:solidFill>
                  <a:srgbClr val="161616"/>
                </a:solidFill>
                <a:effectLst/>
                <a:latin typeface="Open Sans" panose="020B0606030504020204" pitchFamily="34" charset="0"/>
              </a:rPr>
              <a:t>Year 2</a:t>
            </a:r>
            <a:endParaRPr lang="en-GB" b="0" i="0">
              <a:solidFill>
                <a:srgbClr val="161616"/>
              </a:solidFill>
              <a:effectLst/>
              <a:latin typeface="Open Sans" panose="020B0606030504020204" pitchFamily="34" charset="0"/>
            </a:endParaRPr>
          </a:p>
          <a:p>
            <a:pPr algn="l"/>
            <a:r>
              <a:rPr lang="en-GB" b="0" i="0">
                <a:solidFill>
                  <a:srgbClr val="161616"/>
                </a:solidFill>
                <a:effectLst/>
                <a:latin typeface="Open Sans" panose="020B0606030504020204" pitchFamily="34" charset="0"/>
              </a:rPr>
              <a:t>​​​​​​​35x Antenatal examinations</a:t>
            </a:r>
          </a:p>
          <a:p>
            <a:pPr algn="l"/>
            <a:r>
              <a:rPr lang="en-GB" b="0" i="0">
                <a:solidFill>
                  <a:srgbClr val="161616"/>
                </a:solidFill>
                <a:effectLst/>
                <a:latin typeface="Open Sans" panose="020B0606030504020204" pitchFamily="34" charset="0"/>
              </a:rPr>
              <a:t>15x Care for pregnant women and births personally facilitated</a:t>
            </a:r>
          </a:p>
          <a:p>
            <a:pPr algn="l"/>
            <a:r>
              <a:rPr lang="en-GB" b="0" i="0">
                <a:solidFill>
                  <a:srgbClr val="161616"/>
                </a:solidFill>
                <a:effectLst/>
                <a:latin typeface="Open Sans" panose="020B0606030504020204" pitchFamily="34" charset="0"/>
              </a:rPr>
              <a:t>35x Postnatal examinations</a:t>
            </a:r>
          </a:p>
          <a:p>
            <a:pPr algn="l"/>
            <a:r>
              <a:rPr lang="en-GB" b="0" i="0">
                <a:solidFill>
                  <a:srgbClr val="161616"/>
                </a:solidFill>
                <a:effectLst/>
                <a:latin typeface="Open Sans" panose="020B0606030504020204" pitchFamily="34" charset="0"/>
              </a:rPr>
              <a:t>35x Neonatal examinations</a:t>
            </a:r>
          </a:p>
          <a:p>
            <a:pPr algn="l"/>
            <a:br>
              <a:rPr lang="en-GB" b="0" i="0">
                <a:solidFill>
                  <a:srgbClr val="161616"/>
                </a:solidFill>
                <a:effectLst/>
                <a:latin typeface="Open Sans" panose="020B0606030504020204" pitchFamily="34" charset="0"/>
              </a:rPr>
            </a:br>
            <a:r>
              <a:rPr lang="en-GB" b="1" i="0">
                <a:solidFill>
                  <a:srgbClr val="161616"/>
                </a:solidFill>
                <a:effectLst/>
                <a:latin typeface="Open Sans" panose="020B0606030504020204" pitchFamily="34" charset="0"/>
              </a:rPr>
              <a:t>Year 3</a:t>
            </a:r>
            <a:endParaRPr lang="en-GB" b="0" i="0">
              <a:solidFill>
                <a:srgbClr val="161616"/>
              </a:solidFill>
              <a:effectLst/>
              <a:latin typeface="Open Sans" panose="020B0606030504020204" pitchFamily="34" charset="0"/>
            </a:endParaRPr>
          </a:p>
          <a:p>
            <a:pPr algn="l"/>
            <a:r>
              <a:rPr lang="en-GB" b="0" i="0">
                <a:solidFill>
                  <a:srgbClr val="161616"/>
                </a:solidFill>
                <a:effectLst/>
                <a:latin typeface="Open Sans" panose="020B0606030504020204" pitchFamily="34" charset="0"/>
              </a:rPr>
              <a:t>​​​​​​​45x Antenatal examinations</a:t>
            </a:r>
          </a:p>
          <a:p>
            <a:pPr algn="l"/>
            <a:r>
              <a:rPr lang="en-GB" b="0" i="0">
                <a:solidFill>
                  <a:srgbClr val="161616"/>
                </a:solidFill>
                <a:effectLst/>
                <a:latin typeface="Open Sans" panose="020B0606030504020204" pitchFamily="34" charset="0"/>
              </a:rPr>
              <a:t>20x Care for pregnant women and births personally facilitated</a:t>
            </a:r>
          </a:p>
          <a:p>
            <a:pPr algn="l"/>
            <a:r>
              <a:rPr lang="en-GB" b="0" i="0">
                <a:solidFill>
                  <a:srgbClr val="161616"/>
                </a:solidFill>
                <a:effectLst/>
                <a:latin typeface="Open Sans" panose="020B0606030504020204" pitchFamily="34" charset="0"/>
              </a:rPr>
              <a:t>45x Postnatal examinations</a:t>
            </a:r>
          </a:p>
          <a:p>
            <a:pPr algn="l"/>
            <a:r>
              <a:rPr lang="en-GB" b="0" i="0">
                <a:solidFill>
                  <a:srgbClr val="161616"/>
                </a:solidFill>
                <a:effectLst/>
                <a:latin typeface="Open Sans" panose="020B0606030504020204" pitchFamily="34" charset="0"/>
              </a:rPr>
              <a:t>45x Neonatal examinations</a:t>
            </a:r>
          </a:p>
          <a:p>
            <a:endParaRPr lang="en-GB"/>
          </a:p>
        </p:txBody>
      </p:sp>
      <p:sp>
        <p:nvSpPr>
          <p:cNvPr id="4" name="Slide Number Placeholder 3"/>
          <p:cNvSpPr>
            <a:spLocks noGrp="1"/>
          </p:cNvSpPr>
          <p:nvPr>
            <p:ph type="sldNum" sz="quarter" idx="5"/>
          </p:nvPr>
        </p:nvSpPr>
        <p:spPr/>
        <p:txBody>
          <a:bodyPr/>
          <a:lstStyle/>
          <a:p>
            <a:fld id="{60E3FA05-6D99-46CF-B518-F51B10B90640}" type="slidenum">
              <a:rPr lang="en-GB" smtClean="0"/>
              <a:t>15</a:t>
            </a:fld>
            <a:endParaRPr lang="en-GB"/>
          </a:p>
        </p:txBody>
      </p:sp>
    </p:spTree>
    <p:extLst>
      <p:ext uri="{BB962C8B-B14F-4D97-AF65-F5344CB8AC3E}">
        <p14:creationId xmlns:p14="http://schemas.microsoft.com/office/powerpoint/2010/main" val="1538552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a:t>Students have space to document x5 ‘witnessed births’ but this does not mean they have to witness 5 births before personally facilitating a birth-a decision can be made between the supervisor and student as to when they feel ready.</a:t>
            </a:r>
          </a:p>
          <a:p>
            <a:endParaRPr lang="en-GB"/>
          </a:p>
          <a:p>
            <a:r>
              <a:rPr lang="en-GB"/>
              <a:t>Students will record all births personally facilitated by them and ask the supervising midwife to sign their record-aim for 40.</a:t>
            </a:r>
          </a:p>
          <a:p>
            <a:endParaRPr lang="en-GB"/>
          </a:p>
          <a:p>
            <a:r>
              <a:rPr lang="en-GB"/>
              <a:t>Students are required to keep a record of ‘care in labour’-it is important for students to keep a record of any significant care given in labour where they may or may not have been present at the birth but it is especially important that students make clear the outcome of the birth. Whilst the aim is for every student is to achieve 40 births-the 30:20 caveat may be applied if the student has kept a record of 20 labour and birth care episodes that ended in a vaginal birth but where the birth was not personally facilitated by them.</a:t>
            </a:r>
          </a:p>
        </p:txBody>
      </p:sp>
      <p:sp>
        <p:nvSpPr>
          <p:cNvPr id="4" name="Slide Number Placeholder 3"/>
          <p:cNvSpPr>
            <a:spLocks noGrp="1"/>
          </p:cNvSpPr>
          <p:nvPr>
            <p:ph type="sldNum" sz="quarter" idx="5"/>
          </p:nvPr>
        </p:nvSpPr>
        <p:spPr/>
        <p:txBody>
          <a:bodyPr/>
          <a:lstStyle/>
          <a:p>
            <a:fld id="{60E3FA05-6D99-46CF-B518-F51B10B90640}" type="slidenum">
              <a:rPr lang="en-GB" smtClean="0"/>
              <a:t>16</a:t>
            </a:fld>
            <a:endParaRPr lang="en-GB"/>
          </a:p>
        </p:txBody>
      </p:sp>
    </p:spTree>
    <p:extLst>
      <p:ext uri="{BB962C8B-B14F-4D97-AF65-F5344CB8AC3E}">
        <p14:creationId xmlns:p14="http://schemas.microsoft.com/office/powerpoint/2010/main" val="9449670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a:t>We will carry out evaluations to monitor the student experience of a year long change of trust placement.</a:t>
            </a:r>
          </a:p>
        </p:txBody>
      </p:sp>
      <p:sp>
        <p:nvSpPr>
          <p:cNvPr id="4" name="Slide Number Placeholder 3"/>
          <p:cNvSpPr>
            <a:spLocks noGrp="1"/>
          </p:cNvSpPr>
          <p:nvPr>
            <p:ph type="sldNum" sz="quarter" idx="5"/>
          </p:nvPr>
        </p:nvSpPr>
        <p:spPr/>
        <p:txBody>
          <a:bodyPr/>
          <a:lstStyle/>
          <a:p>
            <a:fld id="{60E3FA05-6D99-46CF-B518-F51B10B90640}" type="slidenum">
              <a:rPr lang="en-GB" smtClean="0"/>
              <a:t>17</a:t>
            </a:fld>
            <a:endParaRPr lang="en-GB"/>
          </a:p>
        </p:txBody>
      </p:sp>
    </p:spTree>
    <p:extLst>
      <p:ext uri="{BB962C8B-B14F-4D97-AF65-F5344CB8AC3E}">
        <p14:creationId xmlns:p14="http://schemas.microsoft.com/office/powerpoint/2010/main" val="12801293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a:t>Importance of student welfare-please report all absences. Students have stickers on the back of their lanyards with absence reporting and wellbeing contact details.</a:t>
            </a:r>
          </a:p>
        </p:txBody>
      </p:sp>
      <p:sp>
        <p:nvSpPr>
          <p:cNvPr id="4" name="Slide Number Placeholder 3"/>
          <p:cNvSpPr>
            <a:spLocks noGrp="1"/>
          </p:cNvSpPr>
          <p:nvPr>
            <p:ph type="sldNum" sz="quarter" idx="5"/>
          </p:nvPr>
        </p:nvSpPr>
        <p:spPr/>
        <p:txBody>
          <a:bodyPr/>
          <a:lstStyle/>
          <a:p>
            <a:fld id="{60E3FA05-6D99-46CF-B518-F51B10B90640}" type="slidenum">
              <a:rPr lang="en-GB" smtClean="0"/>
              <a:t>18</a:t>
            </a:fld>
            <a:endParaRPr lang="en-GB"/>
          </a:p>
        </p:txBody>
      </p:sp>
    </p:spTree>
    <p:extLst>
      <p:ext uri="{BB962C8B-B14F-4D97-AF65-F5344CB8AC3E}">
        <p14:creationId xmlns:p14="http://schemas.microsoft.com/office/powerpoint/2010/main" val="27333096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0E3FA05-6D99-46CF-B518-F51B10B90640}" type="slidenum">
              <a:rPr lang="en-GB" smtClean="0"/>
              <a:t>19</a:t>
            </a:fld>
            <a:endParaRPr lang="en-GB"/>
          </a:p>
        </p:txBody>
      </p:sp>
    </p:spTree>
    <p:extLst>
      <p:ext uri="{BB962C8B-B14F-4D97-AF65-F5344CB8AC3E}">
        <p14:creationId xmlns:p14="http://schemas.microsoft.com/office/powerpoint/2010/main" val="949419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a:t>UWE lecturers-point of contact for each partner Trust. Visit practice for unit walk abouts, student support sessions and formative and summative tripartite meetings. Report any concerns, ask us any questions. Supported by academic assessors.</a:t>
            </a: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E3FA05-6D99-46CF-B518-F51B10B9064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8220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0E3FA05-6D99-46CF-B518-F51B10B90640}" type="slidenum">
              <a:rPr lang="en-GB" smtClean="0"/>
              <a:t>4</a:t>
            </a:fld>
            <a:endParaRPr lang="en-GB"/>
          </a:p>
        </p:txBody>
      </p:sp>
    </p:spTree>
    <p:extLst>
      <p:ext uri="{BB962C8B-B14F-4D97-AF65-F5344CB8AC3E}">
        <p14:creationId xmlns:p14="http://schemas.microsoft.com/office/powerpoint/2010/main" val="3353657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Educational PMAs </a:t>
            </a:r>
            <a:r>
              <a:rPr lang="en-US" sz="1200"/>
              <a:t>-trained PMAs support student sessions via a self-referral system to reflect on practice and build resilience.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Midwifery society events</a:t>
            </a:r>
            <a:r>
              <a:rPr lang="en-US" sz="1200" b="0"/>
              <a:t>: very active society-won UWE society of the year in 2024. Last event physiological birth to address gaps in knowledge. Becky Reed spoke. Open to all midwives.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PROMPT training days-</a:t>
            </a:r>
            <a:r>
              <a:rPr lang="en-US" sz="1200" b="0"/>
              <a:t> hosted &amp; coordinated by at UWE-year 4 UOB medical students (Sepsis, maternal collapse, cord prolapse and PPH)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Midwifery electives- </a:t>
            </a:r>
            <a:r>
              <a:rPr lang="en-US" sz="1200" b="0"/>
              <a:t>International and National travel opportunities. Students opt for an elective in their 3</a:t>
            </a:r>
            <a:r>
              <a:rPr lang="en-US" sz="1200" b="0" baseline="30000"/>
              <a:t>rd</a:t>
            </a:r>
            <a:r>
              <a:rPr lang="en-US" sz="1200" b="0"/>
              <a:t> year (1</a:t>
            </a:r>
            <a:r>
              <a:rPr lang="en-US" sz="1200" b="0" baseline="30000"/>
              <a:t>st</a:t>
            </a:r>
            <a:r>
              <a:rPr lang="en-US" sz="1200" b="0"/>
              <a:t> placement block) up to 4 weeks (Photo of students in the Philippines).</a:t>
            </a:r>
          </a:p>
          <a:p>
            <a:pPr marL="0" indent="0">
              <a:buNone/>
            </a:pPr>
            <a:endParaRPr lang="en-GB"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p>
        </p:txBody>
      </p:sp>
      <p:sp>
        <p:nvSpPr>
          <p:cNvPr id="4" name="Slide Number Placeholder 3"/>
          <p:cNvSpPr>
            <a:spLocks noGrp="1"/>
          </p:cNvSpPr>
          <p:nvPr>
            <p:ph type="sldNum" sz="quarter" idx="5"/>
          </p:nvPr>
        </p:nvSpPr>
        <p:spPr/>
        <p:txBody>
          <a:bodyPr/>
          <a:lstStyle/>
          <a:p>
            <a:fld id="{60E3FA05-6D99-46CF-B518-F51B10B90640}" type="slidenum">
              <a:rPr lang="en-GB" smtClean="0"/>
              <a:t>5</a:t>
            </a:fld>
            <a:endParaRPr lang="en-GB"/>
          </a:p>
        </p:txBody>
      </p:sp>
    </p:spTree>
    <p:extLst>
      <p:ext uri="{BB962C8B-B14F-4D97-AF65-F5344CB8AC3E}">
        <p14:creationId xmlns:p14="http://schemas.microsoft.com/office/powerpoint/2010/main" val="2076740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0508A-310C-AB2A-1104-CC40E9E209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6372AB-C8EB-37D9-0D52-E071EC85CB0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E79AEBC1-DDB6-6288-3354-41EACBE2770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Students are allocated PAs via the Lead midwife of education and training or PDM and are advised to contact their PA for an initial meeting when they first go into practice.</a:t>
            </a:r>
          </a:p>
        </p:txBody>
      </p:sp>
      <p:sp>
        <p:nvSpPr>
          <p:cNvPr id="4" name="Slide Number Placeholder 3">
            <a:extLst>
              <a:ext uri="{FF2B5EF4-FFF2-40B4-BE49-F238E27FC236}">
                <a16:creationId xmlns:a16="http://schemas.microsoft.com/office/drawing/2014/main" id="{E4C6DC22-B9AA-CEE1-A4ED-2171ACD91D1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E3FA05-6D99-46CF-B518-F51B10B9064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3452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a:t>Two cohorts-Sep and Jan starters-good to be aware of when formative and final summative assessments are due to take place. Students highly value the opportunity to reflect on their progress, practice experiences and skills.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Prior to the meeting-have a look at the student reflection in the review meeting tab and read any practice supervisor and service user feedback forms. It is also useful to discuss student progress with their supervisors prior to the meeting.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Assessment is based on achieving standards in knowledge, attitude and values and skill.</a:t>
            </a:r>
          </a:p>
          <a:p>
            <a:endParaRPr lang="en-GB"/>
          </a:p>
        </p:txBody>
      </p:sp>
      <p:sp>
        <p:nvSpPr>
          <p:cNvPr id="4" name="Slide Number Placeholder 3"/>
          <p:cNvSpPr>
            <a:spLocks noGrp="1"/>
          </p:cNvSpPr>
          <p:nvPr>
            <p:ph type="sldNum" sz="quarter" idx="5"/>
          </p:nvPr>
        </p:nvSpPr>
        <p:spPr/>
        <p:txBody>
          <a:bodyPr/>
          <a:lstStyle/>
          <a:p>
            <a:fld id="{60E3FA05-6D99-46CF-B518-F51B10B90640}" type="slidenum">
              <a:rPr lang="en-GB" smtClean="0"/>
              <a:t>7</a:t>
            </a:fld>
            <a:endParaRPr lang="en-GB"/>
          </a:p>
        </p:txBody>
      </p:sp>
    </p:spTree>
    <p:extLst>
      <p:ext uri="{BB962C8B-B14F-4D97-AF65-F5344CB8AC3E}">
        <p14:creationId xmlns:p14="http://schemas.microsoft.com/office/powerpoint/2010/main" val="1624194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a:t>We encourage continuity of supervisors (where possible).</a:t>
            </a:r>
          </a:p>
        </p:txBody>
      </p:sp>
      <p:sp>
        <p:nvSpPr>
          <p:cNvPr id="4" name="Slide Number Placeholder 3"/>
          <p:cNvSpPr>
            <a:spLocks noGrp="1"/>
          </p:cNvSpPr>
          <p:nvPr>
            <p:ph type="sldNum" sz="quarter" idx="5"/>
          </p:nvPr>
        </p:nvSpPr>
        <p:spPr/>
        <p:txBody>
          <a:bodyPr/>
          <a:lstStyle/>
          <a:p>
            <a:fld id="{60E3FA05-6D99-46CF-B518-F51B10B90640}" type="slidenum">
              <a:rPr lang="en-GB" smtClean="0"/>
              <a:t>8</a:t>
            </a:fld>
            <a:endParaRPr lang="en-GB"/>
          </a:p>
        </p:txBody>
      </p:sp>
    </p:spTree>
    <p:extLst>
      <p:ext uri="{BB962C8B-B14F-4D97-AF65-F5344CB8AC3E}">
        <p14:creationId xmlns:p14="http://schemas.microsoft.com/office/powerpoint/2010/main" val="4179355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Ideally students should have their shifts 6 weeks prior to the start of their placement with a fair allocation of nights, days and weekend shifts. Sometimes this is not possible if UWE have not provided allocations within the </a:t>
            </a:r>
            <a:r>
              <a:rPr lang="en-GB"/>
              <a:t>specified timeframe.</a:t>
            </a:r>
          </a:p>
          <a:p>
            <a:r>
              <a:rPr lang="en-GB" dirty="0"/>
              <a:t>Student support- APT-Academic Personal tutor and Academic assessor (usually the same person but not always). </a:t>
            </a:r>
          </a:p>
          <a:p>
            <a:r>
              <a:rPr lang="en-GB" dirty="0"/>
              <a:t>UWE PMAs</a:t>
            </a:r>
          </a:p>
          <a:p>
            <a:r>
              <a:rPr lang="en-GB" dirty="0"/>
              <a:t>UWE Student wellbeing services-especially important as parliament debate a bill for legal duty of care for students in university.</a:t>
            </a:r>
          </a:p>
          <a:p>
            <a:r>
              <a:rPr lang="en-GB" dirty="0"/>
              <a:t>Clinical staff in the placement area, PEFs and PAs.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Access plans/ reasonable adjustments-Equality Act, 2010- some students will have an access plan which may dictate certain shift patterns.</a:t>
            </a:r>
            <a:endParaRPr lang="en-US" altLang="en-US" b="0" dirty="0"/>
          </a:p>
          <a:p>
            <a:endParaRPr lang="en-GB" dirty="0"/>
          </a:p>
        </p:txBody>
      </p:sp>
      <p:sp>
        <p:nvSpPr>
          <p:cNvPr id="4" name="Slide Number Placeholder 3"/>
          <p:cNvSpPr>
            <a:spLocks noGrp="1"/>
          </p:cNvSpPr>
          <p:nvPr>
            <p:ph type="sldNum" sz="quarter" idx="5"/>
          </p:nvPr>
        </p:nvSpPr>
        <p:spPr/>
        <p:txBody>
          <a:bodyPr/>
          <a:lstStyle/>
          <a:p>
            <a:fld id="{60E3FA05-6D99-46CF-B518-F51B10B90640}" type="slidenum">
              <a:rPr lang="en-GB" smtClean="0"/>
              <a:t>9</a:t>
            </a:fld>
            <a:endParaRPr lang="en-GB"/>
          </a:p>
        </p:txBody>
      </p:sp>
    </p:spTree>
    <p:extLst>
      <p:ext uri="{BB962C8B-B14F-4D97-AF65-F5344CB8AC3E}">
        <p14:creationId xmlns:p14="http://schemas.microsoft.com/office/powerpoint/2010/main" val="4261863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a:t>Students are aware they should upload all practice supervisor feedback forms. If there are concerns, feel free to email the academic assessor.</a:t>
            </a:r>
          </a:p>
        </p:txBody>
      </p:sp>
      <p:sp>
        <p:nvSpPr>
          <p:cNvPr id="4" name="Slide Number Placeholder 3"/>
          <p:cNvSpPr>
            <a:spLocks noGrp="1"/>
          </p:cNvSpPr>
          <p:nvPr>
            <p:ph type="sldNum" sz="quarter" idx="5"/>
          </p:nvPr>
        </p:nvSpPr>
        <p:spPr/>
        <p:txBody>
          <a:bodyPr/>
          <a:lstStyle/>
          <a:p>
            <a:fld id="{60E3FA05-6D99-46CF-B518-F51B10B90640}" type="slidenum">
              <a:rPr lang="en-GB" smtClean="0"/>
              <a:t>10</a:t>
            </a:fld>
            <a:endParaRPr lang="en-GB"/>
          </a:p>
        </p:txBody>
      </p:sp>
    </p:spTree>
    <p:extLst>
      <p:ext uri="{BB962C8B-B14F-4D97-AF65-F5344CB8AC3E}">
        <p14:creationId xmlns:p14="http://schemas.microsoft.com/office/powerpoint/2010/main" val="3661612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5272C-0758-34E8-1EEF-E4752330AB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D40A17B-6B7B-A636-7B1A-85CEF6D2EA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77B4EF4-5DD9-D197-8C2F-F36A26CE3C23}"/>
              </a:ext>
            </a:extLst>
          </p:cNvPr>
          <p:cNvSpPr>
            <a:spLocks noGrp="1"/>
          </p:cNvSpPr>
          <p:nvPr>
            <p:ph type="dt" sz="half" idx="10"/>
          </p:nvPr>
        </p:nvSpPr>
        <p:spPr/>
        <p:txBody>
          <a:bodyPr/>
          <a:lstStyle/>
          <a:p>
            <a:fld id="{9C05CBAD-A95D-4E8E-B077-63F204D14854}" type="datetimeFigureOut">
              <a:rPr lang="en-GB" smtClean="0"/>
              <a:t>18/11/2025</a:t>
            </a:fld>
            <a:endParaRPr lang="en-GB"/>
          </a:p>
        </p:txBody>
      </p:sp>
      <p:sp>
        <p:nvSpPr>
          <p:cNvPr id="5" name="Footer Placeholder 4">
            <a:extLst>
              <a:ext uri="{FF2B5EF4-FFF2-40B4-BE49-F238E27FC236}">
                <a16:creationId xmlns:a16="http://schemas.microsoft.com/office/drawing/2014/main" id="{93B04E54-13BB-B14E-F938-6A86889CDB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EC0129-AE3C-D1D9-F17D-B28F48F02213}"/>
              </a:ext>
            </a:extLst>
          </p:cNvPr>
          <p:cNvSpPr>
            <a:spLocks noGrp="1"/>
          </p:cNvSpPr>
          <p:nvPr>
            <p:ph type="sldNum" sz="quarter" idx="12"/>
          </p:nvPr>
        </p:nvSpPr>
        <p:spPr/>
        <p:txBody>
          <a:bodyPr/>
          <a:lstStyle/>
          <a:p>
            <a:fld id="{E52A8FF5-F1C8-482F-B626-DF88E6FE08C9}" type="slidenum">
              <a:rPr lang="en-GB" smtClean="0"/>
              <a:t>‹#›</a:t>
            </a:fld>
            <a:endParaRPr lang="en-GB"/>
          </a:p>
        </p:txBody>
      </p:sp>
    </p:spTree>
    <p:extLst>
      <p:ext uri="{BB962C8B-B14F-4D97-AF65-F5344CB8AC3E}">
        <p14:creationId xmlns:p14="http://schemas.microsoft.com/office/powerpoint/2010/main" val="858892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A4231-0526-704B-1670-4D99A9A9213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BF423C3-F45A-A53B-1223-09B4150FA4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008621A-82D3-466D-F3C9-476DBD7A5343}"/>
              </a:ext>
            </a:extLst>
          </p:cNvPr>
          <p:cNvSpPr>
            <a:spLocks noGrp="1"/>
          </p:cNvSpPr>
          <p:nvPr>
            <p:ph type="dt" sz="half" idx="10"/>
          </p:nvPr>
        </p:nvSpPr>
        <p:spPr/>
        <p:txBody>
          <a:bodyPr/>
          <a:lstStyle/>
          <a:p>
            <a:fld id="{9C05CBAD-A95D-4E8E-B077-63F204D14854}" type="datetimeFigureOut">
              <a:rPr lang="en-GB" smtClean="0"/>
              <a:t>18/11/2025</a:t>
            </a:fld>
            <a:endParaRPr lang="en-GB"/>
          </a:p>
        </p:txBody>
      </p:sp>
      <p:sp>
        <p:nvSpPr>
          <p:cNvPr id="5" name="Footer Placeholder 4">
            <a:extLst>
              <a:ext uri="{FF2B5EF4-FFF2-40B4-BE49-F238E27FC236}">
                <a16:creationId xmlns:a16="http://schemas.microsoft.com/office/drawing/2014/main" id="{2347E7E8-6CB0-9713-ED79-84EFEF5F5A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50EDED-E614-0B61-2CCA-F0AD9B29CA64}"/>
              </a:ext>
            </a:extLst>
          </p:cNvPr>
          <p:cNvSpPr>
            <a:spLocks noGrp="1"/>
          </p:cNvSpPr>
          <p:nvPr>
            <p:ph type="sldNum" sz="quarter" idx="12"/>
          </p:nvPr>
        </p:nvSpPr>
        <p:spPr/>
        <p:txBody>
          <a:bodyPr/>
          <a:lstStyle/>
          <a:p>
            <a:fld id="{E52A8FF5-F1C8-482F-B626-DF88E6FE08C9}" type="slidenum">
              <a:rPr lang="en-GB" smtClean="0"/>
              <a:t>‹#›</a:t>
            </a:fld>
            <a:endParaRPr lang="en-GB"/>
          </a:p>
        </p:txBody>
      </p:sp>
    </p:spTree>
    <p:extLst>
      <p:ext uri="{BB962C8B-B14F-4D97-AF65-F5344CB8AC3E}">
        <p14:creationId xmlns:p14="http://schemas.microsoft.com/office/powerpoint/2010/main" val="342731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B451DE-D20E-97FB-2134-56DD2FC00F4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138B880-8AF7-45A8-0A07-9C3234FDF9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15939E7-73FC-CC6C-19AD-1BBE4476BD8C}"/>
              </a:ext>
            </a:extLst>
          </p:cNvPr>
          <p:cNvSpPr>
            <a:spLocks noGrp="1"/>
          </p:cNvSpPr>
          <p:nvPr>
            <p:ph type="dt" sz="half" idx="10"/>
          </p:nvPr>
        </p:nvSpPr>
        <p:spPr/>
        <p:txBody>
          <a:bodyPr/>
          <a:lstStyle/>
          <a:p>
            <a:fld id="{9C05CBAD-A95D-4E8E-B077-63F204D14854}" type="datetimeFigureOut">
              <a:rPr lang="en-GB" smtClean="0"/>
              <a:t>18/11/2025</a:t>
            </a:fld>
            <a:endParaRPr lang="en-GB"/>
          </a:p>
        </p:txBody>
      </p:sp>
      <p:sp>
        <p:nvSpPr>
          <p:cNvPr id="5" name="Footer Placeholder 4">
            <a:extLst>
              <a:ext uri="{FF2B5EF4-FFF2-40B4-BE49-F238E27FC236}">
                <a16:creationId xmlns:a16="http://schemas.microsoft.com/office/drawing/2014/main" id="{157378BA-534B-57A0-1CCC-8F3D17CC4D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F02C65-407A-15BA-85AF-658B2554B02B}"/>
              </a:ext>
            </a:extLst>
          </p:cNvPr>
          <p:cNvSpPr>
            <a:spLocks noGrp="1"/>
          </p:cNvSpPr>
          <p:nvPr>
            <p:ph type="sldNum" sz="quarter" idx="12"/>
          </p:nvPr>
        </p:nvSpPr>
        <p:spPr/>
        <p:txBody>
          <a:bodyPr/>
          <a:lstStyle/>
          <a:p>
            <a:fld id="{E52A8FF5-F1C8-482F-B626-DF88E6FE08C9}" type="slidenum">
              <a:rPr lang="en-GB" smtClean="0"/>
              <a:t>‹#›</a:t>
            </a:fld>
            <a:endParaRPr lang="en-GB"/>
          </a:p>
        </p:txBody>
      </p:sp>
    </p:spTree>
    <p:extLst>
      <p:ext uri="{BB962C8B-B14F-4D97-AF65-F5344CB8AC3E}">
        <p14:creationId xmlns:p14="http://schemas.microsoft.com/office/powerpoint/2010/main" val="720022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rgbClr val="1A9DAC"/>
        </a:solidFill>
        <a:effectLst/>
      </p:bgPr>
    </p:bg>
    <p:spTree>
      <p:nvGrpSpPr>
        <p:cNvPr id="1" name=""/>
        <p:cNvGrpSpPr/>
        <p:nvPr/>
      </p:nvGrpSpPr>
      <p:grpSpPr>
        <a:xfrm>
          <a:off x="0" y="0"/>
          <a:ext cx="0" cy="0"/>
          <a:chOff x="0" y="0"/>
          <a:chExt cx="0" cy="0"/>
        </a:xfrm>
      </p:grpSpPr>
      <p:pic>
        <p:nvPicPr>
          <p:cNvPr id="10" name="Picture 8">
            <a:extLst>
              <a:ext uri="{FF2B5EF4-FFF2-40B4-BE49-F238E27FC236}">
                <a16:creationId xmlns:a16="http://schemas.microsoft.com/office/drawing/2014/main" id="{D8E96D4C-F781-D146-B2F0-26791859FA3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87488" y="0"/>
            <a:ext cx="1787872" cy="895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6FE3B5BC-7C7D-A745-8158-A53C466DA14C}"/>
              </a:ext>
            </a:extLst>
          </p:cNvPr>
          <p:cNvSpPr>
            <a:spLocks noGrp="1"/>
          </p:cNvSpPr>
          <p:nvPr>
            <p:ph type="title"/>
          </p:nvPr>
        </p:nvSpPr>
        <p:spPr>
          <a:xfrm>
            <a:off x="2734435" y="1915484"/>
            <a:ext cx="7586032" cy="2089585"/>
          </a:xfrm>
          <a:prstGeom prst="rect">
            <a:avLst/>
          </a:prstGeom>
        </p:spPr>
        <p:txBody>
          <a:bodyPr lIns="0" tIns="0" rIns="0" bIns="0"/>
          <a:lstStyle>
            <a:lvl1pPr>
              <a:defRPr>
                <a:solidFill>
                  <a:schemeClr val="bg1"/>
                </a:solidFill>
              </a:defRPr>
            </a:lvl1pPr>
          </a:lstStyle>
          <a:p>
            <a:r>
              <a:rPr lang="en-US"/>
              <a:t>Click to edit Master title style</a:t>
            </a:r>
          </a:p>
        </p:txBody>
      </p:sp>
      <p:sp>
        <p:nvSpPr>
          <p:cNvPr id="16" name="Text Placeholder 14">
            <a:extLst>
              <a:ext uri="{FF2B5EF4-FFF2-40B4-BE49-F238E27FC236}">
                <a16:creationId xmlns:a16="http://schemas.microsoft.com/office/drawing/2014/main" id="{69EC6F0B-C9B0-464E-ABF8-505FA2B99A36}"/>
              </a:ext>
            </a:extLst>
          </p:cNvPr>
          <p:cNvSpPr>
            <a:spLocks noGrp="1"/>
          </p:cNvSpPr>
          <p:nvPr>
            <p:ph type="body" sz="quarter" idx="15" hasCustomPrompt="1"/>
          </p:nvPr>
        </p:nvSpPr>
        <p:spPr>
          <a:xfrm>
            <a:off x="781898" y="1916833"/>
            <a:ext cx="1625519" cy="269081"/>
          </a:xfrm>
          <a:prstGeom prst="rect">
            <a:avLst/>
          </a:prstGeom>
        </p:spPr>
        <p:txBody>
          <a:bodyPr lIns="0" tIns="0" rIns="0" bIns="0"/>
          <a:lstStyle>
            <a:lvl1pPr marL="0" indent="0">
              <a:lnSpc>
                <a:spcPts val="975"/>
              </a:lnSpc>
              <a:spcBef>
                <a:spcPts val="0"/>
              </a:spcBef>
              <a:buFontTx/>
              <a:buNone/>
              <a:defRPr sz="1200" b="0" i="0">
                <a:solidFill>
                  <a:schemeClr val="bg1"/>
                </a:solidFill>
                <a:latin typeface="+mj-lt"/>
                <a:ea typeface="Tahoma" charset="0"/>
                <a:cs typeface="Tahoma" charset="0"/>
              </a:defRPr>
            </a:lvl1pPr>
          </a:lstStyle>
          <a:p>
            <a:pPr lvl="0"/>
            <a:r>
              <a:rPr lang="en-US"/>
              <a:t>Presented by</a:t>
            </a:r>
          </a:p>
        </p:txBody>
      </p:sp>
      <p:sp>
        <p:nvSpPr>
          <p:cNvPr id="17" name="Text Placeholder 14">
            <a:extLst>
              <a:ext uri="{FF2B5EF4-FFF2-40B4-BE49-F238E27FC236}">
                <a16:creationId xmlns:a16="http://schemas.microsoft.com/office/drawing/2014/main" id="{C1E2BFEE-0AD7-C548-92B3-DE639BB40C8B}"/>
              </a:ext>
            </a:extLst>
          </p:cNvPr>
          <p:cNvSpPr>
            <a:spLocks noGrp="1"/>
          </p:cNvSpPr>
          <p:nvPr>
            <p:ph type="body" sz="quarter" idx="16"/>
          </p:nvPr>
        </p:nvSpPr>
        <p:spPr>
          <a:xfrm>
            <a:off x="781897" y="2323737"/>
            <a:ext cx="1625519" cy="402300"/>
          </a:xfrm>
          <a:prstGeom prst="rect">
            <a:avLst/>
          </a:prstGeom>
        </p:spPr>
        <p:txBody>
          <a:bodyPr lIns="0" tIns="0" rIns="0" bIns="0"/>
          <a:lstStyle>
            <a:lvl1pPr marL="0" indent="0">
              <a:lnSpc>
                <a:spcPts val="975"/>
              </a:lnSpc>
              <a:spcBef>
                <a:spcPts val="0"/>
              </a:spcBef>
              <a:buFontTx/>
              <a:buNone/>
              <a:defRPr sz="1350" b="1" i="0">
                <a:solidFill>
                  <a:schemeClr val="bg1"/>
                </a:solidFill>
                <a:latin typeface="+mj-lt"/>
                <a:ea typeface="Tahoma" charset="0"/>
                <a:cs typeface="Tahoma" charset="0"/>
              </a:defRPr>
            </a:lvl1pPr>
          </a:lstStyle>
          <a:p>
            <a:pPr lvl="0"/>
            <a:r>
              <a:rPr lang="en-US"/>
              <a:t>Edit Master text styles</a:t>
            </a:r>
          </a:p>
        </p:txBody>
      </p:sp>
      <p:sp>
        <p:nvSpPr>
          <p:cNvPr id="18" name="Text Placeholder 14">
            <a:extLst>
              <a:ext uri="{FF2B5EF4-FFF2-40B4-BE49-F238E27FC236}">
                <a16:creationId xmlns:a16="http://schemas.microsoft.com/office/drawing/2014/main" id="{FE54718D-4C22-E94B-A4C0-C34A3A4257A2}"/>
              </a:ext>
            </a:extLst>
          </p:cNvPr>
          <p:cNvSpPr>
            <a:spLocks noGrp="1"/>
          </p:cNvSpPr>
          <p:nvPr>
            <p:ph type="body" sz="quarter" idx="17"/>
          </p:nvPr>
        </p:nvSpPr>
        <p:spPr>
          <a:xfrm>
            <a:off x="798010" y="2835503"/>
            <a:ext cx="1625519" cy="371345"/>
          </a:xfrm>
          <a:prstGeom prst="rect">
            <a:avLst/>
          </a:prstGeom>
        </p:spPr>
        <p:txBody>
          <a:bodyPr lIns="0" tIns="0" rIns="0" bIns="0"/>
          <a:lstStyle>
            <a:lvl1pPr marL="0" indent="0">
              <a:lnSpc>
                <a:spcPts val="975"/>
              </a:lnSpc>
              <a:spcBef>
                <a:spcPts val="0"/>
              </a:spcBef>
              <a:buFontTx/>
              <a:buNone/>
              <a:defRPr sz="1350" b="1" i="0">
                <a:solidFill>
                  <a:schemeClr val="bg1"/>
                </a:solidFill>
                <a:latin typeface="+mj-lt"/>
                <a:ea typeface="Tahoma" charset="0"/>
                <a:cs typeface="Tahoma" charset="0"/>
              </a:defRPr>
            </a:lvl1pPr>
          </a:lstStyle>
          <a:p>
            <a:pPr lvl="0"/>
            <a:r>
              <a:rPr lang="en-US"/>
              <a:t>Edit Master text styles</a:t>
            </a:r>
          </a:p>
        </p:txBody>
      </p:sp>
      <p:cxnSp>
        <p:nvCxnSpPr>
          <p:cNvPr id="27" name="Straight Connector 26">
            <a:extLst>
              <a:ext uri="{FF2B5EF4-FFF2-40B4-BE49-F238E27FC236}">
                <a16:creationId xmlns:a16="http://schemas.microsoft.com/office/drawing/2014/main" id="{763A8BFE-74A7-E94B-8A00-4CD70EAFA367}"/>
              </a:ext>
            </a:extLst>
          </p:cNvPr>
          <p:cNvCxnSpPr>
            <a:cxnSpLocks/>
          </p:cNvCxnSpPr>
          <p:nvPr userDrawn="1"/>
        </p:nvCxnSpPr>
        <p:spPr>
          <a:xfrm>
            <a:off x="2559051" y="1916832"/>
            <a:ext cx="0" cy="3802212"/>
          </a:xfrm>
          <a:prstGeom prst="line">
            <a:avLst/>
          </a:prstGeom>
          <a:ln w="6350">
            <a:solidFill>
              <a:schemeClr val="bg1"/>
            </a:solidFill>
          </a:ln>
        </p:spPr>
        <p:style>
          <a:lnRef idx="1">
            <a:schemeClr val="accent2"/>
          </a:lnRef>
          <a:fillRef idx="0">
            <a:schemeClr val="accent2"/>
          </a:fillRef>
          <a:effectRef idx="0">
            <a:schemeClr val="accent2"/>
          </a:effectRef>
          <a:fontRef idx="minor">
            <a:schemeClr val="tx1"/>
          </a:fontRef>
        </p:style>
      </p:cxnSp>
      <p:sp>
        <p:nvSpPr>
          <p:cNvPr id="19" name="Text Placeholder 14">
            <a:extLst>
              <a:ext uri="{FF2B5EF4-FFF2-40B4-BE49-F238E27FC236}">
                <a16:creationId xmlns:a16="http://schemas.microsoft.com/office/drawing/2014/main" id="{55B2378F-7E74-5649-B1F7-5BE87863FDAE}"/>
              </a:ext>
            </a:extLst>
          </p:cNvPr>
          <p:cNvSpPr>
            <a:spLocks noGrp="1"/>
          </p:cNvSpPr>
          <p:nvPr>
            <p:ph type="body" sz="quarter" idx="18" hasCustomPrompt="1"/>
          </p:nvPr>
        </p:nvSpPr>
        <p:spPr>
          <a:xfrm>
            <a:off x="798010" y="5373216"/>
            <a:ext cx="1625519" cy="345828"/>
          </a:xfrm>
          <a:prstGeom prst="rect">
            <a:avLst/>
          </a:prstGeom>
        </p:spPr>
        <p:txBody>
          <a:bodyPr lIns="0" tIns="0" rIns="0" bIns="0"/>
          <a:lstStyle>
            <a:lvl1pPr marL="0" indent="0">
              <a:lnSpc>
                <a:spcPts val="975"/>
              </a:lnSpc>
              <a:spcBef>
                <a:spcPts val="0"/>
              </a:spcBef>
              <a:buFontTx/>
              <a:buNone/>
              <a:defRPr sz="1200" b="0" i="0">
                <a:solidFill>
                  <a:schemeClr val="bg1"/>
                </a:solidFill>
                <a:latin typeface="+mn-lt"/>
                <a:ea typeface="Tahoma"/>
                <a:cs typeface="Tahoma"/>
              </a:defRPr>
            </a:lvl1pPr>
          </a:lstStyle>
          <a:p>
            <a:pPr lvl="0"/>
            <a:r>
              <a:rPr lang="en-US"/>
              <a:t>Presentation date</a:t>
            </a:r>
          </a:p>
        </p:txBody>
      </p:sp>
    </p:spTree>
    <p:extLst>
      <p:ext uri="{BB962C8B-B14F-4D97-AF65-F5344CB8AC3E}">
        <p14:creationId xmlns:p14="http://schemas.microsoft.com/office/powerpoint/2010/main" val="1332936428"/>
      </p:ext>
    </p:extLst>
  </p:cSld>
  <p:clrMapOvr>
    <a:masterClrMapping/>
  </p:clrMapOvr>
  <p:transition spd="slow">
    <p:fade/>
  </p:transition>
  <p:extLst>
    <p:ext uri="{DCECCB84-F9BA-43D5-87BE-67443E8EF086}">
      <p15:sldGuideLst xmlns:p15="http://schemas.microsoft.com/office/powerpoint/2012/main">
        <p15:guide id="1" orient="horz" pos="1207">
          <p15:clr>
            <a:srgbClr val="FBAE40"/>
          </p15:clr>
        </p15:guide>
        <p15:guide id="2" pos="1723">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1" y="3602039"/>
            <a:ext cx="9144000" cy="1655762"/>
          </a:xfrm>
        </p:spPr>
        <p:txBody>
          <a:bodyPr/>
          <a:lstStyle>
            <a:lvl1pPr marL="0" indent="0" algn="ctr">
              <a:buNone/>
              <a:defRPr sz="2400"/>
            </a:lvl1pPr>
            <a:lvl2pPr marL="457203" indent="0" algn="ctr">
              <a:buNone/>
              <a:defRPr sz="2000"/>
            </a:lvl2pPr>
            <a:lvl3pPr marL="914406" indent="0" algn="ctr">
              <a:buNone/>
              <a:defRPr sz="1800"/>
            </a:lvl3pPr>
            <a:lvl4pPr marL="1371609" indent="0" algn="ctr">
              <a:buNone/>
              <a:defRPr sz="1600"/>
            </a:lvl4pPr>
            <a:lvl5pPr marL="1828812" indent="0" algn="ctr">
              <a:buNone/>
              <a:defRPr sz="1600"/>
            </a:lvl5pPr>
            <a:lvl6pPr marL="2286015" indent="0" algn="ctr">
              <a:buNone/>
              <a:defRPr sz="1600"/>
            </a:lvl6pPr>
            <a:lvl7pPr marL="2743218" indent="0" algn="ctr">
              <a:buNone/>
              <a:defRPr sz="1600"/>
            </a:lvl7pPr>
            <a:lvl8pPr marL="3200421" indent="0" algn="ctr">
              <a:buNone/>
              <a:defRPr sz="1600"/>
            </a:lvl8pPr>
            <a:lvl9pPr marL="3657624"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FAF3BE-CF5B-446E-B3F5-6B58366D7FC9}" type="datetimeFigureOut">
              <a:rPr lang="en-GB" smtClean="0"/>
              <a:t>18/11/2025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A239AC-D086-4A80-9295-E46F21DE2FE5}" type="slidenum">
              <a:rPr lang="en-GB" smtClean="0"/>
              <a:t>‹#›</a:t>
            </a:fld>
            <a:endParaRPr lang="en-GB"/>
          </a:p>
        </p:txBody>
      </p:sp>
    </p:spTree>
    <p:extLst>
      <p:ext uri="{BB962C8B-B14F-4D97-AF65-F5344CB8AC3E}">
        <p14:creationId xmlns:p14="http://schemas.microsoft.com/office/powerpoint/2010/main" val="27252250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FAF3BE-CF5B-446E-B3F5-6B58366D7FC9}" type="datetimeFigureOut">
              <a:rPr lang="en-GB" smtClean="0"/>
              <a:t>18/11/2025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A239AC-D086-4A80-9295-E46F21DE2FE5}" type="slidenum">
              <a:rPr lang="en-GB" smtClean="0"/>
              <a:t>‹#›</a:t>
            </a:fld>
            <a:endParaRPr lang="en-GB"/>
          </a:p>
        </p:txBody>
      </p:sp>
    </p:spTree>
    <p:extLst>
      <p:ext uri="{BB962C8B-B14F-4D97-AF65-F5344CB8AC3E}">
        <p14:creationId xmlns:p14="http://schemas.microsoft.com/office/powerpoint/2010/main" val="5692658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3" indent="0">
              <a:buNone/>
              <a:defRPr sz="2000">
                <a:solidFill>
                  <a:schemeClr val="tx1">
                    <a:tint val="75000"/>
                  </a:schemeClr>
                </a:solidFill>
              </a:defRPr>
            </a:lvl2pPr>
            <a:lvl3pPr marL="914406" indent="0">
              <a:buNone/>
              <a:defRPr sz="1800">
                <a:solidFill>
                  <a:schemeClr val="tx1">
                    <a:tint val="75000"/>
                  </a:schemeClr>
                </a:solidFill>
              </a:defRPr>
            </a:lvl3pPr>
            <a:lvl4pPr marL="1371609" indent="0">
              <a:buNone/>
              <a:defRPr sz="1600">
                <a:solidFill>
                  <a:schemeClr val="tx1">
                    <a:tint val="75000"/>
                  </a:schemeClr>
                </a:solidFill>
              </a:defRPr>
            </a:lvl4pPr>
            <a:lvl5pPr marL="1828812" indent="0">
              <a:buNone/>
              <a:defRPr sz="1600">
                <a:solidFill>
                  <a:schemeClr val="tx1">
                    <a:tint val="75000"/>
                  </a:schemeClr>
                </a:solidFill>
              </a:defRPr>
            </a:lvl5pPr>
            <a:lvl6pPr marL="2286015" indent="0">
              <a:buNone/>
              <a:defRPr sz="1600">
                <a:solidFill>
                  <a:schemeClr val="tx1">
                    <a:tint val="75000"/>
                  </a:schemeClr>
                </a:solidFill>
              </a:defRPr>
            </a:lvl6pPr>
            <a:lvl7pPr marL="2743218" indent="0">
              <a:buNone/>
              <a:defRPr sz="1600">
                <a:solidFill>
                  <a:schemeClr val="tx1">
                    <a:tint val="75000"/>
                  </a:schemeClr>
                </a:solidFill>
              </a:defRPr>
            </a:lvl7pPr>
            <a:lvl8pPr marL="3200421" indent="0">
              <a:buNone/>
              <a:defRPr sz="1600">
                <a:solidFill>
                  <a:schemeClr val="tx1">
                    <a:tint val="75000"/>
                  </a:schemeClr>
                </a:solidFill>
              </a:defRPr>
            </a:lvl8pPr>
            <a:lvl9pPr marL="3657624"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FAF3BE-CF5B-446E-B3F5-6B58366D7FC9}" type="datetimeFigureOut">
              <a:rPr lang="en-GB" smtClean="0"/>
              <a:t>18/11/2025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A239AC-D086-4A80-9295-E46F21DE2FE5}" type="slidenum">
              <a:rPr lang="en-GB" smtClean="0"/>
              <a:t>‹#›</a:t>
            </a:fld>
            <a:endParaRPr lang="en-GB"/>
          </a:p>
        </p:txBody>
      </p:sp>
    </p:spTree>
    <p:extLst>
      <p:ext uri="{BB962C8B-B14F-4D97-AF65-F5344CB8AC3E}">
        <p14:creationId xmlns:p14="http://schemas.microsoft.com/office/powerpoint/2010/main" val="527439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FAF3BE-CF5B-446E-B3F5-6B58366D7FC9}" type="datetimeFigureOut">
              <a:rPr lang="en-GB" smtClean="0"/>
              <a:t>18/11/2025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A239AC-D086-4A80-9295-E46F21DE2FE5}" type="slidenum">
              <a:rPr lang="en-GB" smtClean="0"/>
              <a:t>‹#›</a:t>
            </a:fld>
            <a:endParaRPr lang="en-GB"/>
          </a:p>
        </p:txBody>
      </p:sp>
    </p:spTree>
    <p:extLst>
      <p:ext uri="{BB962C8B-B14F-4D97-AF65-F5344CB8AC3E}">
        <p14:creationId xmlns:p14="http://schemas.microsoft.com/office/powerpoint/2010/main" val="34895853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90" y="1681163"/>
            <a:ext cx="5157786" cy="823912"/>
          </a:xfrm>
        </p:spPr>
        <p:txBody>
          <a:bodyPr anchor="b"/>
          <a:lstStyle>
            <a:lvl1pPr marL="0" indent="0">
              <a:buNone/>
              <a:defRPr sz="2400" b="1"/>
            </a:lvl1pPr>
            <a:lvl2pPr marL="457203" indent="0">
              <a:buNone/>
              <a:defRPr sz="2000" b="1"/>
            </a:lvl2pPr>
            <a:lvl3pPr marL="914406" indent="0">
              <a:buNone/>
              <a:defRPr sz="1800" b="1"/>
            </a:lvl3pPr>
            <a:lvl4pPr marL="1371609" indent="0">
              <a:buNone/>
              <a:defRPr sz="1600" b="1"/>
            </a:lvl4pPr>
            <a:lvl5pPr marL="1828812" indent="0">
              <a:buNone/>
              <a:defRPr sz="1600" b="1"/>
            </a:lvl5pPr>
            <a:lvl6pPr marL="2286015" indent="0">
              <a:buNone/>
              <a:defRPr sz="1600" b="1"/>
            </a:lvl6pPr>
            <a:lvl7pPr marL="2743218" indent="0">
              <a:buNone/>
              <a:defRPr sz="1600" b="1"/>
            </a:lvl7pPr>
            <a:lvl8pPr marL="3200421" indent="0">
              <a:buNone/>
              <a:defRPr sz="1600" b="1"/>
            </a:lvl8pPr>
            <a:lvl9pPr marL="3657624"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0" y="2505075"/>
            <a:ext cx="515778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3" indent="0">
              <a:buNone/>
              <a:defRPr sz="2000" b="1"/>
            </a:lvl2pPr>
            <a:lvl3pPr marL="914406" indent="0">
              <a:buNone/>
              <a:defRPr sz="1800" b="1"/>
            </a:lvl3pPr>
            <a:lvl4pPr marL="1371609" indent="0">
              <a:buNone/>
              <a:defRPr sz="1600" b="1"/>
            </a:lvl4pPr>
            <a:lvl5pPr marL="1828812" indent="0">
              <a:buNone/>
              <a:defRPr sz="1600" b="1"/>
            </a:lvl5pPr>
            <a:lvl6pPr marL="2286015" indent="0">
              <a:buNone/>
              <a:defRPr sz="1600" b="1"/>
            </a:lvl6pPr>
            <a:lvl7pPr marL="2743218" indent="0">
              <a:buNone/>
              <a:defRPr sz="1600" b="1"/>
            </a:lvl7pPr>
            <a:lvl8pPr marL="3200421" indent="0">
              <a:buNone/>
              <a:defRPr sz="1600" b="1"/>
            </a:lvl8pPr>
            <a:lvl9pPr marL="36576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FAF3BE-CF5B-446E-B3F5-6B58366D7FC9}" type="datetimeFigureOut">
              <a:rPr lang="en-GB" smtClean="0"/>
              <a:t>18/11/2025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6A239AC-D086-4A80-9295-E46F21DE2FE5}" type="slidenum">
              <a:rPr lang="en-GB" smtClean="0"/>
              <a:t>‹#›</a:t>
            </a:fld>
            <a:endParaRPr lang="en-GB"/>
          </a:p>
        </p:txBody>
      </p:sp>
    </p:spTree>
    <p:extLst>
      <p:ext uri="{BB962C8B-B14F-4D97-AF65-F5344CB8AC3E}">
        <p14:creationId xmlns:p14="http://schemas.microsoft.com/office/powerpoint/2010/main" val="40415584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FAF3BE-CF5B-446E-B3F5-6B58366D7FC9}" type="datetimeFigureOut">
              <a:rPr lang="en-GB" smtClean="0"/>
              <a:t>18/11/2025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6A239AC-D086-4A80-9295-E46F21DE2FE5}" type="slidenum">
              <a:rPr lang="en-GB" smtClean="0"/>
              <a:t>‹#›</a:t>
            </a:fld>
            <a:endParaRPr lang="en-GB"/>
          </a:p>
        </p:txBody>
      </p:sp>
    </p:spTree>
    <p:extLst>
      <p:ext uri="{BB962C8B-B14F-4D97-AF65-F5344CB8AC3E}">
        <p14:creationId xmlns:p14="http://schemas.microsoft.com/office/powerpoint/2010/main" val="18829281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FAF3BE-CF5B-446E-B3F5-6B58366D7FC9}" type="datetimeFigureOut">
              <a:rPr lang="en-GB" smtClean="0"/>
              <a:t>18/11/2025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6A239AC-D086-4A80-9295-E46F21DE2FE5}" type="slidenum">
              <a:rPr lang="en-GB" smtClean="0"/>
              <a:t>‹#›</a:t>
            </a:fld>
            <a:endParaRPr lang="en-GB"/>
          </a:p>
        </p:txBody>
      </p:sp>
    </p:spTree>
    <p:extLst>
      <p:ext uri="{BB962C8B-B14F-4D97-AF65-F5344CB8AC3E}">
        <p14:creationId xmlns:p14="http://schemas.microsoft.com/office/powerpoint/2010/main" val="2000239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1BBC0-BB6C-0D50-5E02-56E00156830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FCA4575-59E1-E999-5D18-5AFF543709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D561F1-9AC4-1342-A0E3-C659E58EF031}"/>
              </a:ext>
            </a:extLst>
          </p:cNvPr>
          <p:cNvSpPr>
            <a:spLocks noGrp="1"/>
          </p:cNvSpPr>
          <p:nvPr>
            <p:ph type="dt" sz="half" idx="10"/>
          </p:nvPr>
        </p:nvSpPr>
        <p:spPr/>
        <p:txBody>
          <a:bodyPr/>
          <a:lstStyle/>
          <a:p>
            <a:fld id="{9C05CBAD-A95D-4E8E-B077-63F204D14854}" type="datetimeFigureOut">
              <a:rPr lang="en-GB" smtClean="0"/>
              <a:t>18/11/2025</a:t>
            </a:fld>
            <a:endParaRPr lang="en-GB"/>
          </a:p>
        </p:txBody>
      </p:sp>
      <p:sp>
        <p:nvSpPr>
          <p:cNvPr id="5" name="Footer Placeholder 4">
            <a:extLst>
              <a:ext uri="{FF2B5EF4-FFF2-40B4-BE49-F238E27FC236}">
                <a16:creationId xmlns:a16="http://schemas.microsoft.com/office/drawing/2014/main" id="{57E265C0-0843-FD21-F48B-805817978B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05BA7E0-B132-A405-1F3B-B615811DDCD4}"/>
              </a:ext>
            </a:extLst>
          </p:cNvPr>
          <p:cNvSpPr>
            <a:spLocks noGrp="1"/>
          </p:cNvSpPr>
          <p:nvPr>
            <p:ph type="sldNum" sz="quarter" idx="12"/>
          </p:nvPr>
        </p:nvSpPr>
        <p:spPr/>
        <p:txBody>
          <a:bodyPr/>
          <a:lstStyle/>
          <a:p>
            <a:fld id="{E52A8FF5-F1C8-482F-B626-DF88E6FE08C9}" type="slidenum">
              <a:rPr lang="en-GB" smtClean="0"/>
              <a:t>‹#›</a:t>
            </a:fld>
            <a:endParaRPr lang="en-GB"/>
          </a:p>
        </p:txBody>
      </p:sp>
    </p:spTree>
    <p:extLst>
      <p:ext uri="{BB962C8B-B14F-4D97-AF65-F5344CB8AC3E}">
        <p14:creationId xmlns:p14="http://schemas.microsoft.com/office/powerpoint/2010/main" val="3925612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3" indent="0">
              <a:buNone/>
              <a:defRPr sz="1400"/>
            </a:lvl2pPr>
            <a:lvl3pPr marL="914406" indent="0">
              <a:buNone/>
              <a:defRPr sz="1200"/>
            </a:lvl3pPr>
            <a:lvl4pPr marL="1371609" indent="0">
              <a:buNone/>
              <a:defRPr sz="1000"/>
            </a:lvl4pPr>
            <a:lvl5pPr marL="1828812" indent="0">
              <a:buNone/>
              <a:defRPr sz="1000"/>
            </a:lvl5pPr>
            <a:lvl6pPr marL="2286015" indent="0">
              <a:buNone/>
              <a:defRPr sz="1000"/>
            </a:lvl6pPr>
            <a:lvl7pPr marL="2743218" indent="0">
              <a:buNone/>
              <a:defRPr sz="1000"/>
            </a:lvl7pPr>
            <a:lvl8pPr marL="3200421" indent="0">
              <a:buNone/>
              <a:defRPr sz="1000"/>
            </a:lvl8pPr>
            <a:lvl9pPr marL="3657624"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FAF3BE-CF5B-446E-B3F5-6B58366D7FC9}" type="datetimeFigureOut">
              <a:rPr lang="en-GB" smtClean="0"/>
              <a:t>18/11/2025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A239AC-D086-4A80-9295-E46F21DE2FE5}" type="slidenum">
              <a:rPr lang="en-GB" smtClean="0"/>
              <a:t>‹#›</a:t>
            </a:fld>
            <a:endParaRPr lang="en-GB"/>
          </a:p>
        </p:txBody>
      </p:sp>
    </p:spTree>
    <p:extLst>
      <p:ext uri="{BB962C8B-B14F-4D97-AF65-F5344CB8AC3E}">
        <p14:creationId xmlns:p14="http://schemas.microsoft.com/office/powerpoint/2010/main" val="4814209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3" indent="0">
              <a:buNone/>
              <a:defRPr sz="2800"/>
            </a:lvl2pPr>
            <a:lvl3pPr marL="914406" indent="0">
              <a:buNone/>
              <a:defRPr sz="2400"/>
            </a:lvl3pPr>
            <a:lvl4pPr marL="1371609" indent="0">
              <a:buNone/>
              <a:defRPr sz="2000"/>
            </a:lvl4pPr>
            <a:lvl5pPr marL="1828812" indent="0">
              <a:buNone/>
              <a:defRPr sz="2000"/>
            </a:lvl5pPr>
            <a:lvl6pPr marL="2286015" indent="0">
              <a:buNone/>
              <a:defRPr sz="2000"/>
            </a:lvl6pPr>
            <a:lvl7pPr marL="2743218" indent="0">
              <a:buNone/>
              <a:defRPr sz="2000"/>
            </a:lvl7pPr>
            <a:lvl8pPr marL="3200421" indent="0">
              <a:buNone/>
              <a:defRPr sz="2000"/>
            </a:lvl8pPr>
            <a:lvl9pPr marL="3657624"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3" indent="0">
              <a:buNone/>
              <a:defRPr sz="1400"/>
            </a:lvl2pPr>
            <a:lvl3pPr marL="914406" indent="0">
              <a:buNone/>
              <a:defRPr sz="1200"/>
            </a:lvl3pPr>
            <a:lvl4pPr marL="1371609" indent="0">
              <a:buNone/>
              <a:defRPr sz="1000"/>
            </a:lvl4pPr>
            <a:lvl5pPr marL="1828812" indent="0">
              <a:buNone/>
              <a:defRPr sz="1000"/>
            </a:lvl5pPr>
            <a:lvl6pPr marL="2286015" indent="0">
              <a:buNone/>
              <a:defRPr sz="1000"/>
            </a:lvl6pPr>
            <a:lvl7pPr marL="2743218" indent="0">
              <a:buNone/>
              <a:defRPr sz="1000"/>
            </a:lvl7pPr>
            <a:lvl8pPr marL="3200421" indent="0">
              <a:buNone/>
              <a:defRPr sz="1000"/>
            </a:lvl8pPr>
            <a:lvl9pPr marL="3657624"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FAF3BE-CF5B-446E-B3F5-6B58366D7FC9}" type="datetimeFigureOut">
              <a:rPr lang="en-GB" smtClean="0"/>
              <a:t>18/11/2025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A239AC-D086-4A80-9295-E46F21DE2FE5}" type="slidenum">
              <a:rPr lang="en-GB" smtClean="0"/>
              <a:t>‹#›</a:t>
            </a:fld>
            <a:endParaRPr lang="en-GB"/>
          </a:p>
        </p:txBody>
      </p:sp>
    </p:spTree>
    <p:extLst>
      <p:ext uri="{BB962C8B-B14F-4D97-AF65-F5344CB8AC3E}">
        <p14:creationId xmlns:p14="http://schemas.microsoft.com/office/powerpoint/2010/main" val="18664867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FAF3BE-CF5B-446E-B3F5-6B58366D7FC9}" type="datetimeFigureOut">
              <a:rPr lang="en-GB" smtClean="0"/>
              <a:t>18/11/2025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A239AC-D086-4A80-9295-E46F21DE2FE5}" type="slidenum">
              <a:rPr lang="en-GB" smtClean="0"/>
              <a:t>‹#›</a:t>
            </a:fld>
            <a:endParaRPr lang="en-GB"/>
          </a:p>
        </p:txBody>
      </p:sp>
    </p:spTree>
    <p:extLst>
      <p:ext uri="{BB962C8B-B14F-4D97-AF65-F5344CB8AC3E}">
        <p14:creationId xmlns:p14="http://schemas.microsoft.com/office/powerpoint/2010/main" val="3077129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FAF3BE-CF5B-446E-B3F5-6B58366D7FC9}" type="datetimeFigureOut">
              <a:rPr lang="en-GB" smtClean="0"/>
              <a:t>18/11/2025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A239AC-D086-4A80-9295-E46F21DE2FE5}" type="slidenum">
              <a:rPr lang="en-GB" smtClean="0"/>
              <a:t>‹#›</a:t>
            </a:fld>
            <a:endParaRPr lang="en-GB"/>
          </a:p>
        </p:txBody>
      </p:sp>
    </p:spTree>
    <p:extLst>
      <p:ext uri="{BB962C8B-B14F-4D97-AF65-F5344CB8AC3E}">
        <p14:creationId xmlns:p14="http://schemas.microsoft.com/office/powerpoint/2010/main" val="2202900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BE28B-EC99-5525-0068-024A0D482F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18A94EB-8166-0E3B-0048-605E294BD9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49DB9A-76A1-2D04-69D5-27D7F4184CC0}"/>
              </a:ext>
            </a:extLst>
          </p:cNvPr>
          <p:cNvSpPr>
            <a:spLocks noGrp="1"/>
          </p:cNvSpPr>
          <p:nvPr>
            <p:ph type="dt" sz="half" idx="10"/>
          </p:nvPr>
        </p:nvSpPr>
        <p:spPr/>
        <p:txBody>
          <a:bodyPr/>
          <a:lstStyle/>
          <a:p>
            <a:fld id="{9C05CBAD-A95D-4E8E-B077-63F204D14854}" type="datetimeFigureOut">
              <a:rPr lang="en-GB" smtClean="0"/>
              <a:t>18/11/2025</a:t>
            </a:fld>
            <a:endParaRPr lang="en-GB"/>
          </a:p>
        </p:txBody>
      </p:sp>
      <p:sp>
        <p:nvSpPr>
          <p:cNvPr id="5" name="Footer Placeholder 4">
            <a:extLst>
              <a:ext uri="{FF2B5EF4-FFF2-40B4-BE49-F238E27FC236}">
                <a16:creationId xmlns:a16="http://schemas.microsoft.com/office/drawing/2014/main" id="{4BB3BB53-BF84-34FF-EEDA-73F4D733323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A093F7-944F-0F36-7D15-DC902D0C1CA9}"/>
              </a:ext>
            </a:extLst>
          </p:cNvPr>
          <p:cNvSpPr>
            <a:spLocks noGrp="1"/>
          </p:cNvSpPr>
          <p:nvPr>
            <p:ph type="sldNum" sz="quarter" idx="12"/>
          </p:nvPr>
        </p:nvSpPr>
        <p:spPr/>
        <p:txBody>
          <a:bodyPr/>
          <a:lstStyle/>
          <a:p>
            <a:fld id="{E52A8FF5-F1C8-482F-B626-DF88E6FE08C9}" type="slidenum">
              <a:rPr lang="en-GB" smtClean="0"/>
              <a:t>‹#›</a:t>
            </a:fld>
            <a:endParaRPr lang="en-GB"/>
          </a:p>
        </p:txBody>
      </p:sp>
    </p:spTree>
    <p:extLst>
      <p:ext uri="{BB962C8B-B14F-4D97-AF65-F5344CB8AC3E}">
        <p14:creationId xmlns:p14="http://schemas.microsoft.com/office/powerpoint/2010/main" val="3801756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E39EB-EC7E-EFE3-E5D9-B7BFA25F320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1748E82-041B-F785-4E48-3476F2BC4C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18ECB09-3104-A043-AE34-DAB3BB820A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1CF72D2-62EC-5B92-2AEA-3C1246CDF275}"/>
              </a:ext>
            </a:extLst>
          </p:cNvPr>
          <p:cNvSpPr>
            <a:spLocks noGrp="1"/>
          </p:cNvSpPr>
          <p:nvPr>
            <p:ph type="dt" sz="half" idx="10"/>
          </p:nvPr>
        </p:nvSpPr>
        <p:spPr/>
        <p:txBody>
          <a:bodyPr/>
          <a:lstStyle/>
          <a:p>
            <a:fld id="{9C05CBAD-A95D-4E8E-B077-63F204D14854}" type="datetimeFigureOut">
              <a:rPr lang="en-GB" smtClean="0"/>
              <a:t>18/11/2025</a:t>
            </a:fld>
            <a:endParaRPr lang="en-GB"/>
          </a:p>
        </p:txBody>
      </p:sp>
      <p:sp>
        <p:nvSpPr>
          <p:cNvPr id="6" name="Footer Placeholder 5">
            <a:extLst>
              <a:ext uri="{FF2B5EF4-FFF2-40B4-BE49-F238E27FC236}">
                <a16:creationId xmlns:a16="http://schemas.microsoft.com/office/drawing/2014/main" id="{859F3F4D-1D58-3A87-CB4E-A85638B41EA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0C31B95-AA8F-A160-99E7-CACE5C76DC27}"/>
              </a:ext>
            </a:extLst>
          </p:cNvPr>
          <p:cNvSpPr>
            <a:spLocks noGrp="1"/>
          </p:cNvSpPr>
          <p:nvPr>
            <p:ph type="sldNum" sz="quarter" idx="12"/>
          </p:nvPr>
        </p:nvSpPr>
        <p:spPr/>
        <p:txBody>
          <a:bodyPr/>
          <a:lstStyle/>
          <a:p>
            <a:fld id="{E52A8FF5-F1C8-482F-B626-DF88E6FE08C9}" type="slidenum">
              <a:rPr lang="en-GB" smtClean="0"/>
              <a:t>‹#›</a:t>
            </a:fld>
            <a:endParaRPr lang="en-GB"/>
          </a:p>
        </p:txBody>
      </p:sp>
    </p:spTree>
    <p:extLst>
      <p:ext uri="{BB962C8B-B14F-4D97-AF65-F5344CB8AC3E}">
        <p14:creationId xmlns:p14="http://schemas.microsoft.com/office/powerpoint/2010/main" val="2159009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3CE99-C793-FA66-1FA6-2585D7FA9D3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F9E34BA-A4E3-9BA1-0A29-5537E861E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A4C233-F4E5-F562-97F8-FA6D2FE75B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863415B-485E-9F90-1BC8-947D5DA49A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C1F420-710B-94C1-1064-758D085A17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01B3506-2181-E3C6-218C-F1C0D648CF4F}"/>
              </a:ext>
            </a:extLst>
          </p:cNvPr>
          <p:cNvSpPr>
            <a:spLocks noGrp="1"/>
          </p:cNvSpPr>
          <p:nvPr>
            <p:ph type="dt" sz="half" idx="10"/>
          </p:nvPr>
        </p:nvSpPr>
        <p:spPr/>
        <p:txBody>
          <a:bodyPr/>
          <a:lstStyle/>
          <a:p>
            <a:fld id="{9C05CBAD-A95D-4E8E-B077-63F204D14854}" type="datetimeFigureOut">
              <a:rPr lang="en-GB" smtClean="0"/>
              <a:t>18/11/2025</a:t>
            </a:fld>
            <a:endParaRPr lang="en-GB"/>
          </a:p>
        </p:txBody>
      </p:sp>
      <p:sp>
        <p:nvSpPr>
          <p:cNvPr id="8" name="Footer Placeholder 7">
            <a:extLst>
              <a:ext uri="{FF2B5EF4-FFF2-40B4-BE49-F238E27FC236}">
                <a16:creationId xmlns:a16="http://schemas.microsoft.com/office/drawing/2014/main" id="{28374045-FD3F-DA39-A81F-EE3CD270AD0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D64E1B7-CB7B-99AD-FBF4-3C3916E77E1E}"/>
              </a:ext>
            </a:extLst>
          </p:cNvPr>
          <p:cNvSpPr>
            <a:spLocks noGrp="1"/>
          </p:cNvSpPr>
          <p:nvPr>
            <p:ph type="sldNum" sz="quarter" idx="12"/>
          </p:nvPr>
        </p:nvSpPr>
        <p:spPr/>
        <p:txBody>
          <a:bodyPr/>
          <a:lstStyle/>
          <a:p>
            <a:fld id="{E52A8FF5-F1C8-482F-B626-DF88E6FE08C9}" type="slidenum">
              <a:rPr lang="en-GB" smtClean="0"/>
              <a:t>‹#›</a:t>
            </a:fld>
            <a:endParaRPr lang="en-GB"/>
          </a:p>
        </p:txBody>
      </p:sp>
    </p:spTree>
    <p:extLst>
      <p:ext uri="{BB962C8B-B14F-4D97-AF65-F5344CB8AC3E}">
        <p14:creationId xmlns:p14="http://schemas.microsoft.com/office/powerpoint/2010/main" val="2463803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54649-B942-C9E0-496C-86F8CF16758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53E8548-AACC-2A48-70F9-FD666045219B}"/>
              </a:ext>
            </a:extLst>
          </p:cNvPr>
          <p:cNvSpPr>
            <a:spLocks noGrp="1"/>
          </p:cNvSpPr>
          <p:nvPr>
            <p:ph type="dt" sz="half" idx="10"/>
          </p:nvPr>
        </p:nvSpPr>
        <p:spPr/>
        <p:txBody>
          <a:bodyPr/>
          <a:lstStyle/>
          <a:p>
            <a:fld id="{9C05CBAD-A95D-4E8E-B077-63F204D14854}" type="datetimeFigureOut">
              <a:rPr lang="en-GB" smtClean="0"/>
              <a:t>18/11/2025</a:t>
            </a:fld>
            <a:endParaRPr lang="en-GB"/>
          </a:p>
        </p:txBody>
      </p:sp>
      <p:sp>
        <p:nvSpPr>
          <p:cNvPr id="4" name="Footer Placeholder 3">
            <a:extLst>
              <a:ext uri="{FF2B5EF4-FFF2-40B4-BE49-F238E27FC236}">
                <a16:creationId xmlns:a16="http://schemas.microsoft.com/office/drawing/2014/main" id="{0AB519AE-29B7-C58E-C67C-D467FBE0A5E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E9370FF-76E0-2E20-181C-50688C499CC1}"/>
              </a:ext>
            </a:extLst>
          </p:cNvPr>
          <p:cNvSpPr>
            <a:spLocks noGrp="1"/>
          </p:cNvSpPr>
          <p:nvPr>
            <p:ph type="sldNum" sz="quarter" idx="12"/>
          </p:nvPr>
        </p:nvSpPr>
        <p:spPr/>
        <p:txBody>
          <a:bodyPr/>
          <a:lstStyle/>
          <a:p>
            <a:fld id="{E52A8FF5-F1C8-482F-B626-DF88E6FE08C9}" type="slidenum">
              <a:rPr lang="en-GB" smtClean="0"/>
              <a:t>‹#›</a:t>
            </a:fld>
            <a:endParaRPr lang="en-GB"/>
          </a:p>
        </p:txBody>
      </p:sp>
    </p:spTree>
    <p:extLst>
      <p:ext uri="{BB962C8B-B14F-4D97-AF65-F5344CB8AC3E}">
        <p14:creationId xmlns:p14="http://schemas.microsoft.com/office/powerpoint/2010/main" val="2606921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49D7C9-4540-E172-94FE-92C8A123238C}"/>
              </a:ext>
            </a:extLst>
          </p:cNvPr>
          <p:cNvSpPr>
            <a:spLocks noGrp="1"/>
          </p:cNvSpPr>
          <p:nvPr>
            <p:ph type="dt" sz="half" idx="10"/>
          </p:nvPr>
        </p:nvSpPr>
        <p:spPr/>
        <p:txBody>
          <a:bodyPr/>
          <a:lstStyle/>
          <a:p>
            <a:fld id="{9C05CBAD-A95D-4E8E-B077-63F204D14854}" type="datetimeFigureOut">
              <a:rPr lang="en-GB" smtClean="0"/>
              <a:t>18/11/2025</a:t>
            </a:fld>
            <a:endParaRPr lang="en-GB"/>
          </a:p>
        </p:txBody>
      </p:sp>
      <p:sp>
        <p:nvSpPr>
          <p:cNvPr id="3" name="Footer Placeholder 2">
            <a:extLst>
              <a:ext uri="{FF2B5EF4-FFF2-40B4-BE49-F238E27FC236}">
                <a16:creationId xmlns:a16="http://schemas.microsoft.com/office/drawing/2014/main" id="{87F1D33A-E0B9-D467-08E7-60AADE93A0F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26928E5-CDC4-B586-2456-7A0E5D250769}"/>
              </a:ext>
            </a:extLst>
          </p:cNvPr>
          <p:cNvSpPr>
            <a:spLocks noGrp="1"/>
          </p:cNvSpPr>
          <p:nvPr>
            <p:ph type="sldNum" sz="quarter" idx="12"/>
          </p:nvPr>
        </p:nvSpPr>
        <p:spPr/>
        <p:txBody>
          <a:bodyPr/>
          <a:lstStyle/>
          <a:p>
            <a:fld id="{E52A8FF5-F1C8-482F-B626-DF88E6FE08C9}" type="slidenum">
              <a:rPr lang="en-GB" smtClean="0"/>
              <a:t>‹#›</a:t>
            </a:fld>
            <a:endParaRPr lang="en-GB"/>
          </a:p>
        </p:txBody>
      </p:sp>
    </p:spTree>
    <p:extLst>
      <p:ext uri="{BB962C8B-B14F-4D97-AF65-F5344CB8AC3E}">
        <p14:creationId xmlns:p14="http://schemas.microsoft.com/office/powerpoint/2010/main" val="94976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92BE5-2540-A6C0-D82C-4EB57F08F9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0542627-F9C0-00E6-96E8-401E9D41A4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96CD956-A95F-8313-2907-410927633F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84038C-DACD-B49B-C0F2-3E8CF6878BA0}"/>
              </a:ext>
            </a:extLst>
          </p:cNvPr>
          <p:cNvSpPr>
            <a:spLocks noGrp="1"/>
          </p:cNvSpPr>
          <p:nvPr>
            <p:ph type="dt" sz="half" idx="10"/>
          </p:nvPr>
        </p:nvSpPr>
        <p:spPr/>
        <p:txBody>
          <a:bodyPr/>
          <a:lstStyle/>
          <a:p>
            <a:fld id="{9C05CBAD-A95D-4E8E-B077-63F204D14854}" type="datetimeFigureOut">
              <a:rPr lang="en-GB" smtClean="0"/>
              <a:t>18/11/2025</a:t>
            </a:fld>
            <a:endParaRPr lang="en-GB"/>
          </a:p>
        </p:txBody>
      </p:sp>
      <p:sp>
        <p:nvSpPr>
          <p:cNvPr id="6" name="Footer Placeholder 5">
            <a:extLst>
              <a:ext uri="{FF2B5EF4-FFF2-40B4-BE49-F238E27FC236}">
                <a16:creationId xmlns:a16="http://schemas.microsoft.com/office/drawing/2014/main" id="{CEF273B1-B5EE-6ED2-07E6-C00B8C1F0CA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88218A2-EAE4-0BED-829F-2D5C5081AA65}"/>
              </a:ext>
            </a:extLst>
          </p:cNvPr>
          <p:cNvSpPr>
            <a:spLocks noGrp="1"/>
          </p:cNvSpPr>
          <p:nvPr>
            <p:ph type="sldNum" sz="quarter" idx="12"/>
          </p:nvPr>
        </p:nvSpPr>
        <p:spPr/>
        <p:txBody>
          <a:bodyPr/>
          <a:lstStyle/>
          <a:p>
            <a:fld id="{E52A8FF5-F1C8-482F-B626-DF88E6FE08C9}" type="slidenum">
              <a:rPr lang="en-GB" smtClean="0"/>
              <a:t>‹#›</a:t>
            </a:fld>
            <a:endParaRPr lang="en-GB"/>
          </a:p>
        </p:txBody>
      </p:sp>
    </p:spTree>
    <p:extLst>
      <p:ext uri="{BB962C8B-B14F-4D97-AF65-F5344CB8AC3E}">
        <p14:creationId xmlns:p14="http://schemas.microsoft.com/office/powerpoint/2010/main" val="3263710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D8F8F-2A62-1AB9-4DCE-392238BB50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EB1DA23-17F7-F7E4-90AD-2705E76B1C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8EB658D-0DA4-E431-5573-AD954711D7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DA34C-56D5-EC2F-6E85-7C78FF9A01F4}"/>
              </a:ext>
            </a:extLst>
          </p:cNvPr>
          <p:cNvSpPr>
            <a:spLocks noGrp="1"/>
          </p:cNvSpPr>
          <p:nvPr>
            <p:ph type="dt" sz="half" idx="10"/>
          </p:nvPr>
        </p:nvSpPr>
        <p:spPr/>
        <p:txBody>
          <a:bodyPr/>
          <a:lstStyle/>
          <a:p>
            <a:fld id="{9C05CBAD-A95D-4E8E-B077-63F204D14854}" type="datetimeFigureOut">
              <a:rPr lang="en-GB" smtClean="0"/>
              <a:t>18/11/2025</a:t>
            </a:fld>
            <a:endParaRPr lang="en-GB"/>
          </a:p>
        </p:txBody>
      </p:sp>
      <p:sp>
        <p:nvSpPr>
          <p:cNvPr id="6" name="Footer Placeholder 5">
            <a:extLst>
              <a:ext uri="{FF2B5EF4-FFF2-40B4-BE49-F238E27FC236}">
                <a16:creationId xmlns:a16="http://schemas.microsoft.com/office/drawing/2014/main" id="{5262861A-2442-71C2-B8CE-1020CD9A4D2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D9502C9-5689-ADFD-D838-76444B4A2124}"/>
              </a:ext>
            </a:extLst>
          </p:cNvPr>
          <p:cNvSpPr>
            <a:spLocks noGrp="1"/>
          </p:cNvSpPr>
          <p:nvPr>
            <p:ph type="sldNum" sz="quarter" idx="12"/>
          </p:nvPr>
        </p:nvSpPr>
        <p:spPr/>
        <p:txBody>
          <a:bodyPr/>
          <a:lstStyle/>
          <a:p>
            <a:fld id="{E52A8FF5-F1C8-482F-B626-DF88E6FE08C9}" type="slidenum">
              <a:rPr lang="en-GB" smtClean="0"/>
              <a:t>‹#›</a:t>
            </a:fld>
            <a:endParaRPr lang="en-GB"/>
          </a:p>
        </p:txBody>
      </p:sp>
    </p:spTree>
    <p:extLst>
      <p:ext uri="{BB962C8B-B14F-4D97-AF65-F5344CB8AC3E}">
        <p14:creationId xmlns:p14="http://schemas.microsoft.com/office/powerpoint/2010/main" val="4049834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7E0A54-6787-05B0-12D7-F2B0D341B4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28113A8-3AC1-533E-C16A-75C1956C62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F2DC8D3-BD1B-26DE-B3A0-DD20860E4A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05CBAD-A95D-4E8E-B077-63F204D14854}" type="datetimeFigureOut">
              <a:rPr lang="en-GB" smtClean="0"/>
              <a:t>18/11/2025</a:t>
            </a:fld>
            <a:endParaRPr lang="en-GB"/>
          </a:p>
        </p:txBody>
      </p:sp>
      <p:sp>
        <p:nvSpPr>
          <p:cNvPr id="5" name="Footer Placeholder 4">
            <a:extLst>
              <a:ext uri="{FF2B5EF4-FFF2-40B4-BE49-F238E27FC236}">
                <a16:creationId xmlns:a16="http://schemas.microsoft.com/office/drawing/2014/main" id="{0B2913B6-2F47-589F-B169-6BC4C0BC16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1CA2B0B-F684-D44B-8BB7-A8030D2598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2A8FF5-F1C8-482F-B626-DF88E6FE08C9}" type="slidenum">
              <a:rPr lang="en-GB" smtClean="0"/>
              <a:t>‹#›</a:t>
            </a:fld>
            <a:endParaRPr lang="en-GB"/>
          </a:p>
        </p:txBody>
      </p:sp>
    </p:spTree>
    <p:extLst>
      <p:ext uri="{BB962C8B-B14F-4D97-AF65-F5344CB8AC3E}">
        <p14:creationId xmlns:p14="http://schemas.microsoft.com/office/powerpoint/2010/main" val="21028791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FAF3BE-CF5B-446E-B3F5-6B58366D7FC9}" type="datetimeFigureOut">
              <a:rPr lang="en-GB" smtClean="0"/>
              <a:t>18/11/2025</a:t>
            </a:fld>
            <a:endParaRPr lang="en-GB"/>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A239AC-D086-4A80-9295-E46F21DE2FE5}" type="slidenum">
              <a:rPr lang="en-GB" smtClean="0"/>
              <a:t>‹#›</a:t>
            </a:fld>
            <a:endParaRPr lang="en-GB"/>
          </a:p>
        </p:txBody>
      </p:sp>
    </p:spTree>
    <p:extLst>
      <p:ext uri="{BB962C8B-B14F-4D97-AF65-F5344CB8AC3E}">
        <p14:creationId xmlns:p14="http://schemas.microsoft.com/office/powerpoint/2010/main" val="3696218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2" indent="-228602" algn="l" defTabSz="91440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4" indent="-228602" algn="l" defTabSz="91440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8" indent="-228602" algn="l" defTabSz="91440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10"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1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17"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6" rtl="0" eaLnBrk="1" latinLnBrk="0" hangingPunct="1">
        <a:defRPr sz="1800" kern="1200">
          <a:solidFill>
            <a:schemeClr val="tx1"/>
          </a:solidFill>
          <a:latin typeface="+mn-lt"/>
          <a:ea typeface="+mn-ea"/>
          <a:cs typeface="+mn-cs"/>
        </a:defRPr>
      </a:lvl1pPr>
      <a:lvl2pPr marL="457203" algn="l" defTabSz="914406" rtl="0" eaLnBrk="1" latinLnBrk="0" hangingPunct="1">
        <a:defRPr sz="1800" kern="1200">
          <a:solidFill>
            <a:schemeClr val="tx1"/>
          </a:solidFill>
          <a:latin typeface="+mn-lt"/>
          <a:ea typeface="+mn-ea"/>
          <a:cs typeface="+mn-cs"/>
        </a:defRPr>
      </a:lvl2pPr>
      <a:lvl3pPr marL="914406" algn="l" defTabSz="914406" rtl="0" eaLnBrk="1" latinLnBrk="0" hangingPunct="1">
        <a:defRPr sz="1800" kern="1200">
          <a:solidFill>
            <a:schemeClr val="tx1"/>
          </a:solidFill>
          <a:latin typeface="+mn-lt"/>
          <a:ea typeface="+mn-ea"/>
          <a:cs typeface="+mn-cs"/>
        </a:defRPr>
      </a:lvl3pPr>
      <a:lvl4pPr marL="1371609" algn="l" defTabSz="914406" rtl="0" eaLnBrk="1" latinLnBrk="0" hangingPunct="1">
        <a:defRPr sz="1800" kern="1200">
          <a:solidFill>
            <a:schemeClr val="tx1"/>
          </a:solidFill>
          <a:latin typeface="+mn-lt"/>
          <a:ea typeface="+mn-ea"/>
          <a:cs typeface="+mn-cs"/>
        </a:defRPr>
      </a:lvl4pPr>
      <a:lvl5pPr marL="1828812" algn="l" defTabSz="914406" rtl="0" eaLnBrk="1" latinLnBrk="0" hangingPunct="1">
        <a:defRPr sz="1800" kern="1200">
          <a:solidFill>
            <a:schemeClr val="tx1"/>
          </a:solidFill>
          <a:latin typeface="+mn-lt"/>
          <a:ea typeface="+mn-ea"/>
          <a:cs typeface="+mn-cs"/>
        </a:defRPr>
      </a:lvl5pPr>
      <a:lvl6pPr marL="2286015" algn="l" defTabSz="914406" rtl="0" eaLnBrk="1" latinLnBrk="0" hangingPunct="1">
        <a:defRPr sz="1800" kern="1200">
          <a:solidFill>
            <a:schemeClr val="tx1"/>
          </a:solidFill>
          <a:latin typeface="+mn-lt"/>
          <a:ea typeface="+mn-ea"/>
          <a:cs typeface="+mn-cs"/>
        </a:defRPr>
      </a:lvl6pPr>
      <a:lvl7pPr marL="2743218" algn="l" defTabSz="914406" rtl="0" eaLnBrk="1" latinLnBrk="0" hangingPunct="1">
        <a:defRPr sz="1800" kern="1200">
          <a:solidFill>
            <a:schemeClr val="tx1"/>
          </a:solidFill>
          <a:latin typeface="+mn-lt"/>
          <a:ea typeface="+mn-ea"/>
          <a:cs typeface="+mn-cs"/>
        </a:defRPr>
      </a:lvl7pPr>
      <a:lvl8pPr marL="3200421" algn="l" defTabSz="914406" rtl="0" eaLnBrk="1" latinLnBrk="0" hangingPunct="1">
        <a:defRPr sz="1800" kern="1200">
          <a:solidFill>
            <a:schemeClr val="tx1"/>
          </a:solidFill>
          <a:latin typeface="+mn-lt"/>
          <a:ea typeface="+mn-ea"/>
          <a:cs typeface="+mn-cs"/>
        </a:defRPr>
      </a:lvl8pPr>
      <a:lvl9pPr marL="3657624" algn="l" defTabSz="91440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www.nmc.org.uk/standards/guidance/supporting-information-for-our-education-and-training-standards/number-of-births-to-be-achieved-by-student-midwive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hyperlink" Target="mailto:hscpsl@uwe.ac.uk"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nmc.org.uk/standards-for-education-and-training/standards-for-student-supervision-and-assessment"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www.nmc.org.uk/news/news-and-updates/practising-midwife/" TargetMode="External"/><Relationship Id="rId2" Type="http://schemas.openxmlformats.org/officeDocument/2006/relationships/hyperlink" Target="https://www.uwe.ac.uk/about/colleges-and-schools/practice-support-net/programme-guidance/midwifery" TargetMode="Externa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F1CEF-0B1A-4096-9B12-2B2EF0EDA611}"/>
              </a:ext>
            </a:extLst>
          </p:cNvPr>
          <p:cNvSpPr>
            <a:spLocks noGrp="1"/>
          </p:cNvSpPr>
          <p:nvPr>
            <p:ph type="title"/>
          </p:nvPr>
        </p:nvSpPr>
        <p:spPr>
          <a:xfrm>
            <a:off x="2672080" y="233680"/>
            <a:ext cx="8382000" cy="6156960"/>
          </a:xfrm>
        </p:spPr>
        <p:txBody>
          <a:bodyPr>
            <a:normAutofit/>
          </a:bodyPr>
          <a:lstStyle/>
          <a:p>
            <a:pPr algn="ctr" eaLnBrk="1" hangingPunct="1"/>
            <a:r>
              <a:rPr lang="en-US" altLang="en-US" sz="4000" dirty="0">
                <a:latin typeface="Calibri" panose="020F0502020204030204" pitchFamily="34" charset="0"/>
                <a:ea typeface="Tahoma" panose="020B0604030504040204" pitchFamily="34" charset="0"/>
                <a:cs typeface="Calibri" panose="020F0502020204030204" pitchFamily="34" charset="0"/>
              </a:rPr>
              <a:t>UWE </a:t>
            </a:r>
            <a:br>
              <a:rPr lang="en-US" altLang="en-US" sz="4000" dirty="0">
                <a:latin typeface="Calibri" panose="020F0502020204030204" pitchFamily="34" charset="0"/>
                <a:ea typeface="Tahoma" panose="020B0604030504040204" pitchFamily="34" charset="0"/>
                <a:cs typeface="Calibri" panose="020F0502020204030204" pitchFamily="34" charset="0"/>
              </a:rPr>
            </a:br>
            <a:r>
              <a:rPr lang="en-US" altLang="en-US" sz="4000" dirty="0">
                <a:latin typeface="Calibri" panose="020F0502020204030204" pitchFamily="34" charset="0"/>
                <a:ea typeface="Tahoma" panose="020B0604030504040204" pitchFamily="34" charset="0"/>
                <a:cs typeface="Calibri" panose="020F0502020204030204" pitchFamily="34" charset="0"/>
              </a:rPr>
              <a:t>Practice Supervisors and Practice Assessors-update</a:t>
            </a:r>
            <a:br>
              <a:rPr lang="en-US" altLang="en-US" sz="4000" dirty="0">
                <a:latin typeface="Calibri" panose="020F0502020204030204" pitchFamily="34" charset="0"/>
                <a:ea typeface="Tahoma" panose="020B0604030504040204" pitchFamily="34" charset="0"/>
                <a:cs typeface="Calibri" panose="020F0502020204030204" pitchFamily="34" charset="0"/>
              </a:rPr>
            </a:br>
            <a:br>
              <a:rPr lang="en-US" altLang="en-US" sz="3200" dirty="0">
                <a:latin typeface="Tahoma" panose="020B0604030504040204" pitchFamily="34" charset="0"/>
                <a:ea typeface="Tahoma" panose="020B0604030504040204" pitchFamily="34" charset="0"/>
                <a:cs typeface="Tahoma" panose="020B0604030504040204" pitchFamily="34" charset="0"/>
              </a:rPr>
            </a:br>
            <a:br>
              <a:rPr lang="en-US" altLang="en-US" sz="3200" dirty="0">
                <a:latin typeface="Tahoma" panose="020B0604030504040204" pitchFamily="34" charset="0"/>
                <a:ea typeface="Tahoma" panose="020B0604030504040204" pitchFamily="34" charset="0"/>
                <a:cs typeface="Tahoma" panose="020B0604030504040204" pitchFamily="34" charset="0"/>
              </a:rPr>
            </a:br>
            <a:br>
              <a:rPr lang="en-US" altLang="en-US" sz="3200" dirty="0">
                <a:latin typeface="Tahoma" panose="020B0604030504040204" pitchFamily="34" charset="0"/>
                <a:ea typeface="Tahoma" panose="020B0604030504040204" pitchFamily="34" charset="0"/>
                <a:cs typeface="Tahoma" panose="020B0604030504040204" pitchFamily="34" charset="0"/>
              </a:rPr>
            </a:br>
            <a:br>
              <a:rPr lang="en-US" altLang="en-US" sz="6000" dirty="0">
                <a:latin typeface="Tahoma" panose="020B0604030504040204" pitchFamily="34" charset="0"/>
                <a:ea typeface="Tahoma" panose="020B0604030504040204" pitchFamily="34" charset="0"/>
                <a:cs typeface="Tahoma" panose="020B0604030504040204" pitchFamily="34" charset="0"/>
              </a:rPr>
            </a:br>
            <a:endParaRPr lang="en-GB" dirty="0"/>
          </a:p>
        </p:txBody>
      </p:sp>
      <p:sp>
        <p:nvSpPr>
          <p:cNvPr id="6" name="Text Placeholder 5">
            <a:extLst>
              <a:ext uri="{FF2B5EF4-FFF2-40B4-BE49-F238E27FC236}">
                <a16:creationId xmlns:a16="http://schemas.microsoft.com/office/drawing/2014/main" id="{334626F5-8235-49A3-A1DE-8953C5195C03}"/>
              </a:ext>
            </a:extLst>
          </p:cNvPr>
          <p:cNvSpPr>
            <a:spLocks noGrp="1"/>
          </p:cNvSpPr>
          <p:nvPr>
            <p:ph type="body" sz="quarter" idx="18"/>
          </p:nvPr>
        </p:nvSpPr>
        <p:spPr>
          <a:xfrm>
            <a:off x="605790" y="5065284"/>
            <a:ext cx="1818957" cy="798306"/>
          </a:xfrm>
        </p:spPr>
        <p:txBody>
          <a:bodyPr vert="horz" lIns="0" tIns="0" rIns="0" bIns="0" rtlCol="0" anchor="t">
            <a:normAutofit/>
          </a:bodyPr>
          <a:lstStyle/>
          <a:p>
            <a:r>
              <a:rPr lang="en-GB" sz="1800"/>
              <a:t>5</a:t>
            </a:r>
            <a:endParaRPr lang="en-GB" sz="2400" b="1"/>
          </a:p>
          <a:p>
            <a:r>
              <a:rPr lang="en-GB" sz="2400" b="1"/>
              <a:t>2025/2026</a:t>
            </a:r>
            <a:endParaRPr lang="en-US" sz="2400" b="1"/>
          </a:p>
        </p:txBody>
      </p:sp>
      <p:pic>
        <p:nvPicPr>
          <p:cNvPr id="9" name="Picture 8">
            <a:extLst>
              <a:ext uri="{FF2B5EF4-FFF2-40B4-BE49-F238E27FC236}">
                <a16:creationId xmlns:a16="http://schemas.microsoft.com/office/drawing/2014/main" id="{FCBCB1B4-1D31-B4C5-5B05-8520030E3028}"/>
              </a:ext>
            </a:extLst>
          </p:cNvPr>
          <p:cNvPicPr>
            <a:picLocks noChangeAspect="1"/>
          </p:cNvPicPr>
          <p:nvPr/>
        </p:nvPicPr>
        <p:blipFill>
          <a:blip r:embed="rId3"/>
          <a:stretch>
            <a:fillRect/>
          </a:stretch>
        </p:blipFill>
        <p:spPr>
          <a:xfrm>
            <a:off x="3958907" y="2978358"/>
            <a:ext cx="5561013" cy="3645962"/>
          </a:xfrm>
          <a:prstGeom prst="rect">
            <a:avLst/>
          </a:prstGeom>
        </p:spPr>
      </p:pic>
    </p:spTree>
    <p:extLst>
      <p:ext uri="{BB962C8B-B14F-4D97-AF65-F5344CB8AC3E}">
        <p14:creationId xmlns:p14="http://schemas.microsoft.com/office/powerpoint/2010/main" val="3381302776"/>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DC473-6FF3-EED9-BFD6-DA9FEC09820B}"/>
              </a:ext>
            </a:extLst>
          </p:cNvPr>
          <p:cNvSpPr>
            <a:spLocks noGrp="1"/>
          </p:cNvSpPr>
          <p:nvPr>
            <p:ph type="title"/>
          </p:nvPr>
        </p:nvSpPr>
        <p:spPr>
          <a:xfrm>
            <a:off x="4627756" y="365126"/>
            <a:ext cx="6726044" cy="995324"/>
          </a:xfrm>
        </p:spPr>
        <p:txBody>
          <a:bodyPr>
            <a:normAutofit fontScale="90000"/>
          </a:bodyPr>
          <a:lstStyle/>
          <a:p>
            <a:r>
              <a:rPr lang="en-GB" b="1">
                <a:solidFill>
                  <a:schemeClr val="accent2"/>
                </a:solidFill>
                <a:latin typeface="+mn-lt"/>
              </a:rPr>
              <a:t>Failing to fail &amp; progression plans</a:t>
            </a:r>
          </a:p>
        </p:txBody>
      </p:sp>
      <p:sp>
        <p:nvSpPr>
          <p:cNvPr id="6" name="Content Placeholder 5">
            <a:extLst>
              <a:ext uri="{FF2B5EF4-FFF2-40B4-BE49-F238E27FC236}">
                <a16:creationId xmlns:a16="http://schemas.microsoft.com/office/drawing/2014/main" id="{8EBFAFAA-6C2A-57E3-F131-CCB14D425BE9}"/>
              </a:ext>
            </a:extLst>
          </p:cNvPr>
          <p:cNvSpPr>
            <a:spLocks noGrp="1"/>
          </p:cNvSpPr>
          <p:nvPr>
            <p:ph sz="half" idx="2"/>
          </p:nvPr>
        </p:nvSpPr>
        <p:spPr>
          <a:xfrm>
            <a:off x="4315522" y="1516566"/>
            <a:ext cx="7038278" cy="5107258"/>
          </a:xfrm>
        </p:spPr>
        <p:txBody>
          <a:bodyPr>
            <a:normAutofit fontScale="77500" lnSpcReduction="20000"/>
          </a:bodyPr>
          <a:lstStyle/>
          <a:p>
            <a:pPr marL="0" indent="0">
              <a:lnSpc>
                <a:spcPct val="120000"/>
              </a:lnSpc>
              <a:buNone/>
            </a:pPr>
            <a:endParaRPr lang="en-GB" sz="3200" b="0" i="0">
              <a:solidFill>
                <a:srgbClr val="161616"/>
              </a:solidFill>
              <a:effectLst/>
            </a:endParaRPr>
          </a:p>
          <a:p>
            <a:pPr>
              <a:lnSpc>
                <a:spcPct val="120000"/>
              </a:lnSpc>
            </a:pPr>
            <a:r>
              <a:rPr lang="en-GB" sz="3200">
                <a:solidFill>
                  <a:srgbClr val="161616"/>
                </a:solidFill>
              </a:rPr>
              <a:t>The PS should raise any concerns promptly and directly with the student using a supportive approach. Identify possible causes for the issue. Ensure that a PS feedback form is completed and shared. Inform the </a:t>
            </a:r>
            <a:r>
              <a:rPr lang="en-GB" sz="3200" b="0" i="0">
                <a:solidFill>
                  <a:srgbClr val="161616"/>
                </a:solidFill>
                <a:effectLst/>
              </a:rPr>
              <a:t>PA who </a:t>
            </a:r>
            <a:r>
              <a:rPr lang="en-GB" sz="3200">
                <a:solidFill>
                  <a:srgbClr val="161616"/>
                </a:solidFill>
              </a:rPr>
              <a:t>will</a:t>
            </a:r>
            <a:r>
              <a:rPr lang="en-GB" sz="3200" b="0" i="0">
                <a:solidFill>
                  <a:srgbClr val="161616"/>
                </a:solidFill>
                <a:effectLst/>
              </a:rPr>
              <a:t> inform the AA if a progression plan is required or any advice is needed.</a:t>
            </a:r>
          </a:p>
          <a:p>
            <a:pPr marL="0" indent="0">
              <a:lnSpc>
                <a:spcPct val="120000"/>
              </a:lnSpc>
              <a:buNone/>
            </a:pPr>
            <a:endParaRPr lang="en-GB" sz="3200" b="0" i="0">
              <a:solidFill>
                <a:srgbClr val="161616"/>
              </a:solidFill>
              <a:effectLst/>
            </a:endParaRPr>
          </a:p>
          <a:p>
            <a:pPr>
              <a:lnSpc>
                <a:spcPct val="120000"/>
              </a:lnSpc>
            </a:pPr>
            <a:r>
              <a:rPr lang="en-GB" sz="3200">
                <a:solidFill>
                  <a:srgbClr val="161616"/>
                </a:solidFill>
              </a:rPr>
              <a:t>A progression plan is required when there is a need to address the student’s progress or performance.</a:t>
            </a:r>
          </a:p>
          <a:p>
            <a:pPr>
              <a:lnSpc>
                <a:spcPct val="120000"/>
              </a:lnSpc>
            </a:pPr>
            <a:endParaRPr lang="en-GB" sz="3200" b="0" i="0">
              <a:solidFill>
                <a:srgbClr val="161616"/>
              </a:solidFill>
              <a:effectLst/>
            </a:endParaRPr>
          </a:p>
          <a:p>
            <a:pPr marL="0" indent="0">
              <a:lnSpc>
                <a:spcPct val="120000"/>
              </a:lnSpc>
              <a:buNone/>
            </a:pPr>
            <a:endParaRPr lang="en-GB" sz="3200" b="0" i="0">
              <a:solidFill>
                <a:srgbClr val="161616"/>
              </a:solidFill>
              <a:effectLst/>
            </a:endParaRPr>
          </a:p>
        </p:txBody>
      </p:sp>
      <p:pic>
        <p:nvPicPr>
          <p:cNvPr id="4" name="Picture 3">
            <a:extLst>
              <a:ext uri="{FF2B5EF4-FFF2-40B4-BE49-F238E27FC236}">
                <a16:creationId xmlns:a16="http://schemas.microsoft.com/office/drawing/2014/main" id="{0F637DCB-43AA-6963-9C29-926DD79CD667}"/>
              </a:ext>
            </a:extLst>
          </p:cNvPr>
          <p:cNvPicPr>
            <a:picLocks noChangeAspect="1"/>
          </p:cNvPicPr>
          <p:nvPr/>
        </p:nvPicPr>
        <p:blipFill>
          <a:blip r:embed="rId3"/>
          <a:stretch>
            <a:fillRect/>
          </a:stretch>
        </p:blipFill>
        <p:spPr>
          <a:xfrm>
            <a:off x="185531" y="162362"/>
            <a:ext cx="3392556" cy="6550966"/>
          </a:xfrm>
          <a:prstGeom prst="rect">
            <a:avLst/>
          </a:prstGeom>
        </p:spPr>
      </p:pic>
    </p:spTree>
    <p:extLst>
      <p:ext uri="{BB962C8B-B14F-4D97-AF65-F5344CB8AC3E}">
        <p14:creationId xmlns:p14="http://schemas.microsoft.com/office/powerpoint/2010/main" val="233690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tint">
            <a:extLst>
              <a:ext uri="{FF2B5EF4-FFF2-40B4-BE49-F238E27FC236}">
                <a16:creationId xmlns:a16="http://schemas.microsoft.com/office/drawing/2014/main" id="{D380959B-464C-9ED8-C9EB-AB6FC997C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25448" y="8300"/>
            <a:ext cx="10966551"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06B83858-ED7D-57B6-6CAA-83168807C4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5" cy="6858000"/>
          </a:xfrm>
          <a:prstGeom prst="rect">
            <a:avLst/>
          </a:prstGeom>
          <a:ln>
            <a:noFill/>
          </a:ln>
          <a:effectLst>
            <a:outerShdw blurRad="317500" dist="127000" dir="2400000" sx="95000" sy="95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C6CD4F-3870-A15F-A751-1E5EC3DB1230}"/>
              </a:ext>
            </a:extLst>
          </p:cNvPr>
          <p:cNvSpPr>
            <a:spLocks noGrp="1"/>
          </p:cNvSpPr>
          <p:nvPr>
            <p:ph type="title"/>
          </p:nvPr>
        </p:nvSpPr>
        <p:spPr>
          <a:xfrm>
            <a:off x="5606716" y="277864"/>
            <a:ext cx="5185610" cy="1141862"/>
          </a:xfrm>
        </p:spPr>
        <p:txBody>
          <a:bodyPr vert="horz" lIns="91440" tIns="45720" rIns="91440" bIns="45720" rtlCol="0" anchor="ctr">
            <a:normAutofit fontScale="90000"/>
          </a:bodyPr>
          <a:lstStyle/>
          <a:p>
            <a:r>
              <a:rPr lang="en-US" sz="4000" b="1">
                <a:solidFill>
                  <a:schemeClr val="accent2"/>
                </a:solidFill>
                <a:latin typeface="+mn-lt"/>
              </a:rPr>
              <a:t>R</a:t>
            </a:r>
            <a:r>
              <a:rPr lang="en-US" sz="4000" b="1" kern="1200">
                <a:solidFill>
                  <a:schemeClr val="accent2"/>
                </a:solidFill>
                <a:latin typeface="+mn-lt"/>
                <a:ea typeface="+mj-ea"/>
                <a:cs typeface="+mj-cs"/>
              </a:rPr>
              <a:t>eporting adverse outcomes</a:t>
            </a:r>
          </a:p>
        </p:txBody>
      </p:sp>
      <p:sp>
        <p:nvSpPr>
          <p:cNvPr id="15" name="Rectangle 14">
            <a:extLst>
              <a:ext uri="{FF2B5EF4-FFF2-40B4-BE49-F238E27FC236}">
                <a16:creationId xmlns:a16="http://schemas.microsoft.com/office/drawing/2014/main" id="{FF97FFD4-A8B9-3D4D-1623-7BE467E46A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10200" cy="6858000"/>
          </a:xfrm>
          <a:prstGeom prst="rect">
            <a:avLst/>
          </a:prstGeom>
          <a:solidFill>
            <a:srgbClr val="FFFFFF"/>
          </a:solidFill>
          <a:ln>
            <a:noFill/>
          </a:ln>
          <a:effectLst>
            <a:outerShdw blurRad="190500" dist="139700" dir="300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cartoon of a person and a baby&#10;&#10;Description automatically generated">
            <a:extLst>
              <a:ext uri="{FF2B5EF4-FFF2-40B4-BE49-F238E27FC236}">
                <a16:creationId xmlns:a16="http://schemas.microsoft.com/office/drawing/2014/main" id="{1122E548-A70E-0787-81DC-875B6202AE2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68873" y="802940"/>
            <a:ext cx="3872455" cy="5286627"/>
          </a:xfrm>
          <a:prstGeom prst="rect">
            <a:avLst/>
          </a:prstGeom>
        </p:spPr>
      </p:pic>
      <p:sp>
        <p:nvSpPr>
          <p:cNvPr id="3" name="Content Placeholder 2">
            <a:extLst>
              <a:ext uri="{FF2B5EF4-FFF2-40B4-BE49-F238E27FC236}">
                <a16:creationId xmlns:a16="http://schemas.microsoft.com/office/drawing/2014/main" id="{A3135F80-E39D-377A-EACE-705ECECBA151}"/>
              </a:ext>
            </a:extLst>
          </p:cNvPr>
          <p:cNvSpPr>
            <a:spLocks noGrp="1"/>
          </p:cNvSpPr>
          <p:nvPr>
            <p:ph sz="half" idx="1"/>
          </p:nvPr>
        </p:nvSpPr>
        <p:spPr>
          <a:xfrm>
            <a:off x="5606716" y="1552074"/>
            <a:ext cx="5410200" cy="5028062"/>
          </a:xfrm>
        </p:spPr>
        <p:txBody>
          <a:bodyPr vert="horz" lIns="91440" tIns="45720" rIns="91440" bIns="45720" rtlCol="0" anchor="ctr">
            <a:normAutofit lnSpcReduction="10000"/>
          </a:bodyPr>
          <a:lstStyle/>
          <a:p>
            <a:pPr marL="0" indent="0">
              <a:buNone/>
            </a:pPr>
            <a:endParaRPr lang="en-US" sz="2400" b="1" dirty="0"/>
          </a:p>
          <a:p>
            <a:r>
              <a:rPr lang="en-US" sz="2400" b="1" dirty="0"/>
              <a:t>C</a:t>
            </a:r>
            <a:r>
              <a:rPr lang="en-US" sz="2400" b="1" dirty="0">
                <a:effectLst/>
              </a:rPr>
              <a:t>ontact </a:t>
            </a:r>
            <a:r>
              <a:rPr lang="en-US" sz="2400" b="1" dirty="0"/>
              <a:t>the AiP/</a:t>
            </a:r>
            <a:r>
              <a:rPr lang="en-US" sz="2400" b="1" dirty="0">
                <a:effectLst/>
              </a:rPr>
              <a:t>UWE </a:t>
            </a:r>
            <a:r>
              <a:rPr lang="en-US" sz="2400" dirty="0">
                <a:effectLst/>
              </a:rPr>
              <a:t>when a student has been involved in a care episode that has been particularly challenging. This might include a maternal or neonatal death, a stillbirth, a medical complication, an obstetric emergency requiring significant intervention or any event requiring enhanced student support.</a:t>
            </a:r>
          </a:p>
          <a:p>
            <a:pPr marL="0" indent="0">
              <a:buNone/>
            </a:pPr>
            <a:endParaRPr lang="en-US" sz="2400" dirty="0">
              <a:effectLst/>
            </a:endParaRPr>
          </a:p>
          <a:p>
            <a:r>
              <a:rPr lang="en-US" sz="2400" dirty="0"/>
              <a:t>Please include the student in any informal and formal debriefing opportunities.</a:t>
            </a:r>
            <a:endParaRPr lang="en-US" sz="2400" dirty="0">
              <a:effectLst/>
            </a:endParaRPr>
          </a:p>
          <a:p>
            <a:pPr marL="0" indent="0">
              <a:buNone/>
            </a:pPr>
            <a:endParaRPr lang="en-US" sz="2400" dirty="0">
              <a:effectLst/>
            </a:endParaRPr>
          </a:p>
          <a:p>
            <a:pPr marL="114300" lvl="0" indent="0">
              <a:buSzPts val="1000"/>
              <a:buNone/>
              <a:tabLst>
                <a:tab pos="457200" algn="l"/>
              </a:tabLst>
            </a:pPr>
            <a:endParaRPr lang="en-US" sz="1600" dirty="0"/>
          </a:p>
        </p:txBody>
      </p:sp>
    </p:spTree>
    <p:extLst>
      <p:ext uri="{BB962C8B-B14F-4D97-AF65-F5344CB8AC3E}">
        <p14:creationId xmlns:p14="http://schemas.microsoft.com/office/powerpoint/2010/main" val="1423260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2B1A971-C439-D2AC-C7C1-63C0CCDF1BD8}"/>
              </a:ext>
            </a:extLst>
          </p:cNvPr>
          <p:cNvSpPr txBox="1"/>
          <p:nvPr/>
        </p:nvSpPr>
        <p:spPr>
          <a:xfrm>
            <a:off x="708660" y="240030"/>
            <a:ext cx="10549890" cy="707886"/>
          </a:xfrm>
          <a:prstGeom prst="rect">
            <a:avLst/>
          </a:prstGeom>
          <a:noFill/>
        </p:spPr>
        <p:txBody>
          <a:bodyPr wrap="square" rtlCol="0">
            <a:spAutoFit/>
          </a:bodyPr>
          <a:lstStyle/>
          <a:p>
            <a:pPr algn="ctr"/>
            <a:r>
              <a:rPr lang="en-GB" sz="4000" b="1">
                <a:solidFill>
                  <a:schemeClr val="accent2"/>
                </a:solidFill>
              </a:rPr>
              <a:t>Students and drug administration</a:t>
            </a:r>
          </a:p>
        </p:txBody>
      </p:sp>
      <p:pic>
        <p:nvPicPr>
          <p:cNvPr id="7" name="Picture 6">
            <a:extLst>
              <a:ext uri="{FF2B5EF4-FFF2-40B4-BE49-F238E27FC236}">
                <a16:creationId xmlns:a16="http://schemas.microsoft.com/office/drawing/2014/main" id="{9A2F6EA7-AD33-A2F4-12A2-DCF768D35755}"/>
              </a:ext>
            </a:extLst>
          </p:cNvPr>
          <p:cNvPicPr>
            <a:picLocks noChangeAspect="1"/>
          </p:cNvPicPr>
          <p:nvPr/>
        </p:nvPicPr>
        <p:blipFill>
          <a:blip r:embed="rId3"/>
          <a:stretch>
            <a:fillRect/>
          </a:stretch>
        </p:blipFill>
        <p:spPr>
          <a:xfrm>
            <a:off x="559358" y="1138709"/>
            <a:ext cx="2984275" cy="2378214"/>
          </a:xfrm>
          <a:prstGeom prst="rect">
            <a:avLst/>
          </a:prstGeom>
        </p:spPr>
      </p:pic>
      <p:sp>
        <p:nvSpPr>
          <p:cNvPr id="10" name="TextBox 9">
            <a:extLst>
              <a:ext uri="{FF2B5EF4-FFF2-40B4-BE49-F238E27FC236}">
                <a16:creationId xmlns:a16="http://schemas.microsoft.com/office/drawing/2014/main" id="{F0DBABE9-4EDD-7408-0A47-E677361DA6AE}"/>
              </a:ext>
            </a:extLst>
          </p:cNvPr>
          <p:cNvSpPr txBox="1"/>
          <p:nvPr/>
        </p:nvSpPr>
        <p:spPr>
          <a:xfrm>
            <a:off x="4079631" y="1138709"/>
            <a:ext cx="7084088" cy="2862322"/>
          </a:xfrm>
          <a:prstGeom prst="rect">
            <a:avLst/>
          </a:prstGeom>
          <a:noFill/>
        </p:spPr>
        <p:txBody>
          <a:bodyPr wrap="square">
            <a:spAutoFit/>
          </a:bodyPr>
          <a:lstStyle/>
          <a:p>
            <a:pPr marL="285750" indent="-285750">
              <a:buFont typeface="Arial" panose="020B0604020202020204" pitchFamily="34" charset="0"/>
              <a:buChar char="•"/>
            </a:pPr>
            <a:r>
              <a:rPr lang="en-GB" sz="2400"/>
              <a:t>Students must be under direct supervision at all times when administering medication of any kind</a:t>
            </a:r>
          </a:p>
          <a:p>
            <a:endParaRPr lang="en-GB" sz="2400"/>
          </a:p>
          <a:p>
            <a:pPr marL="285750" indent="-285750">
              <a:buFont typeface="Arial" panose="020B0604020202020204" pitchFamily="34" charset="0"/>
              <a:buChar char="•"/>
            </a:pPr>
            <a:r>
              <a:rPr lang="en-GB" sz="2400"/>
              <a:t>Only year 3 students can administer a Propess (once they are deemed proficient with vaginal examinations)</a:t>
            </a:r>
          </a:p>
          <a:p>
            <a:endParaRPr lang="en-GB"/>
          </a:p>
          <a:p>
            <a:endParaRPr lang="en-GB"/>
          </a:p>
        </p:txBody>
      </p:sp>
      <p:sp>
        <p:nvSpPr>
          <p:cNvPr id="11" name="TextBox 10">
            <a:extLst>
              <a:ext uri="{FF2B5EF4-FFF2-40B4-BE49-F238E27FC236}">
                <a16:creationId xmlns:a16="http://schemas.microsoft.com/office/drawing/2014/main" id="{F96A53EB-7268-2386-A061-2F67885832DE}"/>
              </a:ext>
            </a:extLst>
          </p:cNvPr>
          <p:cNvSpPr txBox="1"/>
          <p:nvPr/>
        </p:nvSpPr>
        <p:spPr>
          <a:xfrm>
            <a:off x="559358" y="3914825"/>
            <a:ext cx="10699192" cy="3246402"/>
          </a:xfrm>
          <a:prstGeom prst="rect">
            <a:avLst/>
          </a:prstGeom>
          <a:noFill/>
        </p:spPr>
        <p:txBody>
          <a:bodyPr wrap="square" rtlCol="0">
            <a:spAutoFit/>
          </a:bodyPr>
          <a:lstStyle/>
          <a:p>
            <a:pPr marL="0" indent="0">
              <a:lnSpc>
                <a:spcPct val="170000"/>
              </a:lnSpc>
              <a:buNone/>
            </a:pPr>
            <a:r>
              <a:rPr lang="en-GB" sz="2400" b="1">
                <a:solidFill>
                  <a:schemeClr val="accent1">
                    <a:lumMod val="75000"/>
                  </a:schemeClr>
                </a:solidFill>
              </a:rPr>
              <a:t>Medicines that are always excluded for administration by students are:</a:t>
            </a:r>
          </a:p>
          <a:p>
            <a:pPr>
              <a:lnSpc>
                <a:spcPct val="120000"/>
              </a:lnSpc>
            </a:pPr>
            <a:r>
              <a:rPr lang="en-GB" sz="2400" b="1"/>
              <a:t>Epidural top-up </a:t>
            </a:r>
          </a:p>
          <a:p>
            <a:pPr>
              <a:lnSpc>
                <a:spcPct val="120000"/>
              </a:lnSpc>
            </a:pPr>
            <a:r>
              <a:rPr lang="en-GB" sz="2400"/>
              <a:t>Any medication administered via </a:t>
            </a:r>
            <a:r>
              <a:rPr lang="en-GB" sz="2400" b="1"/>
              <a:t>intravenous (IV)</a:t>
            </a:r>
          </a:p>
          <a:p>
            <a:pPr>
              <a:lnSpc>
                <a:spcPct val="120000"/>
              </a:lnSpc>
            </a:pPr>
            <a:r>
              <a:rPr lang="en-GB" sz="2400" b="1"/>
              <a:t>Controlled drugs </a:t>
            </a:r>
            <a:r>
              <a:rPr lang="en-GB" sz="2400"/>
              <a:t>(CD) unless if prescribed by a doctor (not under a Midwives exemption</a:t>
            </a:r>
            <a:r>
              <a:rPr lang="en-GB"/>
              <a:t>)</a:t>
            </a:r>
          </a:p>
          <a:p>
            <a:pPr>
              <a:lnSpc>
                <a:spcPct val="120000"/>
              </a:lnSpc>
            </a:pPr>
            <a:r>
              <a:rPr lang="en-GB" sz="2400">
                <a:solidFill>
                  <a:srgbClr val="FF0000"/>
                </a:solidFill>
              </a:rPr>
              <a:t>Students should not insert Cook ballons.</a:t>
            </a:r>
          </a:p>
          <a:p>
            <a:pPr>
              <a:lnSpc>
                <a:spcPct val="120000"/>
              </a:lnSpc>
            </a:pPr>
            <a:endParaRPr lang="en-GB"/>
          </a:p>
        </p:txBody>
      </p:sp>
    </p:spTree>
    <p:extLst>
      <p:ext uri="{BB962C8B-B14F-4D97-AF65-F5344CB8AC3E}">
        <p14:creationId xmlns:p14="http://schemas.microsoft.com/office/powerpoint/2010/main" val="2017928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2A56-7A69-CE34-5CE3-EAF5CAFEA98D}"/>
              </a:ext>
            </a:extLst>
          </p:cNvPr>
          <p:cNvSpPr>
            <a:spLocks noGrp="1"/>
          </p:cNvSpPr>
          <p:nvPr>
            <p:ph type="title"/>
          </p:nvPr>
        </p:nvSpPr>
        <p:spPr/>
        <p:txBody>
          <a:bodyPr/>
          <a:lstStyle/>
          <a:p>
            <a:r>
              <a:rPr lang="en-GB" b="1">
                <a:solidFill>
                  <a:schemeClr val="accent2"/>
                </a:solidFill>
                <a:latin typeface="+mn-lt"/>
              </a:rPr>
              <a:t>Consider the following examples of student supervision</a:t>
            </a:r>
          </a:p>
        </p:txBody>
      </p:sp>
      <p:sp>
        <p:nvSpPr>
          <p:cNvPr id="3" name="Content Placeholder 2">
            <a:extLst>
              <a:ext uri="{FF2B5EF4-FFF2-40B4-BE49-F238E27FC236}">
                <a16:creationId xmlns:a16="http://schemas.microsoft.com/office/drawing/2014/main" id="{DCFB4E62-8CAC-5607-0ECA-511437CD82A7}"/>
              </a:ext>
            </a:extLst>
          </p:cNvPr>
          <p:cNvSpPr>
            <a:spLocks noGrp="1"/>
          </p:cNvSpPr>
          <p:nvPr>
            <p:ph sz="half" idx="1"/>
          </p:nvPr>
        </p:nvSpPr>
        <p:spPr/>
        <p:txBody>
          <a:bodyPr>
            <a:normAutofit/>
          </a:bodyPr>
          <a:lstStyle/>
          <a:p>
            <a:r>
              <a:rPr lang="en-GB" dirty="0"/>
              <a:t>A community midwife calls UWE to discuss if a third-year student can carry out a postnatal visit without her supervisor present.</a:t>
            </a:r>
          </a:p>
          <a:p>
            <a:pPr marL="0" indent="0">
              <a:buNone/>
            </a:pPr>
            <a:endParaRPr lang="en-GB" dirty="0"/>
          </a:p>
          <a:p>
            <a:r>
              <a:rPr lang="en-GB" dirty="0"/>
              <a:t>A student working with her supervisor for the first time is sent to carry out an antenatal visit (on her own) for a woman with a non-permanent address.</a:t>
            </a:r>
          </a:p>
          <a:p>
            <a:pPr marL="0" indent="0">
              <a:buNone/>
            </a:pPr>
            <a:endParaRPr lang="en-GB" dirty="0"/>
          </a:p>
        </p:txBody>
      </p:sp>
      <p:pic>
        <p:nvPicPr>
          <p:cNvPr id="6" name="Content Placeholder 5">
            <a:extLst>
              <a:ext uri="{FF2B5EF4-FFF2-40B4-BE49-F238E27FC236}">
                <a16:creationId xmlns:a16="http://schemas.microsoft.com/office/drawing/2014/main" id="{6A0B8CDB-F502-E40C-9CE9-6FF290A5DBEF}"/>
              </a:ext>
            </a:extLst>
          </p:cNvPr>
          <p:cNvPicPr>
            <a:picLocks noGrp="1" noChangeAspect="1"/>
          </p:cNvPicPr>
          <p:nvPr>
            <p:ph sz="half" idx="2"/>
          </p:nvPr>
        </p:nvPicPr>
        <p:blipFill>
          <a:blip r:embed="rId3"/>
          <a:stretch>
            <a:fillRect/>
          </a:stretch>
        </p:blipFill>
        <p:spPr>
          <a:xfrm>
            <a:off x="6172200" y="2538435"/>
            <a:ext cx="5181600" cy="2925717"/>
          </a:xfrm>
        </p:spPr>
      </p:pic>
    </p:spTree>
    <p:extLst>
      <p:ext uri="{BB962C8B-B14F-4D97-AF65-F5344CB8AC3E}">
        <p14:creationId xmlns:p14="http://schemas.microsoft.com/office/powerpoint/2010/main" val="2790864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35" name="Rectangle 1030">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ENGLISH JOINS US!: First Certificate in English Speaking Test">
            <a:extLst>
              <a:ext uri="{FF2B5EF4-FFF2-40B4-BE49-F238E27FC236}">
                <a16:creationId xmlns:a16="http://schemas.microsoft.com/office/drawing/2014/main" id="{70CFC771-37AC-4D9A-658C-AF970E22F748}"/>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t="3251" r="-1" b="-1"/>
          <a:stretch/>
        </p:blipFill>
        <p:spPr bwMode="auto">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036"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CBC47DF-F11E-D2A2-EF14-D643E310AB07}"/>
              </a:ext>
            </a:extLst>
          </p:cNvPr>
          <p:cNvSpPr>
            <a:spLocks noGrp="1"/>
          </p:cNvSpPr>
          <p:nvPr>
            <p:ph type="title"/>
          </p:nvPr>
        </p:nvSpPr>
        <p:spPr>
          <a:xfrm>
            <a:off x="5827048" y="407987"/>
            <a:ext cx="5721484" cy="1325563"/>
          </a:xfrm>
        </p:spPr>
        <p:txBody>
          <a:bodyPr vert="horz" lIns="91440" tIns="45720" rIns="91440" bIns="45720" rtlCol="0" anchor="ctr">
            <a:normAutofit/>
          </a:bodyPr>
          <a:lstStyle/>
          <a:p>
            <a:r>
              <a:rPr lang="en-US" b="1">
                <a:solidFill>
                  <a:schemeClr val="accent2"/>
                </a:solidFill>
                <a:latin typeface="+mn-lt"/>
              </a:rPr>
              <a:t>What is retrieval?</a:t>
            </a:r>
          </a:p>
        </p:txBody>
      </p:sp>
      <p:sp>
        <p:nvSpPr>
          <p:cNvPr id="3" name="Content Placeholder 2">
            <a:extLst>
              <a:ext uri="{FF2B5EF4-FFF2-40B4-BE49-F238E27FC236}">
                <a16:creationId xmlns:a16="http://schemas.microsoft.com/office/drawing/2014/main" id="{F69B0B81-DA8E-8D26-8432-C4074D4F7116}"/>
              </a:ext>
            </a:extLst>
          </p:cNvPr>
          <p:cNvSpPr>
            <a:spLocks noGrp="1"/>
          </p:cNvSpPr>
          <p:nvPr>
            <p:ph sz="half" idx="1"/>
          </p:nvPr>
        </p:nvSpPr>
        <p:spPr>
          <a:xfrm>
            <a:off x="5827048" y="1868487"/>
            <a:ext cx="5721484" cy="4351338"/>
          </a:xfrm>
        </p:spPr>
        <p:txBody>
          <a:bodyPr vert="horz" lIns="91440" tIns="45720" rIns="91440" bIns="45720" rtlCol="0">
            <a:normAutofit lnSpcReduction="10000"/>
          </a:bodyPr>
          <a:lstStyle/>
          <a:p>
            <a:pPr marL="285750"/>
            <a:r>
              <a:rPr lang="en-US" sz="2200" dirty="0"/>
              <a:t>1-7-week period at the end of the year (June/ July or December/January) for students to make up hours, to achieve proficiencies or to achieve 40 births. Up to 7 weeks in the 3</a:t>
            </a:r>
            <a:r>
              <a:rPr lang="en-US" sz="2200" baseline="30000" dirty="0"/>
              <a:t>rd</a:t>
            </a:r>
            <a:r>
              <a:rPr lang="en-US" sz="2200" dirty="0"/>
              <a:t> year.</a:t>
            </a:r>
          </a:p>
          <a:p>
            <a:pPr marL="57150"/>
            <a:endParaRPr lang="en-US" sz="2200" dirty="0"/>
          </a:p>
          <a:p>
            <a:pPr marL="285750"/>
            <a:r>
              <a:rPr lang="en-US" sz="2200" dirty="0"/>
              <a:t>PA and student should meet for a review at the beginning of the retrieval period and then again for a retrieval summative assessment.</a:t>
            </a:r>
          </a:p>
          <a:p>
            <a:pPr marL="57150"/>
            <a:endParaRPr lang="en-US" sz="2200" dirty="0"/>
          </a:p>
          <a:p>
            <a:pPr marL="285750"/>
            <a:r>
              <a:rPr lang="en-US" sz="2200" dirty="0"/>
              <a:t>Please be aware of the students in placement on retrieval as they will need to take priority for PS allocation and proficiency sign off.</a:t>
            </a:r>
          </a:p>
          <a:p>
            <a:pPr marL="57150"/>
            <a:endParaRPr lang="en-US" sz="2200" dirty="0"/>
          </a:p>
          <a:p>
            <a:pPr marL="57150"/>
            <a:endParaRPr lang="en-US" sz="2200" dirty="0"/>
          </a:p>
          <a:p>
            <a:endParaRPr lang="en-US" sz="2200" dirty="0"/>
          </a:p>
        </p:txBody>
      </p:sp>
    </p:spTree>
    <p:extLst>
      <p:ext uri="{BB962C8B-B14F-4D97-AF65-F5344CB8AC3E}">
        <p14:creationId xmlns:p14="http://schemas.microsoft.com/office/powerpoint/2010/main" val="108922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15836D-ACCB-D5CF-B5CB-9BB5ECE13970}"/>
              </a:ext>
            </a:extLst>
          </p:cNvPr>
          <p:cNvSpPr>
            <a:spLocks noGrp="1"/>
          </p:cNvSpPr>
          <p:nvPr>
            <p:ph type="title"/>
          </p:nvPr>
        </p:nvSpPr>
        <p:spPr>
          <a:xfrm>
            <a:off x="635000" y="640823"/>
            <a:ext cx="3418659" cy="5583148"/>
          </a:xfrm>
        </p:spPr>
        <p:txBody>
          <a:bodyPr anchor="ctr">
            <a:normAutofit/>
          </a:bodyPr>
          <a:lstStyle/>
          <a:p>
            <a:r>
              <a:rPr lang="en-GB" sz="5400" b="1">
                <a:latin typeface="+mn-lt"/>
              </a:rPr>
              <a:t>Practice episode records</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45BA74CF-7DB4-EF92-7A75-E24252F7ACB4}"/>
              </a:ext>
            </a:extLst>
          </p:cNvPr>
          <p:cNvGraphicFramePr>
            <a:graphicFrameLocks noGrp="1"/>
          </p:cNvGraphicFramePr>
          <p:nvPr>
            <p:ph idx="1"/>
            <p:extLst>
              <p:ext uri="{D42A27DB-BD31-4B8C-83A1-F6EECF244321}">
                <p14:modId xmlns:p14="http://schemas.microsoft.com/office/powerpoint/2010/main" val="1540882510"/>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12731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405C1-709D-4DE5-DA61-5E3583C4DD41}"/>
              </a:ext>
            </a:extLst>
          </p:cNvPr>
          <p:cNvSpPr>
            <a:spLocks noGrp="1"/>
          </p:cNvSpPr>
          <p:nvPr>
            <p:ph type="title"/>
          </p:nvPr>
        </p:nvSpPr>
        <p:spPr/>
        <p:txBody>
          <a:bodyPr/>
          <a:lstStyle/>
          <a:p>
            <a:r>
              <a:rPr lang="en-GB" b="1">
                <a:solidFill>
                  <a:schemeClr val="accent2"/>
                </a:solidFill>
                <a:latin typeface="+mn-lt"/>
              </a:rPr>
              <a:t>NMC update-birth numbers</a:t>
            </a:r>
          </a:p>
        </p:txBody>
      </p:sp>
      <p:sp>
        <p:nvSpPr>
          <p:cNvPr id="3" name="Content Placeholder 2">
            <a:extLst>
              <a:ext uri="{FF2B5EF4-FFF2-40B4-BE49-F238E27FC236}">
                <a16:creationId xmlns:a16="http://schemas.microsoft.com/office/drawing/2014/main" id="{E30251DB-2730-20AD-103C-8FE377E68A4C}"/>
              </a:ext>
            </a:extLst>
          </p:cNvPr>
          <p:cNvSpPr>
            <a:spLocks noGrp="1"/>
          </p:cNvSpPr>
          <p:nvPr>
            <p:ph idx="1"/>
          </p:nvPr>
        </p:nvSpPr>
        <p:spPr/>
        <p:txBody>
          <a:bodyPr/>
          <a:lstStyle/>
          <a:p>
            <a:r>
              <a:rPr lang="en-GB" sz="1800" u="sng" dirty="0">
                <a:solidFill>
                  <a:srgbClr val="0000FF"/>
                </a:solidFill>
                <a:effectLst/>
                <a:latin typeface="Arial" panose="020B0604020202020204" pitchFamily="34" charset="0"/>
                <a:ea typeface="Calibri" panose="020F0502020204030204" pitchFamily="34" charset="0"/>
                <a:hlinkClick r:id="rId3"/>
              </a:rPr>
              <a:t>Number of births to be achieved by student midwives - The Nursing and Midwifery Council (nmc.org.uk)</a:t>
            </a:r>
            <a:endParaRPr lang="en-GB" sz="1800" u="sng" dirty="0">
              <a:solidFill>
                <a:srgbClr val="0000FF"/>
              </a:solidFill>
              <a:effectLst/>
              <a:latin typeface="Arial" panose="020B0604020202020204" pitchFamily="34" charset="0"/>
              <a:ea typeface="Calibri" panose="020F0502020204030204" pitchFamily="34" charset="0"/>
            </a:endParaRPr>
          </a:p>
          <a:p>
            <a:r>
              <a:rPr lang="en-GB" dirty="0">
                <a:latin typeface="Arial" panose="020B0604020202020204" pitchFamily="34" charset="0"/>
              </a:rPr>
              <a:t>40 births remains unchanged</a:t>
            </a:r>
          </a:p>
          <a:p>
            <a:r>
              <a:rPr lang="en-GB" dirty="0">
                <a:latin typeface="Arial" panose="020B0604020202020204" pitchFamily="34" charset="0"/>
              </a:rPr>
              <a:t>Students should provide care throughout labour not just in the latter stages unless the woman arrives in advanced labour</a:t>
            </a:r>
          </a:p>
          <a:p>
            <a:r>
              <a:rPr lang="en-GB" dirty="0">
                <a:latin typeface="Arial" panose="020B0604020202020204" pitchFamily="34" charset="0"/>
              </a:rPr>
              <a:t>Retained placenta-birth can count if student follows the woman to theatre for MROP</a:t>
            </a:r>
          </a:p>
          <a:p>
            <a:r>
              <a:rPr lang="en-GB" dirty="0">
                <a:latin typeface="Arial" panose="020B0604020202020204" pitchFamily="34" charset="0"/>
              </a:rPr>
              <a:t>Twin births counted as two if both births are facilitated by the student</a:t>
            </a:r>
          </a:p>
          <a:p>
            <a:r>
              <a:rPr lang="en-GB" dirty="0">
                <a:latin typeface="Arial" panose="020B0604020202020204" pitchFamily="34" charset="0"/>
              </a:rPr>
              <a:t>A stillbirth and pre-term births are included in the birth numbers</a:t>
            </a:r>
          </a:p>
        </p:txBody>
      </p:sp>
    </p:spTree>
    <p:extLst>
      <p:ext uri="{BB962C8B-B14F-4D97-AF65-F5344CB8AC3E}">
        <p14:creationId xmlns:p14="http://schemas.microsoft.com/office/powerpoint/2010/main" val="184307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E0D7AA-107E-6316-5339-AC052F315EBA}"/>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3700" b="1">
                <a:latin typeface="+mn-lt"/>
              </a:rPr>
              <a:t>NMC guidance-change of provider</a:t>
            </a:r>
          </a:p>
        </p:txBody>
      </p:sp>
      <p:grpSp>
        <p:nvGrpSpPr>
          <p:cNvPr id="13" name="Group 1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360785F-39E0-7576-0460-13C21E3962A0}"/>
              </a:ext>
            </a:extLst>
          </p:cNvPr>
          <p:cNvSpPr>
            <a:spLocks noGrp="1"/>
          </p:cNvSpPr>
          <p:nvPr>
            <p:ph sz="half" idx="1"/>
          </p:nvPr>
        </p:nvSpPr>
        <p:spPr>
          <a:xfrm>
            <a:off x="355196" y="2355926"/>
            <a:ext cx="4794949" cy="3954164"/>
          </a:xfrm>
        </p:spPr>
        <p:txBody>
          <a:bodyPr vert="horz" lIns="91440" tIns="45720" rIns="91440" bIns="45720" rtlCol="0" anchor="ctr">
            <a:noAutofit/>
          </a:bodyPr>
          <a:lstStyle/>
          <a:p>
            <a:r>
              <a:rPr lang="en-US" sz="2400" dirty="0"/>
              <a:t>Implement a change of provider by Jan 25. Exposes students to different workplace cultures, leadership styles and specialist services.</a:t>
            </a:r>
          </a:p>
          <a:p>
            <a:pPr marL="0" indent="0">
              <a:buNone/>
            </a:pPr>
            <a:endParaRPr lang="en-US" sz="2400" dirty="0"/>
          </a:p>
          <a:p>
            <a:r>
              <a:rPr lang="en-US" sz="2400" dirty="0"/>
              <a:t>Students from Jan 24 onwards will change the provider in their second year for a full academic year.</a:t>
            </a:r>
          </a:p>
        </p:txBody>
      </p:sp>
      <p:sp>
        <p:nvSpPr>
          <p:cNvPr id="19" name="Rectangle 1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erson holding a baby&#10;&#10;Description automatically generated">
            <a:extLst>
              <a:ext uri="{FF2B5EF4-FFF2-40B4-BE49-F238E27FC236}">
                <a16:creationId xmlns:a16="http://schemas.microsoft.com/office/drawing/2014/main" id="{7EC559FE-18C8-8C34-62AC-1A04939C4320}"/>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7473" r="2" b="2"/>
          <a:stretch/>
        </p:blipFill>
        <p:spPr>
          <a:xfrm>
            <a:off x="5977788" y="799352"/>
            <a:ext cx="5425410" cy="5259296"/>
          </a:xfrm>
          <a:prstGeom prst="rect">
            <a:avLst/>
          </a:prstGeom>
        </p:spPr>
      </p:pic>
    </p:spTree>
    <p:extLst>
      <p:ext uri="{BB962C8B-B14F-4D97-AF65-F5344CB8AC3E}">
        <p14:creationId xmlns:p14="http://schemas.microsoft.com/office/powerpoint/2010/main" val="3708010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783C57-C543-239E-7D43-123F9312A0BC}"/>
              </a:ext>
            </a:extLst>
          </p:cNvPr>
          <p:cNvSpPr>
            <a:spLocks noGrp="1"/>
          </p:cNvSpPr>
          <p:nvPr>
            <p:ph type="title"/>
          </p:nvPr>
        </p:nvSpPr>
        <p:spPr>
          <a:xfrm>
            <a:off x="6564692" y="467271"/>
            <a:ext cx="4288697" cy="1750149"/>
          </a:xfrm>
        </p:spPr>
        <p:txBody>
          <a:bodyPr vert="horz" lIns="91440" tIns="45720" rIns="91440" bIns="45720" rtlCol="0" anchor="b">
            <a:normAutofit/>
          </a:bodyPr>
          <a:lstStyle/>
          <a:p>
            <a:r>
              <a:rPr lang="en-US" sz="4300" b="1">
                <a:solidFill>
                  <a:schemeClr val="accent2"/>
                </a:solidFill>
                <a:latin typeface="+mn-lt"/>
              </a:rPr>
              <a:t>Reporting student absences</a:t>
            </a:r>
          </a:p>
        </p:txBody>
      </p:sp>
      <p:sp>
        <p:nvSpPr>
          <p:cNvPr id="13" name="Oval 12">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erson sitting on a couch with a computer and a cat&#10;&#10;Description automatically generated with medium confidence">
            <a:extLst>
              <a:ext uri="{FF2B5EF4-FFF2-40B4-BE49-F238E27FC236}">
                <a16:creationId xmlns:a16="http://schemas.microsoft.com/office/drawing/2014/main" id="{E3252A3F-8ECC-0CCD-3724-8056BF0C20C7}"/>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9646" r="27604"/>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5"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7"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57E6E97C-9BA4-1233-B4DE-C34EEFBFCA1B}"/>
              </a:ext>
            </a:extLst>
          </p:cNvPr>
          <p:cNvSpPr>
            <a:spLocks noGrp="1"/>
          </p:cNvSpPr>
          <p:nvPr>
            <p:ph sz="half" idx="1"/>
          </p:nvPr>
        </p:nvSpPr>
        <p:spPr>
          <a:xfrm>
            <a:off x="6570572" y="2652765"/>
            <a:ext cx="4625757" cy="3576779"/>
          </a:xfrm>
        </p:spPr>
        <p:txBody>
          <a:bodyPr vert="horz" lIns="91440" tIns="45720" rIns="91440" bIns="45720" rtlCol="0" anchor="t">
            <a:normAutofit/>
          </a:bodyPr>
          <a:lstStyle/>
          <a:p>
            <a:pPr marL="0" indent="0">
              <a:buNone/>
            </a:pPr>
            <a:r>
              <a:rPr lang="en-US" sz="2400" b="1">
                <a:solidFill>
                  <a:schemeClr val="tx1">
                    <a:alpha val="80000"/>
                  </a:schemeClr>
                </a:solidFill>
              </a:rPr>
              <a:t>Practice support line</a:t>
            </a:r>
          </a:p>
          <a:p>
            <a:pPr marL="0"/>
            <a:endParaRPr lang="en-US" sz="2400" b="1">
              <a:solidFill>
                <a:schemeClr val="tx1">
                  <a:alpha val="80000"/>
                </a:schemeClr>
              </a:solidFill>
            </a:endParaRPr>
          </a:p>
          <a:p>
            <a:pPr marL="0" indent="0">
              <a:buNone/>
            </a:pPr>
            <a:r>
              <a:rPr lang="en-US" sz="2400" b="1">
                <a:solidFill>
                  <a:schemeClr val="tx1">
                    <a:alpha val="80000"/>
                  </a:schemeClr>
                </a:solidFill>
              </a:rPr>
              <a:t>Phone </a:t>
            </a:r>
          </a:p>
          <a:p>
            <a:pPr marL="0" indent="0">
              <a:buNone/>
            </a:pPr>
            <a:r>
              <a:rPr lang="en-US" sz="2400">
                <a:solidFill>
                  <a:schemeClr val="tx1">
                    <a:alpha val="80000"/>
                  </a:schemeClr>
                </a:solidFill>
              </a:rPr>
              <a:t>0117 3281152</a:t>
            </a:r>
          </a:p>
          <a:p>
            <a:pPr marL="0" indent="0">
              <a:buNone/>
            </a:pPr>
            <a:endParaRPr lang="en-US" sz="2400">
              <a:solidFill>
                <a:schemeClr val="tx1">
                  <a:alpha val="80000"/>
                </a:schemeClr>
              </a:solidFill>
            </a:endParaRPr>
          </a:p>
          <a:p>
            <a:pPr marL="0" indent="0">
              <a:buNone/>
            </a:pPr>
            <a:r>
              <a:rPr lang="en-US" sz="2400">
                <a:solidFill>
                  <a:schemeClr val="tx1">
                    <a:alpha val="80000"/>
                  </a:schemeClr>
                </a:solidFill>
              </a:rPr>
              <a:t>Or email</a:t>
            </a:r>
          </a:p>
          <a:p>
            <a:pPr marL="0" indent="0">
              <a:buNone/>
            </a:pPr>
            <a:r>
              <a:rPr lang="en-US" sz="2400">
                <a:solidFill>
                  <a:schemeClr val="tx1">
                    <a:alpha val="80000"/>
                  </a:schemeClr>
                </a:solidFill>
                <a:hlinkClick r:id="rId4"/>
              </a:rPr>
              <a:t>hscpsl@uwe.ac.uk</a:t>
            </a:r>
            <a:endParaRPr lang="en-US" sz="2400">
              <a:solidFill>
                <a:schemeClr val="tx1">
                  <a:alpha val="80000"/>
                </a:schemeClr>
              </a:solidFill>
            </a:endParaRPr>
          </a:p>
          <a:p>
            <a:pPr marL="0"/>
            <a:endParaRPr lang="en-US" sz="2000">
              <a:solidFill>
                <a:schemeClr val="tx1">
                  <a:alpha val="80000"/>
                </a:schemeClr>
              </a:solidFill>
            </a:endParaRPr>
          </a:p>
        </p:txBody>
      </p:sp>
      <p:sp>
        <p:nvSpPr>
          <p:cNvPr id="19"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21"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13268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EF6B6-E4F1-4C7F-921D-6B4BA572B198}"/>
              </a:ext>
            </a:extLst>
          </p:cNvPr>
          <p:cNvSpPr>
            <a:spLocks noGrp="1"/>
          </p:cNvSpPr>
          <p:nvPr>
            <p:ph type="title"/>
          </p:nvPr>
        </p:nvSpPr>
        <p:spPr/>
        <p:txBody>
          <a:bodyPr/>
          <a:lstStyle/>
          <a:p>
            <a:r>
              <a:rPr lang="en-GB" b="1">
                <a:solidFill>
                  <a:schemeClr val="accent2"/>
                </a:solidFill>
                <a:latin typeface="+mn-lt"/>
              </a:rPr>
              <a:t>Completion of SSSA Training</a:t>
            </a:r>
          </a:p>
        </p:txBody>
      </p:sp>
      <p:sp>
        <p:nvSpPr>
          <p:cNvPr id="3" name="Content Placeholder 2">
            <a:extLst>
              <a:ext uri="{FF2B5EF4-FFF2-40B4-BE49-F238E27FC236}">
                <a16:creationId xmlns:a16="http://schemas.microsoft.com/office/drawing/2014/main" id="{21FDF82E-004B-DCC6-B362-3F0A51FA6960}"/>
              </a:ext>
            </a:extLst>
          </p:cNvPr>
          <p:cNvSpPr>
            <a:spLocks noGrp="1"/>
          </p:cNvSpPr>
          <p:nvPr>
            <p:ph idx="1"/>
          </p:nvPr>
        </p:nvSpPr>
        <p:spPr/>
        <p:txBody>
          <a:bodyPr>
            <a:normAutofit fontScale="92500" lnSpcReduction="20000"/>
          </a:bodyPr>
          <a:lstStyle/>
          <a:p>
            <a:pPr>
              <a:lnSpc>
                <a:spcPct val="120000"/>
              </a:lnSpc>
            </a:pPr>
            <a:r>
              <a:rPr lang="en-GB" dirty="0"/>
              <a:t>It is a NMC requirement that all midwives must be up-to-date with the SSSA standards, complete SSSA training and access annual updates. Your NHS Trust will keep a record of your completion. Please ask your PDM for details of how your Trust holds this information.</a:t>
            </a:r>
          </a:p>
          <a:p>
            <a:pPr marL="0" indent="0">
              <a:buNone/>
            </a:pPr>
            <a:endParaRPr lang="en-GB" dirty="0"/>
          </a:p>
          <a:p>
            <a:r>
              <a:rPr lang="en-GB" dirty="0">
                <a:hlinkClick r:id="rId3"/>
              </a:rPr>
              <a:t>NMC Standards for student supervision and assessment</a:t>
            </a:r>
            <a:endParaRPr lang="en-GB" dirty="0"/>
          </a:p>
          <a:p>
            <a:pPr marL="0" indent="0">
              <a:buNone/>
            </a:pPr>
            <a:endParaRPr lang="en-GB" dirty="0"/>
          </a:p>
          <a:p>
            <a:pPr marL="0" indent="0">
              <a:buNone/>
            </a:pPr>
            <a:endParaRPr lang="en-GB" dirty="0"/>
          </a:p>
          <a:p>
            <a:r>
              <a:rPr lang="en-GB" dirty="0"/>
              <a:t>You can also complete the eLfH training programme (standards for student supervision and assessment (SSSA) update.</a:t>
            </a:r>
          </a:p>
        </p:txBody>
      </p:sp>
    </p:spTree>
    <p:extLst>
      <p:ext uri="{BB962C8B-B14F-4D97-AF65-F5344CB8AC3E}">
        <p14:creationId xmlns:p14="http://schemas.microsoft.com/office/powerpoint/2010/main" val="3050681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E31AF-2FFB-0684-C214-2E97778B9C57}"/>
              </a:ext>
            </a:extLst>
          </p:cNvPr>
          <p:cNvSpPr>
            <a:spLocks noGrp="1"/>
          </p:cNvSpPr>
          <p:nvPr>
            <p:ph type="title"/>
          </p:nvPr>
        </p:nvSpPr>
        <p:spPr/>
        <p:txBody>
          <a:bodyPr/>
          <a:lstStyle/>
          <a:p>
            <a:r>
              <a:rPr lang="en-GB" b="1">
                <a:solidFill>
                  <a:schemeClr val="accent2"/>
                </a:solidFill>
                <a:latin typeface="+mn-lt"/>
              </a:rPr>
              <a:t>Session aim</a:t>
            </a:r>
          </a:p>
        </p:txBody>
      </p:sp>
      <p:sp>
        <p:nvSpPr>
          <p:cNvPr id="4" name="Content Placeholder 3">
            <a:extLst>
              <a:ext uri="{FF2B5EF4-FFF2-40B4-BE49-F238E27FC236}">
                <a16:creationId xmlns:a16="http://schemas.microsoft.com/office/drawing/2014/main" id="{79D13C19-3D31-46D7-34D1-A08E4EDE4066}"/>
              </a:ext>
            </a:extLst>
          </p:cNvPr>
          <p:cNvSpPr>
            <a:spLocks noGrp="1"/>
          </p:cNvSpPr>
          <p:nvPr>
            <p:ph sz="half" idx="1"/>
          </p:nvPr>
        </p:nvSpPr>
        <p:spPr>
          <a:xfrm>
            <a:off x="838200" y="1825625"/>
            <a:ext cx="6677026" cy="4424450"/>
          </a:xfrm>
        </p:spPr>
        <p:txBody>
          <a:bodyPr>
            <a:normAutofit/>
          </a:bodyPr>
          <a:lstStyle/>
          <a:p>
            <a:endParaRPr lang="en-GB"/>
          </a:p>
          <a:p>
            <a:endParaRPr lang="en-GB"/>
          </a:p>
          <a:p>
            <a:r>
              <a:rPr lang="en-GB"/>
              <a:t>Offer an update on g</a:t>
            </a:r>
            <a:r>
              <a:rPr lang="en-GB" sz="2800"/>
              <a:t>uidance, support and signposting for your role as a practice supervisor or practice assessor in supporting and supervising students in practice.</a:t>
            </a:r>
          </a:p>
          <a:p>
            <a:pPr marL="0" indent="0">
              <a:buNone/>
            </a:pPr>
            <a:endParaRPr lang="en-GB" sz="2800"/>
          </a:p>
        </p:txBody>
      </p:sp>
      <p:pic>
        <p:nvPicPr>
          <p:cNvPr id="7" name="Content Placeholder 6" descr="A person holding a computer&#10;&#10;Description automatically generated with low confidence">
            <a:extLst>
              <a:ext uri="{FF2B5EF4-FFF2-40B4-BE49-F238E27FC236}">
                <a16:creationId xmlns:a16="http://schemas.microsoft.com/office/drawing/2014/main" id="{4BE2C02E-9780-4F82-5CF8-AF3E107FB16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654843" y="1940560"/>
            <a:ext cx="3667537" cy="2952987"/>
          </a:xfrm>
        </p:spPr>
      </p:pic>
    </p:spTree>
    <p:extLst>
      <p:ext uri="{BB962C8B-B14F-4D97-AF65-F5344CB8AC3E}">
        <p14:creationId xmlns:p14="http://schemas.microsoft.com/office/powerpoint/2010/main" val="35043387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C22D0-C9B1-FD94-B353-4CC24B00C673}"/>
              </a:ext>
            </a:extLst>
          </p:cNvPr>
          <p:cNvSpPr>
            <a:spLocks noGrp="1"/>
          </p:cNvSpPr>
          <p:nvPr>
            <p:ph type="title"/>
          </p:nvPr>
        </p:nvSpPr>
        <p:spPr/>
        <p:txBody>
          <a:bodyPr/>
          <a:lstStyle/>
          <a:p>
            <a:r>
              <a:rPr lang="en-GB" b="1">
                <a:solidFill>
                  <a:schemeClr val="accent2"/>
                </a:solidFill>
                <a:latin typeface="+mn-lt"/>
              </a:rPr>
              <a:t>Other resources</a:t>
            </a:r>
          </a:p>
        </p:txBody>
      </p:sp>
      <p:sp>
        <p:nvSpPr>
          <p:cNvPr id="3" name="Content Placeholder 2">
            <a:extLst>
              <a:ext uri="{FF2B5EF4-FFF2-40B4-BE49-F238E27FC236}">
                <a16:creationId xmlns:a16="http://schemas.microsoft.com/office/drawing/2014/main" id="{F16222C8-BC15-6496-F5DF-D581151DC109}"/>
              </a:ext>
            </a:extLst>
          </p:cNvPr>
          <p:cNvSpPr>
            <a:spLocks noGrp="1"/>
          </p:cNvSpPr>
          <p:nvPr>
            <p:ph sz="half" idx="1"/>
          </p:nvPr>
        </p:nvSpPr>
        <p:spPr/>
        <p:txBody>
          <a:bodyPr>
            <a:normAutofit fontScale="92500" lnSpcReduction="10000"/>
          </a:bodyPr>
          <a:lstStyle/>
          <a:p>
            <a:endParaRPr lang="en-GB">
              <a:hlinkClick r:id="rId2"/>
            </a:endParaRPr>
          </a:p>
          <a:p>
            <a:r>
              <a:rPr lang="en-GB">
                <a:hlinkClick r:id="rId2"/>
              </a:rPr>
              <a:t>UWE practice support net</a:t>
            </a:r>
            <a:r>
              <a:rPr lang="en-GB"/>
              <a:t> (for all student placement related information: placement dates, midwives update, training packages, links to Arc PEP/Audit, ‘how to’ videos- and practice documentation)</a:t>
            </a:r>
          </a:p>
          <a:p>
            <a:pPr marL="0" indent="0">
              <a:buNone/>
            </a:pPr>
            <a:endParaRPr lang="en-GB"/>
          </a:p>
          <a:p>
            <a:r>
              <a:rPr lang="en-GB">
                <a:hlinkClick r:id="rId3"/>
              </a:rPr>
              <a:t>Practising as a midwife in the UK - The Nursing and Midwifery Council (nmc.org.uk)</a:t>
            </a:r>
            <a:endParaRPr lang="en-GB"/>
          </a:p>
          <a:p>
            <a:endParaRPr lang="en-GB"/>
          </a:p>
        </p:txBody>
      </p:sp>
      <p:pic>
        <p:nvPicPr>
          <p:cNvPr id="6" name="Content Placeholder 5" descr="A group of people looking at each other&#10;&#10;Description automatically generated with medium confidence">
            <a:extLst>
              <a:ext uri="{FF2B5EF4-FFF2-40B4-BE49-F238E27FC236}">
                <a16:creationId xmlns:a16="http://schemas.microsoft.com/office/drawing/2014/main" id="{7CCACEE0-34DB-3400-3BA7-7251933BA325}"/>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501057" y="2216239"/>
            <a:ext cx="4445228" cy="3530781"/>
          </a:xfrm>
        </p:spPr>
      </p:pic>
    </p:spTree>
    <p:extLst>
      <p:ext uri="{BB962C8B-B14F-4D97-AF65-F5344CB8AC3E}">
        <p14:creationId xmlns:p14="http://schemas.microsoft.com/office/powerpoint/2010/main" val="3337895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BE8DA95-311E-6600-767A-E66C871C50FA}"/>
              </a:ext>
            </a:extLst>
          </p:cNvPr>
          <p:cNvPicPr>
            <a:picLocks noChangeAspect="1"/>
          </p:cNvPicPr>
          <p:nvPr/>
        </p:nvPicPr>
        <p:blipFill>
          <a:blip r:embed="rId2"/>
          <a:stretch>
            <a:fillRect/>
          </a:stretch>
        </p:blipFill>
        <p:spPr>
          <a:xfrm>
            <a:off x="1985153" y="457200"/>
            <a:ext cx="8221694" cy="5943600"/>
          </a:xfrm>
          <a:prstGeom prst="rect">
            <a:avLst/>
          </a:prstGeom>
        </p:spPr>
      </p:pic>
    </p:spTree>
    <p:extLst>
      <p:ext uri="{BB962C8B-B14F-4D97-AF65-F5344CB8AC3E}">
        <p14:creationId xmlns:p14="http://schemas.microsoft.com/office/powerpoint/2010/main" val="2417132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B998894-EBEC-C58E-9615-8EE0EA6663CB}"/>
              </a:ext>
            </a:extLst>
          </p:cNvPr>
          <p:cNvSpPr/>
          <p:nvPr/>
        </p:nvSpPr>
        <p:spPr>
          <a:xfrm>
            <a:off x="278780" y="123599"/>
            <a:ext cx="11340791" cy="655632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r>
              <a:rPr kumimoji="0" lang="en-GB" sz="1633" b="0" i="0" u="none" strike="noStrike" kern="1200" cap="none" spc="0" normalizeH="0" baseline="0" noProof="0">
                <a:ln>
                  <a:noFill/>
                </a:ln>
                <a:solidFill>
                  <a:prstClr val="white"/>
                </a:solidFill>
                <a:effectLst/>
                <a:uLnTx/>
                <a:uFillTx/>
                <a:latin typeface="Calibri" panose="020F0502020204030204"/>
                <a:ea typeface="+mn-ea"/>
                <a:cs typeface="+mn-cs"/>
              </a:rPr>
              <a:t>u</a:t>
            </a:r>
          </a:p>
        </p:txBody>
      </p:sp>
      <p:sp>
        <p:nvSpPr>
          <p:cNvPr id="27" name="TextBox 26">
            <a:extLst>
              <a:ext uri="{FF2B5EF4-FFF2-40B4-BE49-F238E27FC236}">
                <a16:creationId xmlns:a16="http://schemas.microsoft.com/office/drawing/2014/main" id="{584B1E64-D7C6-400B-99ED-736E729070FB}"/>
              </a:ext>
            </a:extLst>
          </p:cNvPr>
          <p:cNvSpPr txBox="1"/>
          <p:nvPr/>
        </p:nvSpPr>
        <p:spPr>
          <a:xfrm>
            <a:off x="4468853" y="313795"/>
            <a:ext cx="5265622" cy="1097480"/>
          </a:xfrm>
          <a:prstGeom prst="rect">
            <a:avLst/>
          </a:prstGeom>
          <a:noFill/>
        </p:spPr>
        <p:txBody>
          <a:bodyPr wrap="square" rtlCol="0">
            <a:spAutoFit/>
          </a:bodyPr>
          <a:lstStyle/>
          <a:p>
            <a:pPr marL="0" marR="0" lvl="0" indent="0" algn="ctr" defTabSz="414772" rtl="0" eaLnBrk="1" fontAlgn="auto" latinLnBrk="0" hangingPunct="1">
              <a:lnSpc>
                <a:spcPct val="100000"/>
              </a:lnSpc>
              <a:spcBef>
                <a:spcPts val="0"/>
              </a:spcBef>
              <a:spcAft>
                <a:spcPts val="0"/>
              </a:spcAft>
              <a:buClrTx/>
              <a:buSzTx/>
              <a:buFontTx/>
              <a:buNone/>
              <a:tabLst/>
              <a:defRPr/>
            </a:pPr>
            <a:r>
              <a:rPr kumimoji="0" lang="en-GB" sz="3266" b="1" i="0" u="none" strike="noStrike" kern="1200" cap="none" spc="0" normalizeH="0" baseline="0" noProof="0">
                <a:ln>
                  <a:noFill/>
                </a:ln>
                <a:solidFill>
                  <a:prstClr val="black"/>
                </a:solidFill>
                <a:effectLst/>
                <a:uLnTx/>
                <a:uFillTx/>
                <a:latin typeface="Calibri" panose="020F0502020204030204"/>
                <a:ea typeface="+mn-ea"/>
                <a:cs typeface="+mn-cs"/>
              </a:rPr>
              <a:t>UWE Midwifery</a:t>
            </a:r>
          </a:p>
          <a:p>
            <a:pPr marL="0" marR="0" lvl="0" indent="0" algn="ctr" defTabSz="414772" rtl="0" eaLnBrk="1" fontAlgn="auto" latinLnBrk="0" hangingPunct="1">
              <a:lnSpc>
                <a:spcPct val="100000"/>
              </a:lnSpc>
              <a:spcBef>
                <a:spcPts val="0"/>
              </a:spcBef>
              <a:spcAft>
                <a:spcPts val="0"/>
              </a:spcAft>
              <a:buClrTx/>
              <a:buSzTx/>
              <a:buFontTx/>
              <a:buNone/>
              <a:tabLst/>
              <a:defRPr/>
            </a:pPr>
            <a:r>
              <a:rPr kumimoji="0" lang="en-GB" sz="3266" b="1" i="0" u="none" strike="noStrike" kern="1200" cap="none" spc="0" normalizeH="0" baseline="0" noProof="0">
                <a:ln>
                  <a:noFill/>
                </a:ln>
                <a:solidFill>
                  <a:prstClr val="black"/>
                </a:solidFill>
                <a:effectLst/>
                <a:uLnTx/>
                <a:uFillTx/>
                <a:latin typeface="Calibri" panose="020F0502020204030204"/>
                <a:ea typeface="+mn-ea"/>
                <a:cs typeface="+mn-cs"/>
              </a:rPr>
              <a:t>Academics in Practice (AiP)</a:t>
            </a:r>
          </a:p>
        </p:txBody>
      </p:sp>
      <p:pic>
        <p:nvPicPr>
          <p:cNvPr id="5" name="Picture 4">
            <a:extLst>
              <a:ext uri="{FF2B5EF4-FFF2-40B4-BE49-F238E27FC236}">
                <a16:creationId xmlns:a16="http://schemas.microsoft.com/office/drawing/2014/main" id="{32CBF7B6-E962-BBC7-A632-3D429DA2AC15}"/>
              </a:ext>
            </a:extLst>
          </p:cNvPr>
          <p:cNvPicPr>
            <a:picLocks noChangeAspect="1"/>
          </p:cNvPicPr>
          <p:nvPr/>
        </p:nvPicPr>
        <p:blipFill>
          <a:blip r:embed="rId3"/>
          <a:stretch>
            <a:fillRect/>
          </a:stretch>
        </p:blipFill>
        <p:spPr>
          <a:xfrm>
            <a:off x="2244014" y="239348"/>
            <a:ext cx="2156410" cy="800952"/>
          </a:xfrm>
          <a:prstGeom prst="rect">
            <a:avLst/>
          </a:prstGeom>
        </p:spPr>
      </p:pic>
      <p:sp>
        <p:nvSpPr>
          <p:cNvPr id="31" name="TextBox 30">
            <a:extLst>
              <a:ext uri="{FF2B5EF4-FFF2-40B4-BE49-F238E27FC236}">
                <a16:creationId xmlns:a16="http://schemas.microsoft.com/office/drawing/2014/main" id="{FDFEC4E5-C8FA-5F7D-711F-FA5BE8DB7CA1}"/>
              </a:ext>
            </a:extLst>
          </p:cNvPr>
          <p:cNvSpPr txBox="1"/>
          <p:nvPr/>
        </p:nvSpPr>
        <p:spPr>
          <a:xfrm>
            <a:off x="1059366" y="3123737"/>
            <a:ext cx="2156410" cy="622799"/>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lang="en-GB" sz="1814" b="1">
                <a:solidFill>
                  <a:srgbClr val="FF0000"/>
                </a:solidFill>
                <a:latin typeface="Calibri" panose="020F0502020204030204"/>
              </a:rPr>
              <a:t>jemma3.walker</a:t>
            </a:r>
            <a:endParaRPr kumimoji="0" lang="en-GB" sz="1814" b="1" i="0" u="none" strike="noStrike" kern="1200" cap="none" spc="0" normalizeH="0" baseline="0" noProof="0">
              <a:ln>
                <a:noFill/>
              </a:ln>
              <a:solidFill>
                <a:srgbClr val="FF0000"/>
              </a:solidFill>
              <a:effectLst/>
              <a:uLnTx/>
              <a:uFillTx/>
              <a:latin typeface="Calibri" panose="020F0502020204030204"/>
              <a:ea typeface="+mn-ea"/>
              <a:cs typeface="+mn-cs"/>
            </a:endParaRPr>
          </a:p>
          <a:p>
            <a:pPr marL="0" marR="0" lvl="0" indent="0" algn="l" defTabSz="414772" rtl="0" eaLnBrk="1" fontAlgn="auto" latinLnBrk="0" hangingPunct="1">
              <a:lnSpc>
                <a:spcPct val="100000"/>
              </a:lnSpc>
              <a:spcBef>
                <a:spcPts val="0"/>
              </a:spcBef>
              <a:spcAft>
                <a:spcPts val="0"/>
              </a:spcAft>
              <a:buClrTx/>
              <a:buSzTx/>
              <a:buFontTx/>
              <a:buNone/>
              <a:tabLst/>
              <a:defRPr/>
            </a:pPr>
            <a:r>
              <a:rPr kumimoji="0" lang="en-GB" sz="1633" b="0" i="0" u="none" strike="noStrike" kern="1200" cap="none" spc="0" normalizeH="0" baseline="0" noProof="0">
                <a:ln>
                  <a:noFill/>
                </a:ln>
                <a:solidFill>
                  <a:srgbClr val="FF0000"/>
                </a:solidFill>
                <a:effectLst/>
                <a:uLnTx/>
                <a:uFillTx/>
                <a:latin typeface="Calibri" panose="020F0502020204030204"/>
                <a:ea typeface="+mn-ea"/>
                <a:cs typeface="+mn-cs"/>
              </a:rPr>
              <a:t>@uwe.ac.uk </a:t>
            </a:r>
            <a:r>
              <a:rPr kumimoji="0" lang="en-GB" sz="1633" b="1" i="0" u="none" strike="noStrike" kern="1200" cap="none" spc="0" normalizeH="0" baseline="0" noProof="0">
                <a:ln>
                  <a:noFill/>
                </a:ln>
                <a:solidFill>
                  <a:prstClr val="black"/>
                </a:solidFill>
                <a:effectLst/>
                <a:uLnTx/>
                <a:uFillTx/>
                <a:latin typeface="Calibri" panose="020F0502020204030204"/>
                <a:ea typeface="+mn-ea"/>
                <a:cs typeface="+mn-cs"/>
              </a:rPr>
              <a:t>(Swindon)</a:t>
            </a:r>
          </a:p>
        </p:txBody>
      </p:sp>
      <p:sp>
        <p:nvSpPr>
          <p:cNvPr id="34" name="TextBox 33">
            <a:extLst>
              <a:ext uri="{FF2B5EF4-FFF2-40B4-BE49-F238E27FC236}">
                <a16:creationId xmlns:a16="http://schemas.microsoft.com/office/drawing/2014/main" id="{F0B92C29-FED5-4A95-3BE0-357A19689661}"/>
              </a:ext>
            </a:extLst>
          </p:cNvPr>
          <p:cNvSpPr txBox="1"/>
          <p:nvPr/>
        </p:nvSpPr>
        <p:spPr>
          <a:xfrm>
            <a:off x="3671840" y="5585539"/>
            <a:ext cx="3770726" cy="1153264"/>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0" lang="en-GB" sz="1814" b="1" i="0" u="none" strike="noStrike" kern="1200" cap="none" spc="0" normalizeH="0" baseline="0" noProof="0">
                <a:ln>
                  <a:noFill/>
                </a:ln>
                <a:solidFill>
                  <a:srgbClr val="FF0000"/>
                </a:solidFill>
                <a:effectLst/>
                <a:uLnTx/>
                <a:uFillTx/>
                <a:latin typeface="Calibri" panose="020F0502020204030204"/>
                <a:ea typeface="+mn-ea"/>
                <a:cs typeface="+mn-cs"/>
              </a:rPr>
              <a:t>  </a:t>
            </a:r>
          </a:p>
          <a:p>
            <a:pPr marL="0" marR="0" lvl="0" indent="0" algn="l" defTabSz="414772" rtl="0" eaLnBrk="1" fontAlgn="auto" latinLnBrk="0" hangingPunct="1">
              <a:lnSpc>
                <a:spcPct val="100000"/>
              </a:lnSpc>
              <a:spcBef>
                <a:spcPts val="0"/>
              </a:spcBef>
              <a:spcAft>
                <a:spcPts val="0"/>
              </a:spcAft>
              <a:buClrTx/>
              <a:buSzTx/>
              <a:buFontTx/>
              <a:buNone/>
              <a:tabLst/>
              <a:defRPr/>
            </a:pPr>
            <a:r>
              <a:rPr kumimoji="0" lang="en-GB" sz="1814" b="1" i="0" u="none" strike="noStrike" kern="1200" cap="none" spc="0" normalizeH="0" baseline="0" noProof="0">
                <a:ln>
                  <a:noFill/>
                </a:ln>
                <a:solidFill>
                  <a:srgbClr val="FF0000"/>
                </a:solidFill>
                <a:effectLst/>
                <a:uLnTx/>
                <a:uFillTx/>
                <a:latin typeface="Calibri" panose="020F0502020204030204"/>
                <a:ea typeface="+mn-ea"/>
                <a:cs typeface="+mn-cs"/>
              </a:rPr>
              <a:t>  </a:t>
            </a:r>
            <a:r>
              <a:rPr lang="en-GB" sz="1814" b="1">
                <a:solidFill>
                  <a:srgbClr val="FF0000"/>
                </a:solidFill>
                <a:latin typeface="Calibri" panose="020F0502020204030204"/>
              </a:rPr>
              <a:t>rachel2.tonks</a:t>
            </a:r>
            <a:endParaRPr kumimoji="0" lang="en-GB" sz="1814" b="1" i="0" u="none" strike="noStrike" kern="1200" cap="none" spc="0" normalizeH="0" baseline="0" noProof="0">
              <a:ln>
                <a:noFill/>
              </a:ln>
              <a:solidFill>
                <a:srgbClr val="FF0000"/>
              </a:solidFill>
              <a:effectLst/>
              <a:uLnTx/>
              <a:uFillTx/>
              <a:latin typeface="Calibri" panose="020F0502020204030204"/>
              <a:ea typeface="+mn-ea"/>
              <a:cs typeface="+mn-cs"/>
            </a:endParaRPr>
          </a:p>
          <a:p>
            <a:pPr marL="0" marR="0" lvl="0" indent="0" algn="l" defTabSz="414772" rtl="0" eaLnBrk="1" fontAlgn="auto" latinLnBrk="0" hangingPunct="1">
              <a:lnSpc>
                <a:spcPct val="100000"/>
              </a:lnSpc>
              <a:spcBef>
                <a:spcPts val="0"/>
              </a:spcBef>
              <a:spcAft>
                <a:spcPts val="0"/>
              </a:spcAft>
              <a:buClrTx/>
              <a:buSzTx/>
              <a:buFontTx/>
              <a:buNone/>
              <a:tabLst/>
              <a:defRPr/>
            </a:pPr>
            <a:r>
              <a:rPr kumimoji="0" lang="en-GB" sz="1633" b="1" i="0" u="none" strike="noStrike" kern="1200" cap="none" spc="0" normalizeH="0" baseline="0" noProof="0">
                <a:ln>
                  <a:noFill/>
                </a:ln>
                <a:solidFill>
                  <a:srgbClr val="FF0000"/>
                </a:solidFill>
                <a:effectLst/>
                <a:uLnTx/>
                <a:uFillTx/>
                <a:latin typeface="Calibri" panose="020F0502020204030204"/>
                <a:ea typeface="+mn-ea"/>
                <a:cs typeface="+mn-cs"/>
              </a:rPr>
              <a:t>  @uwe.ac.uk </a:t>
            </a:r>
          </a:p>
          <a:p>
            <a:pPr marL="0" marR="0" lvl="0" indent="0" algn="l" defTabSz="414772" rtl="0" eaLnBrk="1" fontAlgn="auto" latinLnBrk="0" hangingPunct="1">
              <a:lnSpc>
                <a:spcPct val="100000"/>
              </a:lnSpc>
              <a:spcBef>
                <a:spcPts val="0"/>
              </a:spcBef>
              <a:spcAft>
                <a:spcPts val="0"/>
              </a:spcAft>
              <a:buClrTx/>
              <a:buSzTx/>
              <a:buFontTx/>
              <a:buNone/>
              <a:tabLst/>
              <a:defRPr/>
            </a:pPr>
            <a:r>
              <a:rPr kumimoji="0" lang="en-GB" sz="1633" b="1" i="0" u="none" strike="noStrike" kern="1200" cap="none" spc="0" normalizeH="0" baseline="0" noProof="0">
                <a:ln>
                  <a:noFill/>
                </a:ln>
                <a:solidFill>
                  <a:prstClr val="black"/>
                </a:solidFill>
                <a:effectLst/>
                <a:uLnTx/>
                <a:uFillTx/>
                <a:latin typeface="Calibri" panose="020F0502020204030204"/>
                <a:ea typeface="+mn-ea"/>
                <a:cs typeface="+mn-cs"/>
              </a:rPr>
              <a:t>(St. Michaels &amp; Weston)</a:t>
            </a:r>
          </a:p>
        </p:txBody>
      </p:sp>
      <p:sp>
        <p:nvSpPr>
          <p:cNvPr id="6" name="TextBox 5">
            <a:extLst>
              <a:ext uri="{FF2B5EF4-FFF2-40B4-BE49-F238E27FC236}">
                <a16:creationId xmlns:a16="http://schemas.microsoft.com/office/drawing/2014/main" id="{438CAD3E-9D5A-B949-8C79-B757D59FC18A}"/>
              </a:ext>
            </a:extLst>
          </p:cNvPr>
          <p:cNvSpPr txBox="1"/>
          <p:nvPr/>
        </p:nvSpPr>
        <p:spPr>
          <a:xfrm>
            <a:off x="1164247" y="5850789"/>
            <a:ext cx="2917486" cy="622799"/>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lang="en-GB" sz="1814" b="1">
                <a:solidFill>
                  <a:srgbClr val="FF0000"/>
                </a:solidFill>
                <a:latin typeface="Calibri" panose="020F0502020204030204"/>
              </a:rPr>
              <a:t>j</a:t>
            </a:r>
            <a:r>
              <a:rPr kumimoji="0" lang="en-GB" sz="1814" b="1" i="0" u="none" strike="noStrike" kern="1200" cap="none" spc="0" normalizeH="0" baseline="0" noProof="0">
                <a:ln>
                  <a:noFill/>
                </a:ln>
                <a:solidFill>
                  <a:srgbClr val="FF0000"/>
                </a:solidFill>
                <a:effectLst/>
                <a:uLnTx/>
                <a:uFillTx/>
                <a:latin typeface="Calibri" panose="020F0502020204030204"/>
                <a:ea typeface="+mn-ea"/>
                <a:cs typeface="+mn-cs"/>
              </a:rPr>
              <a:t>ane2.pilston</a:t>
            </a:r>
          </a:p>
          <a:p>
            <a:pPr marL="0" marR="0" lvl="0" indent="0" algn="l" defTabSz="414772" rtl="0" eaLnBrk="1" fontAlgn="auto" latinLnBrk="0" hangingPunct="1">
              <a:lnSpc>
                <a:spcPct val="100000"/>
              </a:lnSpc>
              <a:spcBef>
                <a:spcPts val="0"/>
              </a:spcBef>
              <a:spcAft>
                <a:spcPts val="0"/>
              </a:spcAft>
              <a:buClrTx/>
              <a:buSzTx/>
              <a:buFontTx/>
              <a:buNone/>
              <a:tabLst/>
              <a:defRPr/>
            </a:pPr>
            <a:r>
              <a:rPr kumimoji="0" lang="en-GB" sz="1633" b="1" i="0" u="none" strike="noStrike" kern="1200" cap="none" spc="0" normalizeH="0" baseline="0" noProof="0">
                <a:ln>
                  <a:noFill/>
                </a:ln>
                <a:solidFill>
                  <a:srgbClr val="FF0000"/>
                </a:solidFill>
                <a:effectLst/>
                <a:uLnTx/>
                <a:uFillTx/>
                <a:latin typeface="Calibri" panose="020F0502020204030204"/>
                <a:ea typeface="+mn-ea"/>
                <a:cs typeface="+mn-cs"/>
              </a:rPr>
              <a:t>@uwe.ac.uk </a:t>
            </a:r>
            <a:r>
              <a:rPr kumimoji="0" lang="en-GB" sz="1633" b="1" i="0" u="none" strike="noStrike" kern="1200" cap="none" spc="0" normalizeH="0" baseline="0" noProof="0">
                <a:ln>
                  <a:noFill/>
                </a:ln>
                <a:solidFill>
                  <a:prstClr val="black"/>
                </a:solidFill>
                <a:effectLst/>
                <a:uLnTx/>
                <a:uFillTx/>
                <a:latin typeface="Calibri" panose="020F0502020204030204"/>
                <a:ea typeface="+mn-ea"/>
                <a:cs typeface="+mn-cs"/>
              </a:rPr>
              <a:t>(Bath)</a:t>
            </a:r>
          </a:p>
        </p:txBody>
      </p:sp>
      <p:pic>
        <p:nvPicPr>
          <p:cNvPr id="8" name="Picture 7">
            <a:extLst>
              <a:ext uri="{FF2B5EF4-FFF2-40B4-BE49-F238E27FC236}">
                <a16:creationId xmlns:a16="http://schemas.microsoft.com/office/drawing/2014/main" id="{0BFA6B3B-6B2D-7812-3EB4-EE7ABBFE5034}"/>
              </a:ext>
            </a:extLst>
          </p:cNvPr>
          <p:cNvPicPr>
            <a:picLocks noChangeAspect="1"/>
          </p:cNvPicPr>
          <p:nvPr/>
        </p:nvPicPr>
        <p:blipFill rotWithShape="1">
          <a:blip r:embed="rId4"/>
          <a:srcRect l="3096" t="20956" r="1" b="16174"/>
          <a:stretch/>
        </p:blipFill>
        <p:spPr>
          <a:xfrm>
            <a:off x="3745027" y="1446512"/>
            <a:ext cx="2008067" cy="1737079"/>
          </a:xfrm>
          <a:prstGeom prst="rect">
            <a:avLst/>
          </a:prstGeom>
        </p:spPr>
      </p:pic>
      <p:sp>
        <p:nvSpPr>
          <p:cNvPr id="12" name="TextBox 11">
            <a:extLst>
              <a:ext uri="{FF2B5EF4-FFF2-40B4-BE49-F238E27FC236}">
                <a16:creationId xmlns:a16="http://schemas.microsoft.com/office/drawing/2014/main" id="{5E164EC7-0320-BBF7-713D-42490FA7E09F}"/>
              </a:ext>
            </a:extLst>
          </p:cNvPr>
          <p:cNvSpPr txBox="1"/>
          <p:nvPr/>
        </p:nvSpPr>
        <p:spPr>
          <a:xfrm>
            <a:off x="7912675" y="3502022"/>
            <a:ext cx="3603618" cy="2862322"/>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AiPs work closely with our trust partners to ensure the student placement experience is of high quality. We visit students in practice areas and collaborate with academic assessors, clinical midwives and managers to support the student midwifery journey.</a:t>
            </a:r>
          </a:p>
        </p:txBody>
      </p:sp>
      <p:pic>
        <p:nvPicPr>
          <p:cNvPr id="4" name="Picture 3" descr="A person smiling with sunglasses on her head&#10;&#10;Description automatically generated">
            <a:extLst>
              <a:ext uri="{FF2B5EF4-FFF2-40B4-BE49-F238E27FC236}">
                <a16:creationId xmlns:a16="http://schemas.microsoft.com/office/drawing/2014/main" id="{2D185020-2F05-0DE6-6D79-7F1C3C4DC0E2}"/>
              </a:ext>
            </a:extLst>
          </p:cNvPr>
          <p:cNvPicPr>
            <a:picLocks noChangeAspect="1"/>
          </p:cNvPicPr>
          <p:nvPr/>
        </p:nvPicPr>
        <p:blipFill>
          <a:blip r:embed="rId5"/>
          <a:stretch>
            <a:fillRect/>
          </a:stretch>
        </p:blipFill>
        <p:spPr>
          <a:xfrm>
            <a:off x="1184992" y="3843771"/>
            <a:ext cx="2016739" cy="2017148"/>
          </a:xfrm>
          <a:prstGeom prst="rect">
            <a:avLst/>
          </a:prstGeom>
        </p:spPr>
      </p:pic>
      <p:pic>
        <p:nvPicPr>
          <p:cNvPr id="11" name="Picture 10" descr="A person smiling for the camera&#10;&#10;Description automatically generated with medium confidence">
            <a:extLst>
              <a:ext uri="{FF2B5EF4-FFF2-40B4-BE49-F238E27FC236}">
                <a16:creationId xmlns:a16="http://schemas.microsoft.com/office/drawing/2014/main" id="{40FE5714-2B52-DC42-4B3C-6CAC6C2785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4248" y="1411275"/>
            <a:ext cx="1807914" cy="1733278"/>
          </a:xfrm>
          <a:prstGeom prst="rect">
            <a:avLst/>
          </a:prstGeom>
        </p:spPr>
      </p:pic>
      <p:pic>
        <p:nvPicPr>
          <p:cNvPr id="13" name="Picture 12" descr="A person smiling for the camera&#10;&#10;Description automatically generated with medium confidence">
            <a:extLst>
              <a:ext uri="{FF2B5EF4-FFF2-40B4-BE49-F238E27FC236}">
                <a16:creationId xmlns:a16="http://schemas.microsoft.com/office/drawing/2014/main" id="{64238F22-C698-11B4-89ED-9EFB72A351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45028" y="3926029"/>
            <a:ext cx="2267122" cy="1865879"/>
          </a:xfrm>
          <a:prstGeom prst="rect">
            <a:avLst/>
          </a:prstGeom>
        </p:spPr>
      </p:pic>
      <p:sp>
        <p:nvSpPr>
          <p:cNvPr id="14" name="TextBox 13">
            <a:extLst>
              <a:ext uri="{FF2B5EF4-FFF2-40B4-BE49-F238E27FC236}">
                <a16:creationId xmlns:a16="http://schemas.microsoft.com/office/drawing/2014/main" id="{548B960C-69E4-F4FE-5D58-3911A125921F}"/>
              </a:ext>
            </a:extLst>
          </p:cNvPr>
          <p:cNvSpPr txBox="1"/>
          <p:nvPr/>
        </p:nvSpPr>
        <p:spPr>
          <a:xfrm>
            <a:off x="3657975" y="3117600"/>
            <a:ext cx="2156410" cy="863954"/>
          </a:xfrm>
          <a:prstGeom prst="rect">
            <a:avLst/>
          </a:prstGeom>
          <a:noFill/>
        </p:spPr>
        <p:txBody>
          <a:bodyPr wrap="square" lIns="91440" tIns="45720" rIns="91440" bIns="45720" rtlCol="0" anchor="t">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0" lang="en-GB" sz="1814" b="1" i="0" u="none" strike="noStrike" kern="1200" cap="none" spc="0" normalizeH="0" baseline="0" noProof="0" err="1">
                <a:ln>
                  <a:noFill/>
                </a:ln>
                <a:solidFill>
                  <a:srgbClr val="FF0000"/>
                </a:solidFill>
                <a:effectLst/>
                <a:uLnTx/>
                <a:uFillTx/>
                <a:latin typeface="Calibri" panose="020F0502020204030204"/>
                <a:ea typeface="+mn-ea"/>
                <a:cs typeface="+mn-cs"/>
              </a:rPr>
              <a:t>Sophie.ferguson</a:t>
            </a:r>
            <a:endParaRPr kumimoji="0" lang="en-GB" sz="1814" b="1" i="0" u="none" strike="noStrike" kern="1200" cap="none" spc="0" normalizeH="0" baseline="0" noProof="0">
              <a:ln>
                <a:noFill/>
              </a:ln>
              <a:solidFill>
                <a:srgbClr val="FF0000"/>
              </a:solidFill>
              <a:effectLst/>
              <a:uLnTx/>
              <a:uFillTx/>
              <a:latin typeface="Calibri" panose="020F0502020204030204"/>
              <a:ea typeface="+mn-ea"/>
              <a:cs typeface="+mn-cs"/>
            </a:endParaRPr>
          </a:p>
          <a:p>
            <a:pPr marL="0" marR="0" lvl="0" indent="0" algn="l" defTabSz="414772"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0000"/>
                </a:solidFill>
                <a:effectLst/>
                <a:uLnTx/>
                <a:uFillTx/>
                <a:latin typeface="Calibri" panose="020F0502020204030204"/>
                <a:ea typeface="+mn-ea"/>
                <a:cs typeface="+mn-cs"/>
              </a:rPr>
              <a:t>@uwe.ac.uk </a:t>
            </a:r>
            <a:r>
              <a:rPr lang="en-GB" sz="1600" b="1" dirty="0">
                <a:solidFill>
                  <a:prstClr val="black"/>
                </a:solidFill>
                <a:latin typeface="Calibri" panose="020F0502020204030204"/>
              </a:rPr>
              <a:t>(Gloucester)</a:t>
            </a:r>
            <a:endParaRPr lang="en-GB" sz="1600" b="1" i="0" u="none" strike="noStrike" kern="1200" cap="none" spc="0" normalizeH="0" baseline="0" noProof="0" dirty="0">
              <a:ln>
                <a:noFill/>
              </a:ln>
              <a:solidFill>
                <a:prstClr val="black"/>
              </a:solidFill>
              <a:effectLst/>
              <a:uLnTx/>
              <a:uFillTx/>
              <a:latin typeface="Calibri" panose="020F0502020204030204"/>
              <a:ea typeface="Calibri"/>
              <a:cs typeface="Calibri"/>
            </a:endParaRPr>
          </a:p>
        </p:txBody>
      </p:sp>
      <p:pic>
        <p:nvPicPr>
          <p:cNvPr id="15" name="Picture 14">
            <a:extLst>
              <a:ext uri="{FF2B5EF4-FFF2-40B4-BE49-F238E27FC236}">
                <a16:creationId xmlns:a16="http://schemas.microsoft.com/office/drawing/2014/main" id="{A486E812-A9E0-6B78-164F-769E3B1C15F4}"/>
              </a:ext>
            </a:extLst>
          </p:cNvPr>
          <p:cNvPicPr>
            <a:picLocks noChangeAspect="1"/>
          </p:cNvPicPr>
          <p:nvPr/>
        </p:nvPicPr>
        <p:blipFill>
          <a:blip r:embed="rId8"/>
          <a:stretch>
            <a:fillRect/>
          </a:stretch>
        </p:blipFill>
        <p:spPr>
          <a:xfrm>
            <a:off x="6282345" y="1446512"/>
            <a:ext cx="1879902" cy="1826119"/>
          </a:xfrm>
          <a:prstGeom prst="rect">
            <a:avLst/>
          </a:prstGeom>
        </p:spPr>
      </p:pic>
      <p:sp>
        <p:nvSpPr>
          <p:cNvPr id="16" name="TextBox 15">
            <a:extLst>
              <a:ext uri="{FF2B5EF4-FFF2-40B4-BE49-F238E27FC236}">
                <a16:creationId xmlns:a16="http://schemas.microsoft.com/office/drawing/2014/main" id="{7A470B68-5B74-7383-1A4E-0C1102EF08C6}"/>
              </a:ext>
            </a:extLst>
          </p:cNvPr>
          <p:cNvSpPr txBox="1"/>
          <p:nvPr/>
        </p:nvSpPr>
        <p:spPr>
          <a:xfrm>
            <a:off x="6144091" y="3289106"/>
            <a:ext cx="2156410" cy="874085"/>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0" lang="en-GB" sz="1814" b="1" i="0" u="none" strike="noStrike" kern="1200" cap="none" spc="0" normalizeH="0" baseline="0" noProof="0" err="1">
                <a:ln>
                  <a:noFill/>
                </a:ln>
                <a:solidFill>
                  <a:srgbClr val="FF0000"/>
                </a:solidFill>
                <a:effectLst/>
                <a:uLnTx/>
                <a:uFillTx/>
                <a:latin typeface="Calibri" panose="020F0502020204030204"/>
                <a:ea typeface="+mn-ea"/>
                <a:cs typeface="+mn-cs"/>
              </a:rPr>
              <a:t>Victoria.fallows</a:t>
            </a:r>
            <a:endParaRPr kumimoji="0" lang="en-GB" sz="1814" b="1" i="0" u="none" strike="noStrike" kern="1200" cap="none" spc="0" normalizeH="0" baseline="0" noProof="0">
              <a:ln>
                <a:noFill/>
              </a:ln>
              <a:solidFill>
                <a:srgbClr val="FF0000"/>
              </a:solidFill>
              <a:effectLst/>
              <a:uLnTx/>
              <a:uFillTx/>
              <a:latin typeface="Calibri" panose="020F0502020204030204"/>
              <a:ea typeface="+mn-ea"/>
              <a:cs typeface="+mn-cs"/>
            </a:endParaRPr>
          </a:p>
          <a:p>
            <a:pPr marL="0" marR="0" lvl="0" indent="0" algn="l" defTabSz="414772" rtl="0" eaLnBrk="1" fontAlgn="auto" latinLnBrk="0" hangingPunct="1">
              <a:lnSpc>
                <a:spcPct val="100000"/>
              </a:lnSpc>
              <a:spcBef>
                <a:spcPts val="0"/>
              </a:spcBef>
              <a:spcAft>
                <a:spcPts val="0"/>
              </a:spcAft>
              <a:buClrTx/>
              <a:buSzTx/>
              <a:buFontTx/>
              <a:buNone/>
              <a:tabLst/>
              <a:defRPr/>
            </a:pPr>
            <a:r>
              <a:rPr kumimoji="0" lang="en-GB" sz="1633" b="0" i="0" u="none" strike="noStrike" kern="1200" cap="none" spc="0" normalizeH="0" baseline="0" noProof="0">
                <a:ln>
                  <a:noFill/>
                </a:ln>
                <a:solidFill>
                  <a:srgbClr val="FF0000"/>
                </a:solidFill>
                <a:effectLst/>
                <a:uLnTx/>
                <a:uFillTx/>
                <a:latin typeface="Calibri" panose="020F0502020204030204"/>
                <a:ea typeface="+mn-ea"/>
                <a:cs typeface="+mn-cs"/>
              </a:rPr>
              <a:t>@uwe.ac.uk </a:t>
            </a:r>
            <a:r>
              <a:rPr kumimoji="0" lang="en-GB" sz="1633" b="1" i="0" u="none" strike="noStrike" kern="1200" cap="none" spc="0" normalizeH="0" baseline="0" noProof="0">
                <a:ln>
                  <a:noFill/>
                </a:ln>
                <a:solidFill>
                  <a:prstClr val="black"/>
                </a:solidFill>
                <a:effectLst/>
                <a:uLnTx/>
                <a:uFillTx/>
                <a:latin typeface="Calibri" panose="020F0502020204030204"/>
                <a:ea typeface="+mn-ea"/>
                <a:cs typeface="+mn-cs"/>
              </a:rPr>
              <a:t>(</a:t>
            </a:r>
            <a:r>
              <a:rPr lang="en-GB" sz="1633" b="1">
                <a:solidFill>
                  <a:prstClr val="black"/>
                </a:solidFill>
                <a:latin typeface="Calibri" panose="020F0502020204030204"/>
              </a:rPr>
              <a:t>Southmead)</a:t>
            </a:r>
            <a:endParaRPr kumimoji="0" lang="en-GB" sz="1633" b="1"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2229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ED1986-61A6-72C3-0A7F-4684B674A69B}"/>
              </a:ext>
            </a:extLst>
          </p:cNvPr>
          <p:cNvSpPr>
            <a:spLocks noGrp="1"/>
          </p:cNvSpPr>
          <p:nvPr>
            <p:ph type="title"/>
          </p:nvPr>
        </p:nvSpPr>
        <p:spPr>
          <a:xfrm>
            <a:off x="5454149" y="-7509"/>
            <a:ext cx="5028786" cy="1095425"/>
          </a:xfrm>
        </p:spPr>
        <p:txBody>
          <a:bodyPr vert="horz" lIns="91440" tIns="45720" rIns="91440" bIns="45720" rtlCol="0" anchor="b">
            <a:normAutofit fontScale="90000"/>
          </a:bodyPr>
          <a:lstStyle/>
          <a:p>
            <a:r>
              <a:rPr lang="en-US" sz="4000" b="1">
                <a:solidFill>
                  <a:schemeClr val="accent2"/>
                </a:solidFill>
                <a:latin typeface="+mn-lt"/>
              </a:rPr>
              <a:t>Profile of UWE students</a:t>
            </a:r>
          </a:p>
        </p:txBody>
      </p:sp>
      <p:sp>
        <p:nvSpPr>
          <p:cNvPr id="16" name="Oval 15">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A group of women posing for a photo&#10;&#10;Description automatically generated">
            <a:extLst>
              <a:ext uri="{FF2B5EF4-FFF2-40B4-BE49-F238E27FC236}">
                <a16:creationId xmlns:a16="http://schemas.microsoft.com/office/drawing/2014/main" id="{CF2A34CF-5486-A08E-E264-4A8629DC6ABB}"/>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9085" r="10164" b="-2"/>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8"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20"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C84B20F9-58ED-CD3A-5EBD-9CA1A88E204E}"/>
              </a:ext>
            </a:extLst>
          </p:cNvPr>
          <p:cNvSpPr>
            <a:spLocks noGrp="1"/>
          </p:cNvSpPr>
          <p:nvPr>
            <p:ph sz="half" idx="2"/>
          </p:nvPr>
        </p:nvSpPr>
        <p:spPr>
          <a:xfrm>
            <a:off x="6430061" y="1240077"/>
            <a:ext cx="4973646" cy="5397029"/>
          </a:xfrm>
        </p:spPr>
        <p:txBody>
          <a:bodyPr vert="horz" lIns="91440" tIns="45720" rIns="91440" bIns="45720" rtlCol="0" anchor="t">
            <a:normAutofit lnSpcReduction="10000"/>
          </a:bodyPr>
          <a:lstStyle/>
          <a:p>
            <a:r>
              <a:rPr lang="en-US" sz="2400" dirty="0">
                <a:solidFill>
                  <a:schemeClr val="tx1">
                    <a:alpha val="80000"/>
                  </a:schemeClr>
                </a:solidFill>
              </a:rPr>
              <a:t>Around 300 enrolled students (all female except for one male student)</a:t>
            </a:r>
          </a:p>
          <a:p>
            <a:pPr marL="0" indent="0">
              <a:buNone/>
            </a:pPr>
            <a:endParaRPr lang="en-US" sz="2400" dirty="0">
              <a:solidFill>
                <a:schemeClr val="tx1">
                  <a:alpha val="80000"/>
                </a:schemeClr>
              </a:solidFill>
            </a:endParaRPr>
          </a:p>
          <a:p>
            <a:r>
              <a:rPr lang="en-US" sz="2400" dirty="0">
                <a:solidFill>
                  <a:schemeClr val="tx1">
                    <a:alpha val="80000"/>
                  </a:schemeClr>
                </a:solidFill>
              </a:rPr>
              <a:t>Ongoing widening participation programme has contributed towards increasing a more diverse cohort-23% of the cohort are Global majority students</a:t>
            </a:r>
          </a:p>
          <a:p>
            <a:pPr marL="0" indent="0">
              <a:buNone/>
            </a:pPr>
            <a:endParaRPr lang="en-US" sz="2400" dirty="0">
              <a:solidFill>
                <a:schemeClr val="tx1">
                  <a:alpha val="80000"/>
                </a:schemeClr>
              </a:solidFill>
            </a:endParaRPr>
          </a:p>
          <a:p>
            <a:r>
              <a:rPr lang="en-US" sz="2400" dirty="0">
                <a:solidFill>
                  <a:schemeClr val="tx1">
                    <a:alpha val="80000"/>
                  </a:schemeClr>
                </a:solidFill>
              </a:rPr>
              <a:t>20 students have specific learning needs and 22 have an identified mental health condition</a:t>
            </a:r>
          </a:p>
          <a:p>
            <a:pPr marL="0" indent="0">
              <a:buNone/>
            </a:pPr>
            <a:endParaRPr lang="en-US" sz="2400" dirty="0">
              <a:solidFill>
                <a:schemeClr val="tx1">
                  <a:alpha val="80000"/>
                </a:schemeClr>
              </a:solidFill>
            </a:endParaRPr>
          </a:p>
          <a:p>
            <a:r>
              <a:rPr lang="en-US" sz="2400" dirty="0">
                <a:solidFill>
                  <a:schemeClr val="tx1">
                    <a:alpha val="80000"/>
                  </a:schemeClr>
                </a:solidFill>
              </a:rPr>
              <a:t>Over half the cohort are aged under 20 years old</a:t>
            </a:r>
          </a:p>
        </p:txBody>
      </p:sp>
      <p:sp>
        <p:nvSpPr>
          <p:cNvPr id="22"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24"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7965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65AD0E3-DF6B-3C90-CFB5-254A1E02A4A5}"/>
              </a:ext>
            </a:extLst>
          </p:cNvPr>
          <p:cNvSpPr>
            <a:spLocks noGrp="1"/>
          </p:cNvSpPr>
          <p:nvPr>
            <p:ph type="title"/>
          </p:nvPr>
        </p:nvSpPr>
        <p:spPr>
          <a:xfrm>
            <a:off x="491490" y="285750"/>
            <a:ext cx="5430340" cy="1153039"/>
          </a:xfrm>
        </p:spPr>
        <p:txBody>
          <a:bodyPr vert="horz" lIns="91440" tIns="45720" rIns="91440" bIns="45720" rtlCol="0" anchor="ctr">
            <a:normAutofit fontScale="90000"/>
          </a:bodyPr>
          <a:lstStyle/>
          <a:p>
            <a:r>
              <a:rPr lang="en-US" b="1" kern="1200">
                <a:solidFill>
                  <a:schemeClr val="accent2"/>
                </a:solidFill>
                <a:latin typeface="+mn-lt"/>
                <a:ea typeface="+mj-ea"/>
                <a:cs typeface="+mj-cs"/>
              </a:rPr>
              <a:t>What’s happening @ UWE?</a:t>
            </a:r>
          </a:p>
        </p:txBody>
      </p:sp>
      <p:sp>
        <p:nvSpPr>
          <p:cNvPr id="3" name="Content Placeholder 2">
            <a:extLst>
              <a:ext uri="{FF2B5EF4-FFF2-40B4-BE49-F238E27FC236}">
                <a16:creationId xmlns:a16="http://schemas.microsoft.com/office/drawing/2014/main" id="{4824658C-2FC0-93D2-EEBA-22BC5AA771F9}"/>
              </a:ext>
            </a:extLst>
          </p:cNvPr>
          <p:cNvSpPr>
            <a:spLocks noGrp="1"/>
          </p:cNvSpPr>
          <p:nvPr>
            <p:ph sz="half" idx="1"/>
          </p:nvPr>
        </p:nvSpPr>
        <p:spPr>
          <a:xfrm>
            <a:off x="320040" y="1600200"/>
            <a:ext cx="5255030" cy="4502487"/>
          </a:xfrm>
        </p:spPr>
        <p:txBody>
          <a:bodyPr vert="horz" lIns="91440" tIns="45720" rIns="91440" bIns="45720" rtlCol="0">
            <a:normAutofit fontScale="92500"/>
          </a:bodyPr>
          <a:lstStyle/>
          <a:p>
            <a:r>
              <a:rPr lang="en-US" dirty="0"/>
              <a:t>New September intake (2 streams). Discontinuation of January intake and blended learning cohorts</a:t>
            </a:r>
          </a:p>
          <a:p>
            <a:r>
              <a:rPr lang="en-US" dirty="0"/>
              <a:t>New curriculum planning for 2027 (look out for stakeholder events)</a:t>
            </a:r>
          </a:p>
          <a:p>
            <a:r>
              <a:rPr lang="en-US" dirty="0"/>
              <a:t>LME &amp; programme lead: Rona Lockyer-Sheppard</a:t>
            </a:r>
          </a:p>
          <a:p>
            <a:r>
              <a:rPr lang="en-US" dirty="0"/>
              <a:t>Educational PMAs, midwifery society events, PROMPT training and midwifery electives continue</a:t>
            </a:r>
          </a:p>
          <a:p>
            <a:pPr marL="0" indent="0">
              <a:buNone/>
            </a:pPr>
            <a:endParaRPr lang="en-US" dirty="0"/>
          </a:p>
          <a:p>
            <a:pPr marL="0" indent="0">
              <a:buNone/>
            </a:pPr>
            <a:endParaRPr lang="en-GB" sz="1600" dirty="0"/>
          </a:p>
          <a:p>
            <a:pPr marL="0" indent="0">
              <a:buNone/>
            </a:pPr>
            <a:endParaRPr lang="en-US" sz="2000" dirty="0"/>
          </a:p>
          <a:p>
            <a:pPr marL="0" indent="0">
              <a:buNone/>
            </a:pPr>
            <a:endParaRPr lang="en-US" sz="2000" dirty="0"/>
          </a:p>
          <a:p>
            <a:pPr marL="0"/>
            <a:endParaRPr lang="en-US" sz="2000" dirty="0"/>
          </a:p>
          <a:p>
            <a:endParaRPr lang="en-US" sz="2000" dirty="0"/>
          </a:p>
          <a:p>
            <a:endParaRPr lang="en-US" sz="2000" dirty="0"/>
          </a:p>
          <a:p>
            <a:endParaRPr lang="en-US" sz="2000" dirty="0"/>
          </a:p>
        </p:txBody>
      </p:sp>
      <p:pic>
        <p:nvPicPr>
          <p:cNvPr id="9" name="Picture 4">
            <a:extLst>
              <a:ext uri="{FF2B5EF4-FFF2-40B4-BE49-F238E27FC236}">
                <a16:creationId xmlns:a16="http://schemas.microsoft.com/office/drawing/2014/main" id="{C8701FCE-DBC5-59C3-C7BE-42A45FA0FE4B}"/>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5006" r="4445"/>
          <a:stretch/>
        </p:blipFill>
        <p:spPr bwMode="auto">
          <a:xfrm>
            <a:off x="7400133" y="717012"/>
            <a:ext cx="3698604" cy="5446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208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7722633E-E57D-732B-27E7-8842C6267F9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D93DA19-CD75-72C9-CDB9-5216B0CB9D0B}"/>
              </a:ext>
            </a:extLst>
          </p:cNvPr>
          <p:cNvSpPr>
            <a:spLocks noGrp="1"/>
          </p:cNvSpPr>
          <p:nvPr>
            <p:ph type="title"/>
          </p:nvPr>
        </p:nvSpPr>
        <p:spPr/>
        <p:txBody>
          <a:bodyPr/>
          <a:lstStyle/>
          <a:p>
            <a:pPr algn="ctr"/>
            <a:r>
              <a:rPr lang="en-GB" b="1">
                <a:solidFill>
                  <a:schemeClr val="accent2"/>
                </a:solidFill>
                <a:latin typeface="+mn-lt"/>
              </a:rPr>
              <a:t>Student responsibilities</a:t>
            </a:r>
          </a:p>
        </p:txBody>
      </p:sp>
      <p:pic>
        <p:nvPicPr>
          <p:cNvPr id="8" name="Content Placeholder 7" descr="A group of women laughing&#10;&#10;Description automatically generated with medium confidence">
            <a:extLst>
              <a:ext uri="{FF2B5EF4-FFF2-40B4-BE49-F238E27FC236}">
                <a16:creationId xmlns:a16="http://schemas.microsoft.com/office/drawing/2014/main" id="{3E4D652F-8FB0-DABA-B216-8FCE5802A089}"/>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16639" y="1690688"/>
            <a:ext cx="5472532" cy="4214281"/>
          </a:xfrm>
        </p:spPr>
      </p:pic>
      <p:sp>
        <p:nvSpPr>
          <p:cNvPr id="6" name="Content Placeholder 5">
            <a:extLst>
              <a:ext uri="{FF2B5EF4-FFF2-40B4-BE49-F238E27FC236}">
                <a16:creationId xmlns:a16="http://schemas.microsoft.com/office/drawing/2014/main" id="{F187F3F4-8D17-91D1-FDAF-40FE2009743B}"/>
              </a:ext>
            </a:extLst>
          </p:cNvPr>
          <p:cNvSpPr>
            <a:spLocks noGrp="1"/>
          </p:cNvSpPr>
          <p:nvPr>
            <p:ph sz="half" idx="2"/>
          </p:nvPr>
        </p:nvSpPr>
        <p:spPr>
          <a:xfrm>
            <a:off x="6596742" y="1690688"/>
            <a:ext cx="5353087" cy="5048315"/>
          </a:xfrm>
        </p:spPr>
        <p:txBody>
          <a:bodyPr>
            <a:normAutofit/>
          </a:bodyPr>
          <a:lstStyle/>
          <a:p>
            <a:r>
              <a:rPr lang="en-GB" dirty="0"/>
              <a:t>Share MORA and arrange an ‘</a:t>
            </a:r>
            <a:r>
              <a:rPr lang="en-GB" b="1" dirty="0"/>
              <a:t>initial meeting</a:t>
            </a:r>
            <a:r>
              <a:rPr lang="en-GB" dirty="0"/>
              <a:t>’ and </a:t>
            </a:r>
            <a:r>
              <a:rPr lang="en-GB" b="1" dirty="0"/>
              <a:t>reviews</a:t>
            </a:r>
            <a:r>
              <a:rPr lang="en-GB" dirty="0"/>
              <a:t> with PA</a:t>
            </a:r>
          </a:p>
          <a:p>
            <a:pPr marL="0" indent="0">
              <a:buNone/>
            </a:pPr>
            <a:endParaRPr lang="en-GB" dirty="0"/>
          </a:p>
          <a:p>
            <a:pPr marL="0" indent="0">
              <a:buNone/>
            </a:pPr>
            <a:endParaRPr lang="en-GB" dirty="0"/>
          </a:p>
          <a:p>
            <a:pPr marL="285750" indent="-285750"/>
            <a:r>
              <a:rPr lang="en-GB" dirty="0"/>
              <a:t>Students should get to know their MORA and know what it is they need to be signed off for.</a:t>
            </a:r>
          </a:p>
          <a:p>
            <a:pPr marL="0" indent="0">
              <a:buNone/>
            </a:pPr>
            <a:endParaRPr lang="en-GB" dirty="0"/>
          </a:p>
        </p:txBody>
      </p:sp>
    </p:spTree>
    <p:extLst>
      <p:ext uri="{BB962C8B-B14F-4D97-AF65-F5344CB8AC3E}">
        <p14:creationId xmlns:p14="http://schemas.microsoft.com/office/powerpoint/2010/main" val="95543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9E9FB-2A40-39F9-F7FA-013EF57789BB}"/>
              </a:ext>
            </a:extLst>
          </p:cNvPr>
          <p:cNvSpPr>
            <a:spLocks noGrp="1"/>
          </p:cNvSpPr>
          <p:nvPr>
            <p:ph type="title"/>
          </p:nvPr>
        </p:nvSpPr>
        <p:spPr/>
        <p:txBody>
          <a:bodyPr/>
          <a:lstStyle/>
          <a:p>
            <a:pPr algn="ctr"/>
            <a:r>
              <a:rPr lang="en-GB" b="1">
                <a:solidFill>
                  <a:schemeClr val="accent2"/>
                </a:solidFill>
                <a:latin typeface="+mn-lt"/>
              </a:rPr>
              <a:t>Student practice assessment journey</a:t>
            </a:r>
            <a:endParaRPr lang="en-GB"/>
          </a:p>
        </p:txBody>
      </p:sp>
      <p:pic>
        <p:nvPicPr>
          <p:cNvPr id="5" name="Content Placeholder 4" descr="A picture containing text, screenshot, font, line&#10;&#10;Description automatically generated">
            <a:extLst>
              <a:ext uri="{FF2B5EF4-FFF2-40B4-BE49-F238E27FC236}">
                <a16:creationId xmlns:a16="http://schemas.microsoft.com/office/drawing/2014/main" id="{72A8135D-865E-350F-FDB3-0734325F382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92145" y="1201060"/>
            <a:ext cx="9736924" cy="4455880"/>
          </a:xfrm>
        </p:spPr>
      </p:pic>
      <p:sp>
        <p:nvSpPr>
          <p:cNvPr id="7" name="TextBox 6">
            <a:extLst>
              <a:ext uri="{FF2B5EF4-FFF2-40B4-BE49-F238E27FC236}">
                <a16:creationId xmlns:a16="http://schemas.microsoft.com/office/drawing/2014/main" id="{78D9C814-0F10-B902-2646-7A0E9EFD99F5}"/>
              </a:ext>
            </a:extLst>
          </p:cNvPr>
          <p:cNvSpPr txBox="1"/>
          <p:nvPr/>
        </p:nvSpPr>
        <p:spPr>
          <a:xfrm>
            <a:off x="1647930" y="5365820"/>
            <a:ext cx="1828800" cy="1477328"/>
          </a:xfrm>
          <a:prstGeom prst="rect">
            <a:avLst/>
          </a:prstGeom>
          <a:noFill/>
        </p:spPr>
        <p:txBody>
          <a:bodyPr wrap="square" rtlCol="0">
            <a:spAutoFit/>
          </a:bodyPr>
          <a:lstStyle/>
          <a:p>
            <a:r>
              <a:rPr lang="en-GB" b="1" dirty="0"/>
              <a:t>September-November</a:t>
            </a:r>
            <a:r>
              <a:rPr lang="en-GB" dirty="0"/>
              <a:t> for Sep cohort, </a:t>
            </a:r>
            <a:r>
              <a:rPr lang="en-GB" b="1" dirty="0"/>
              <a:t>March</a:t>
            </a:r>
            <a:r>
              <a:rPr lang="en-GB" dirty="0"/>
              <a:t> for Jan cohort</a:t>
            </a:r>
          </a:p>
        </p:txBody>
      </p:sp>
      <p:sp>
        <p:nvSpPr>
          <p:cNvPr id="8" name="TextBox 7">
            <a:extLst>
              <a:ext uri="{FF2B5EF4-FFF2-40B4-BE49-F238E27FC236}">
                <a16:creationId xmlns:a16="http://schemas.microsoft.com/office/drawing/2014/main" id="{2AC51D2D-B954-B629-A014-BA56A2177A01}"/>
              </a:ext>
            </a:extLst>
          </p:cNvPr>
          <p:cNvSpPr txBox="1"/>
          <p:nvPr/>
        </p:nvSpPr>
        <p:spPr>
          <a:xfrm>
            <a:off x="3904622" y="5365820"/>
            <a:ext cx="1732503" cy="923330"/>
          </a:xfrm>
          <a:prstGeom prst="rect">
            <a:avLst/>
          </a:prstGeom>
          <a:noFill/>
        </p:spPr>
        <p:txBody>
          <a:bodyPr wrap="square" rtlCol="0">
            <a:spAutoFit/>
          </a:bodyPr>
          <a:lstStyle/>
          <a:p>
            <a:r>
              <a:rPr lang="en-GB" b="1"/>
              <a:t>January</a:t>
            </a:r>
            <a:r>
              <a:rPr lang="en-GB"/>
              <a:t> for Sep cohort, </a:t>
            </a:r>
            <a:r>
              <a:rPr lang="en-GB" b="1"/>
              <a:t>June</a:t>
            </a:r>
            <a:r>
              <a:rPr lang="en-GB"/>
              <a:t> for Jan cohort</a:t>
            </a:r>
          </a:p>
        </p:txBody>
      </p:sp>
      <p:sp>
        <p:nvSpPr>
          <p:cNvPr id="9" name="TextBox 8">
            <a:extLst>
              <a:ext uri="{FF2B5EF4-FFF2-40B4-BE49-F238E27FC236}">
                <a16:creationId xmlns:a16="http://schemas.microsoft.com/office/drawing/2014/main" id="{F658E1A9-6389-2957-8140-6698553BD166}"/>
              </a:ext>
            </a:extLst>
          </p:cNvPr>
          <p:cNvSpPr txBox="1"/>
          <p:nvPr/>
        </p:nvSpPr>
        <p:spPr>
          <a:xfrm>
            <a:off x="6360607" y="5365820"/>
            <a:ext cx="1637881" cy="1200329"/>
          </a:xfrm>
          <a:prstGeom prst="rect">
            <a:avLst/>
          </a:prstGeom>
          <a:noFill/>
        </p:spPr>
        <p:txBody>
          <a:bodyPr wrap="square" rtlCol="0">
            <a:spAutoFit/>
          </a:bodyPr>
          <a:lstStyle/>
          <a:p>
            <a:r>
              <a:rPr lang="en-GB" b="1"/>
              <a:t>April</a:t>
            </a:r>
            <a:r>
              <a:rPr lang="en-GB"/>
              <a:t> for Sep cohort, </a:t>
            </a:r>
            <a:r>
              <a:rPr lang="en-GB" b="1"/>
              <a:t>September</a:t>
            </a:r>
            <a:r>
              <a:rPr lang="en-GB"/>
              <a:t> for Jan cohort</a:t>
            </a:r>
          </a:p>
        </p:txBody>
      </p:sp>
      <p:sp>
        <p:nvSpPr>
          <p:cNvPr id="10" name="TextBox 9">
            <a:extLst>
              <a:ext uri="{FF2B5EF4-FFF2-40B4-BE49-F238E27FC236}">
                <a16:creationId xmlns:a16="http://schemas.microsoft.com/office/drawing/2014/main" id="{62056897-B393-3F2B-EAC2-ECFBE0CC59ED}"/>
              </a:ext>
            </a:extLst>
          </p:cNvPr>
          <p:cNvSpPr txBox="1"/>
          <p:nvPr/>
        </p:nvSpPr>
        <p:spPr>
          <a:xfrm>
            <a:off x="8721970" y="5365820"/>
            <a:ext cx="1436914" cy="1200329"/>
          </a:xfrm>
          <a:prstGeom prst="rect">
            <a:avLst/>
          </a:prstGeom>
          <a:noFill/>
        </p:spPr>
        <p:txBody>
          <a:bodyPr wrap="square" rtlCol="0">
            <a:spAutoFit/>
          </a:bodyPr>
          <a:lstStyle/>
          <a:p>
            <a:r>
              <a:rPr lang="en-GB" b="1"/>
              <a:t>June</a:t>
            </a:r>
            <a:r>
              <a:rPr lang="en-GB"/>
              <a:t> for Sep cohort, </a:t>
            </a:r>
            <a:r>
              <a:rPr lang="en-GB" b="1"/>
              <a:t>Octobe</a:t>
            </a:r>
            <a:r>
              <a:rPr lang="en-GB"/>
              <a:t>r for Jan cohort</a:t>
            </a:r>
          </a:p>
        </p:txBody>
      </p:sp>
    </p:spTree>
    <p:extLst>
      <p:ext uri="{BB962C8B-B14F-4D97-AF65-F5344CB8AC3E}">
        <p14:creationId xmlns:p14="http://schemas.microsoft.com/office/powerpoint/2010/main" val="4067604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4ED30-F545-DB66-E43A-8D46137CA94E}"/>
              </a:ext>
            </a:extLst>
          </p:cNvPr>
          <p:cNvSpPr>
            <a:spLocks noGrp="1"/>
          </p:cNvSpPr>
          <p:nvPr>
            <p:ph type="title"/>
          </p:nvPr>
        </p:nvSpPr>
        <p:spPr>
          <a:xfrm>
            <a:off x="972014" y="365126"/>
            <a:ext cx="10381786" cy="738846"/>
          </a:xfrm>
        </p:spPr>
        <p:txBody>
          <a:bodyPr/>
          <a:lstStyle/>
          <a:p>
            <a:pPr algn="ctr"/>
            <a:r>
              <a:rPr lang="en-GB" b="1">
                <a:solidFill>
                  <a:schemeClr val="accent2"/>
                </a:solidFill>
                <a:latin typeface="+mn-lt"/>
              </a:rPr>
              <a:t>Practice supervisor feedback forms</a:t>
            </a:r>
          </a:p>
        </p:txBody>
      </p:sp>
      <p:pic>
        <p:nvPicPr>
          <p:cNvPr id="6" name="Content Placeholder 5">
            <a:extLst>
              <a:ext uri="{FF2B5EF4-FFF2-40B4-BE49-F238E27FC236}">
                <a16:creationId xmlns:a16="http://schemas.microsoft.com/office/drawing/2014/main" id="{61C6A82F-9F3C-BE07-8D34-9B7429F386DE}"/>
              </a:ext>
            </a:extLst>
          </p:cNvPr>
          <p:cNvPicPr>
            <a:picLocks noGrp="1" noChangeAspect="1"/>
          </p:cNvPicPr>
          <p:nvPr>
            <p:ph sz="half" idx="1"/>
          </p:nvPr>
        </p:nvPicPr>
        <p:blipFill>
          <a:blip r:embed="rId3"/>
          <a:stretch>
            <a:fillRect/>
          </a:stretch>
        </p:blipFill>
        <p:spPr>
          <a:xfrm>
            <a:off x="972014" y="1269216"/>
            <a:ext cx="4304878" cy="5464156"/>
          </a:xfrm>
        </p:spPr>
      </p:pic>
      <p:sp>
        <p:nvSpPr>
          <p:cNvPr id="4" name="Content Placeholder 3">
            <a:extLst>
              <a:ext uri="{FF2B5EF4-FFF2-40B4-BE49-F238E27FC236}">
                <a16:creationId xmlns:a16="http://schemas.microsoft.com/office/drawing/2014/main" id="{4C07EA9A-BC3B-2224-77B9-795DB2E9FD15}"/>
              </a:ext>
            </a:extLst>
          </p:cNvPr>
          <p:cNvSpPr>
            <a:spLocks noGrp="1"/>
          </p:cNvSpPr>
          <p:nvPr>
            <p:ph sz="half" idx="2"/>
          </p:nvPr>
        </p:nvSpPr>
        <p:spPr/>
        <p:txBody>
          <a:bodyPr vert="horz" lIns="91440" tIns="45720" rIns="91440" bIns="45720" rtlCol="0" anchor="t">
            <a:normAutofit lnSpcReduction="10000"/>
          </a:bodyPr>
          <a:lstStyle/>
          <a:p>
            <a:r>
              <a:rPr lang="en-GB"/>
              <a:t>Students need at least one per placement but the more the better as this is the main source of evidence for practice assessor sign off.</a:t>
            </a:r>
          </a:p>
          <a:p>
            <a:pPr marL="0" indent="0">
              <a:buNone/>
            </a:pPr>
            <a:endParaRPr lang="en-GB"/>
          </a:p>
          <a:p>
            <a:r>
              <a:rPr lang="en-GB"/>
              <a:t>Encourage students to print off and ask any midwife they have been working with to comment and sign-it doesn’t have to be the allocated supervisor.</a:t>
            </a:r>
            <a:endParaRPr lang="en-GB">
              <a:cs typeface="Calibri"/>
            </a:endParaRPr>
          </a:p>
        </p:txBody>
      </p:sp>
    </p:spTree>
    <p:extLst>
      <p:ext uri="{BB962C8B-B14F-4D97-AF65-F5344CB8AC3E}">
        <p14:creationId xmlns:p14="http://schemas.microsoft.com/office/powerpoint/2010/main" val="2878207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3CC1CFE4-5180-3AFB-25E7-EDAB32051102}"/>
              </a:ext>
            </a:extLst>
          </p:cNvPr>
          <p:cNvSpPr>
            <a:spLocks noGrp="1"/>
          </p:cNvSpPr>
          <p:nvPr>
            <p:ph type="title"/>
          </p:nvPr>
        </p:nvSpPr>
        <p:spPr>
          <a:xfrm>
            <a:off x="481914" y="365125"/>
            <a:ext cx="8130745" cy="1325563"/>
          </a:xfrm>
        </p:spPr>
        <p:txBody>
          <a:bodyPr vert="horz" lIns="91440" tIns="45720" rIns="91440" bIns="45720" rtlCol="0" anchor="ctr">
            <a:normAutofit/>
          </a:bodyPr>
          <a:lstStyle/>
          <a:p>
            <a:r>
              <a:rPr lang="en-US" b="1" dirty="0">
                <a:latin typeface="+mn-lt"/>
              </a:rPr>
              <a:t>Supporting students in practice</a:t>
            </a:r>
          </a:p>
        </p:txBody>
      </p:sp>
      <p:sp>
        <p:nvSpPr>
          <p:cNvPr id="5" name="Content Placeholder 4">
            <a:extLst>
              <a:ext uri="{FF2B5EF4-FFF2-40B4-BE49-F238E27FC236}">
                <a16:creationId xmlns:a16="http://schemas.microsoft.com/office/drawing/2014/main" id="{D1554790-5CFB-27A1-1DBB-DF3E784F85A1}"/>
              </a:ext>
            </a:extLst>
          </p:cNvPr>
          <p:cNvSpPr>
            <a:spLocks noGrp="1"/>
          </p:cNvSpPr>
          <p:nvPr>
            <p:ph sz="half" idx="2"/>
          </p:nvPr>
        </p:nvSpPr>
        <p:spPr>
          <a:xfrm>
            <a:off x="285750" y="1841157"/>
            <a:ext cx="5945811" cy="4651718"/>
          </a:xfrm>
        </p:spPr>
        <p:txBody>
          <a:bodyPr vert="horz" lIns="91440" tIns="45720" rIns="91440" bIns="45720" rtlCol="0">
            <a:normAutofit lnSpcReduction="10000"/>
          </a:bodyPr>
          <a:lstStyle/>
          <a:p>
            <a:r>
              <a:rPr lang="en-US" b="1" dirty="0"/>
              <a:t>Aims for the shift</a:t>
            </a:r>
            <a:r>
              <a:rPr lang="en-US" dirty="0"/>
              <a:t>/placement</a:t>
            </a:r>
          </a:p>
          <a:p>
            <a:r>
              <a:rPr lang="en-US" b="1" dirty="0"/>
              <a:t>Orientation</a:t>
            </a:r>
          </a:p>
          <a:p>
            <a:r>
              <a:rPr lang="en-US" b="1" dirty="0"/>
              <a:t>Supernumerary</a:t>
            </a:r>
            <a:r>
              <a:rPr lang="en-US" dirty="0"/>
              <a:t> status and appropriate supervision</a:t>
            </a:r>
          </a:p>
          <a:p>
            <a:r>
              <a:rPr lang="en-US" b="1" dirty="0"/>
              <a:t>PS feedback forms</a:t>
            </a:r>
            <a:r>
              <a:rPr lang="en-US" dirty="0"/>
              <a:t>/proficiency sign off</a:t>
            </a:r>
          </a:p>
          <a:p>
            <a:r>
              <a:rPr lang="en-US" b="1" dirty="0"/>
              <a:t>Student support- </a:t>
            </a:r>
            <a:r>
              <a:rPr lang="en-US" dirty="0"/>
              <a:t>personal tutor/ wellbeing services/ RCS sessions/access plans/clinical staff/PEFs (student lead</a:t>
            </a:r>
          </a:p>
          <a:p>
            <a:r>
              <a:rPr lang="en-US" b="1" dirty="0"/>
              <a:t>Safe learning environment charter</a:t>
            </a:r>
          </a:p>
          <a:p>
            <a:pPr marL="0" indent="0">
              <a:buNone/>
            </a:pPr>
            <a:endParaRPr lang="en-US" sz="2000" dirty="0"/>
          </a:p>
          <a:p>
            <a:pPr marL="0"/>
            <a:endParaRPr lang="en-US" sz="1800" dirty="0"/>
          </a:p>
          <a:p>
            <a:endParaRPr lang="en-US" sz="1800" dirty="0"/>
          </a:p>
          <a:p>
            <a:pPr marL="0"/>
            <a:endParaRPr lang="en-US" sz="1800" dirty="0"/>
          </a:p>
        </p:txBody>
      </p:sp>
      <p:pic>
        <p:nvPicPr>
          <p:cNvPr id="7" name="Content Placeholder 6" descr="A person looking at a magnifying glass&#10;&#10;Description automatically generated">
            <a:extLst>
              <a:ext uri="{FF2B5EF4-FFF2-40B4-BE49-F238E27FC236}">
                <a16:creationId xmlns:a16="http://schemas.microsoft.com/office/drawing/2014/main" id="{BC4002BB-94DD-4396-E2E1-B5930AFF0B76}"/>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12714" r="20534" b="-2"/>
          <a:stretch>
            <a:fillRect/>
          </a:stretch>
        </p:blipFill>
        <p:spPr>
          <a:xfrm>
            <a:off x="6865448" y="1896864"/>
            <a:ext cx="4540304" cy="4540304"/>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4"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8648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35768C471FD754DA44B4B4EE3D27B76" ma:contentTypeVersion="17" ma:contentTypeDescription="Create a new document." ma:contentTypeScope="" ma:versionID="0b28962e3d1bcd2e563d97ea553d8298">
  <xsd:schema xmlns:xsd="http://www.w3.org/2001/XMLSchema" xmlns:xs="http://www.w3.org/2001/XMLSchema" xmlns:p="http://schemas.microsoft.com/office/2006/metadata/properties" xmlns:ns2="edd64c24-9d9e-40c5-9822-23077d3def3c" xmlns:ns3="a52641d6-9d56-4325-a82c-172e050c15a6" targetNamespace="http://schemas.microsoft.com/office/2006/metadata/properties" ma:root="true" ma:fieldsID="01b27256bb65d089ea9d97795ba99003" ns2:_="" ns3:_="">
    <xsd:import namespace="edd64c24-9d9e-40c5-9822-23077d3def3c"/>
    <xsd:import namespace="a52641d6-9d56-4325-a82c-172e050c15a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element ref="ns2:Not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d64c24-9d9e-40c5-9822-23077d3def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2edd95a-f8c2-4715-9b78-af595b67b1e1"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Notes" ma:index="23" nillable="true" ma:displayName="Notes" ma:format="Dropdown" ma:internalName="Notes">
      <xsd:simpleType>
        <xsd:restriction base="dms:Note">
          <xsd:maxLength value="255"/>
        </xsd:restriction>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52641d6-9d56-4325-a82c-172e050c15a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54657535-70c4-414a-8af9-650b78b004b0}" ma:internalName="TaxCatchAll" ma:showField="CatchAllData" ma:web="a52641d6-9d56-4325-a82c-172e050c15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dd64c24-9d9e-40c5-9822-23077d3def3c">
      <Terms xmlns="http://schemas.microsoft.com/office/infopath/2007/PartnerControls"/>
    </lcf76f155ced4ddcb4097134ff3c332f>
    <TaxCatchAll xmlns="a52641d6-9d56-4325-a82c-172e050c15a6" xsi:nil="true"/>
    <Notes xmlns="edd64c24-9d9e-40c5-9822-23077d3def3c" xsi:nil="true"/>
  </documentManagement>
</p:properties>
</file>

<file path=customXml/itemProps1.xml><?xml version="1.0" encoding="utf-8"?>
<ds:datastoreItem xmlns:ds="http://schemas.openxmlformats.org/officeDocument/2006/customXml" ds:itemID="{F5FAEA2E-82F3-4798-B0E0-8D23E3D833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dd64c24-9d9e-40c5-9822-23077d3def3c"/>
    <ds:schemaRef ds:uri="a52641d6-9d56-4325-a82c-172e050c15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3AA68CD-DF02-45E9-87ED-101FAB8E30E0}">
  <ds:schemaRefs>
    <ds:schemaRef ds:uri="http://schemas.microsoft.com/sharepoint/v3/contenttype/forms"/>
  </ds:schemaRefs>
</ds:datastoreItem>
</file>

<file path=customXml/itemProps3.xml><?xml version="1.0" encoding="utf-8"?>
<ds:datastoreItem xmlns:ds="http://schemas.openxmlformats.org/officeDocument/2006/customXml" ds:itemID="{3A00DFE4-915B-43BB-BD2B-49E4B313EF94}">
  <ds:schemaRefs>
    <ds:schemaRef ds:uri="a52641d6-9d56-4325-a82c-172e050c15a6"/>
    <ds:schemaRef ds:uri="http://purl.org/dc/elements/1.1/"/>
    <ds:schemaRef ds:uri="http://schemas.microsoft.com/office/2006/documentManagement/types"/>
    <ds:schemaRef ds:uri="http://www.w3.org/XML/1998/namespace"/>
    <ds:schemaRef ds:uri="http://purl.org/dc/dcmitype/"/>
    <ds:schemaRef ds:uri="http://schemas.microsoft.com/office/2006/metadata/properties"/>
    <ds:schemaRef ds:uri="http://schemas.microsoft.com/office/infopath/2007/PartnerControls"/>
    <ds:schemaRef ds:uri="http://schemas.openxmlformats.org/package/2006/metadata/core-properties"/>
    <ds:schemaRef ds:uri="edd64c24-9d9e-40c5-9822-23077d3def3c"/>
    <ds:schemaRef ds:uri="http://purl.org/dc/terms/"/>
  </ds:schemaRefs>
</ds:datastoreItem>
</file>

<file path=docMetadata/LabelInfo.xml><?xml version="1.0" encoding="utf-8"?>
<clbl:labelList xmlns:clbl="http://schemas.microsoft.com/office/2020/mipLabelMetadata">
  <clbl:label id="{07ef1208-413c-4b5e-9cdd-64ef305754f0}" enabled="0" method="" siteId="{07ef1208-413c-4b5e-9cdd-64ef305754f0}" removed="1"/>
</clbl:labelList>
</file>

<file path=docProps/app.xml><?xml version="1.0" encoding="utf-8"?>
<Properties xmlns="http://schemas.openxmlformats.org/officeDocument/2006/extended-properties" xmlns:vt="http://schemas.openxmlformats.org/officeDocument/2006/docPropsVTypes">
  <TotalTime>38</TotalTime>
  <Words>2244</Words>
  <Application>Microsoft Office PowerPoint</Application>
  <PresentationFormat>Widescreen</PresentationFormat>
  <Paragraphs>203</Paragraphs>
  <Slides>21</Slides>
  <Notes>18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Arial</vt:lpstr>
      <vt:lpstr>Tahoma</vt:lpstr>
      <vt:lpstr>Calibri Light</vt:lpstr>
      <vt:lpstr>Calibri</vt:lpstr>
      <vt:lpstr>Open Sans</vt:lpstr>
      <vt:lpstr>Office Theme</vt:lpstr>
      <vt:lpstr>1_Office Theme</vt:lpstr>
      <vt:lpstr>UWE  Practice Supervisors and Practice Assessors-update     </vt:lpstr>
      <vt:lpstr>Session aim</vt:lpstr>
      <vt:lpstr>PowerPoint Presentation</vt:lpstr>
      <vt:lpstr>Profile of UWE students</vt:lpstr>
      <vt:lpstr>What’s happening @ UWE?</vt:lpstr>
      <vt:lpstr>Student responsibilities</vt:lpstr>
      <vt:lpstr>Student practice assessment journey</vt:lpstr>
      <vt:lpstr>Practice supervisor feedback forms</vt:lpstr>
      <vt:lpstr>Supporting students in practice</vt:lpstr>
      <vt:lpstr>Failing to fail &amp; progression plans</vt:lpstr>
      <vt:lpstr>Reporting adverse outcomes</vt:lpstr>
      <vt:lpstr>PowerPoint Presentation</vt:lpstr>
      <vt:lpstr>Consider the following examples of student supervision</vt:lpstr>
      <vt:lpstr>What is retrieval?</vt:lpstr>
      <vt:lpstr>Practice episode records</vt:lpstr>
      <vt:lpstr>NMC update-birth numbers</vt:lpstr>
      <vt:lpstr>NMC guidance-change of provider</vt:lpstr>
      <vt:lpstr>Reporting student absences</vt:lpstr>
      <vt:lpstr>Completion of SSSA Training</vt:lpstr>
      <vt:lpstr>Other 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UHBW  Practice Supervisors and Practice Assessors-update     </dc:title>
  <dc:creator>Anne O'Loghlen</dc:creator>
  <cp:lastModifiedBy>Anne O'Loghlen</cp:lastModifiedBy>
  <cp:revision>4</cp:revision>
  <dcterms:created xsi:type="dcterms:W3CDTF">2023-05-27T16:46:17Z</dcterms:created>
  <dcterms:modified xsi:type="dcterms:W3CDTF">2025-11-18T16:51:27Z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0x010100035768C471FD754DA44B4B4EE3D27B76</vt:lpwstr>
  </property>
  <property fmtid="{D5CDD505-2E9C-101B-9397-08002B2CF9AE}" pid="3" name="MediaServiceImageTags">
    <vt:lpwstr/>
  </property>
</Properties>
</file>