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7"/>
  </p:notesMasterIdLst>
  <p:handoutMasterIdLst>
    <p:handoutMasterId r:id="rId18"/>
  </p:handoutMasterIdLst>
  <p:sldIdLst>
    <p:sldId id="267" r:id="rId5"/>
    <p:sldId id="325" r:id="rId6"/>
    <p:sldId id="322" r:id="rId7"/>
    <p:sldId id="272" r:id="rId8"/>
    <p:sldId id="333" r:id="rId9"/>
    <p:sldId id="334" r:id="rId10"/>
    <p:sldId id="268" r:id="rId11"/>
    <p:sldId id="326" r:id="rId12"/>
    <p:sldId id="331" r:id="rId13"/>
    <p:sldId id="324" r:id="rId14"/>
    <p:sldId id="329" r:id="rId15"/>
    <p:sldId id="321" r:id="rId16"/>
  </p:sldIdLst>
  <p:sldSz cx="12192000" cy="6858000"/>
  <p:notesSz cx="9144000" cy="6858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67"/>
            <p14:sldId id="325"/>
            <p14:sldId id="322"/>
            <p14:sldId id="272"/>
            <p14:sldId id="333"/>
            <p14:sldId id="334"/>
          </p14:sldIdLst>
        </p14:section>
        <p14:section name="University information" id="{6CF65A5B-5C6A-4CB7-B846-783B95611AB0}">
          <p14:sldIdLst>
            <p14:sldId id="268"/>
            <p14:sldId id="326"/>
            <p14:sldId id="331"/>
            <p14:sldId id="324"/>
            <p14:sldId id="329"/>
            <p14:sldId id="321"/>
          </p14:sldIdLst>
        </p14:section>
        <p14:section name="Programme information" id="{B64F8CB0-C84D-4D26-AE14-8A30B6CAC387}">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DA463"/>
    <a:srgbClr val="D6A700"/>
    <a:srgbClr val="1A9DAC"/>
    <a:srgbClr val="199DAC"/>
    <a:srgbClr val="16818D"/>
    <a:srgbClr val="1C9DAC"/>
    <a:srgbClr val="598752"/>
    <a:srgbClr val="A65C45"/>
    <a:srgbClr val="CC70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2175E-F190-40E9-97CE-3F76304567A6}" v="11" dt="2021-11-20T09:46:32.963"/>
    <p1510:client id="{EAE60771-DA15-FF49-5F49-4E231AB162BB}" v="28" dt="2022-03-08T15:06:36.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64" d="100"/>
          <a:sy n="64" d="100"/>
        </p:scale>
        <p:origin x="724" y="40"/>
      </p:cViewPr>
      <p:guideLst>
        <p:guide orient="horz" pos="3838"/>
        <p:guide pos="3840"/>
        <p:guide pos="6804"/>
        <p:guide pos="87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CA365-788F-41EE-B045-8F4F0913A52B}"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GB"/>
        </a:p>
      </dgm:t>
    </dgm:pt>
    <dgm:pt modelId="{428D17D0-EFF8-48AF-A888-36EDA6BB59E7}">
      <dgm:prSet phldrT="[Text]"/>
      <dgm:spPr/>
      <dgm:t>
        <a:bodyPr/>
        <a:lstStyle/>
        <a:p>
          <a:r>
            <a:rPr lang="en-GB"/>
            <a:t>Nursing</a:t>
          </a:r>
        </a:p>
      </dgm:t>
    </dgm:pt>
    <dgm:pt modelId="{AC66387A-8758-4C6A-91F6-5DA7C752BD8A}" type="parTrans" cxnId="{BD922B03-2DFF-4EF2-9B5C-FB5D72654F9C}">
      <dgm:prSet/>
      <dgm:spPr/>
      <dgm:t>
        <a:bodyPr/>
        <a:lstStyle/>
        <a:p>
          <a:endParaRPr lang="en-GB"/>
        </a:p>
      </dgm:t>
    </dgm:pt>
    <dgm:pt modelId="{C6E6CFCB-FA28-4F9B-8C9D-915690B59C78}" type="sibTrans" cxnId="{BD922B03-2DFF-4EF2-9B5C-FB5D72654F9C}">
      <dgm:prSet/>
      <dgm:spPr/>
      <dgm:t>
        <a:bodyPr/>
        <a:lstStyle/>
        <a:p>
          <a:endParaRPr lang="en-GB"/>
        </a:p>
      </dgm:t>
    </dgm:pt>
    <dgm:pt modelId="{1A306D4B-994E-40C7-A207-5CAA18F10327}">
      <dgm:prSet phldrT="[Text]"/>
      <dgm:spPr/>
      <dgm:t>
        <a:bodyPr/>
        <a:lstStyle/>
        <a:p>
          <a:r>
            <a:rPr lang="en-GB"/>
            <a:t>Adult</a:t>
          </a:r>
        </a:p>
      </dgm:t>
    </dgm:pt>
    <dgm:pt modelId="{5A85A5D3-B2E3-4C06-BC26-A0FCD3695035}" type="parTrans" cxnId="{FECB046C-F854-4F2E-98A0-E39FAC800E18}">
      <dgm:prSet/>
      <dgm:spPr/>
      <dgm:t>
        <a:bodyPr/>
        <a:lstStyle/>
        <a:p>
          <a:endParaRPr lang="en-GB"/>
        </a:p>
      </dgm:t>
    </dgm:pt>
    <dgm:pt modelId="{93912163-2046-4DE1-A0ED-3329BDAE8C1D}" type="sibTrans" cxnId="{FECB046C-F854-4F2E-98A0-E39FAC800E18}">
      <dgm:prSet/>
      <dgm:spPr/>
      <dgm:t>
        <a:bodyPr/>
        <a:lstStyle/>
        <a:p>
          <a:endParaRPr lang="en-GB"/>
        </a:p>
      </dgm:t>
    </dgm:pt>
    <dgm:pt modelId="{43097D83-1CDB-44CC-81CF-453EFB83341C}">
      <dgm:prSet phldrT="[Text]"/>
      <dgm:spPr/>
      <dgm:t>
        <a:bodyPr/>
        <a:lstStyle/>
        <a:p>
          <a:r>
            <a:rPr lang="en-GB"/>
            <a:t>Mental Health</a:t>
          </a:r>
        </a:p>
      </dgm:t>
    </dgm:pt>
    <dgm:pt modelId="{90A1477A-9999-4FBB-962F-655C1DC7D5BC}" type="parTrans" cxnId="{9C12F5E6-577F-4777-85EB-7AFA7F7D748F}">
      <dgm:prSet/>
      <dgm:spPr/>
      <dgm:t>
        <a:bodyPr/>
        <a:lstStyle/>
        <a:p>
          <a:endParaRPr lang="en-GB"/>
        </a:p>
      </dgm:t>
    </dgm:pt>
    <dgm:pt modelId="{630A8E9B-5C2E-4634-B1C4-8D0F201F645F}" type="sibTrans" cxnId="{9C12F5E6-577F-4777-85EB-7AFA7F7D748F}">
      <dgm:prSet/>
      <dgm:spPr/>
      <dgm:t>
        <a:bodyPr/>
        <a:lstStyle/>
        <a:p>
          <a:endParaRPr lang="en-GB"/>
        </a:p>
      </dgm:t>
    </dgm:pt>
    <dgm:pt modelId="{2D38A9DE-82F2-4BA5-A865-B6C9056D1C31}">
      <dgm:prSet phldrT="[Text]"/>
      <dgm:spPr/>
      <dgm:t>
        <a:bodyPr/>
        <a:lstStyle/>
        <a:p>
          <a:r>
            <a:rPr lang="en-GB"/>
            <a:t>Learning Disability</a:t>
          </a:r>
        </a:p>
      </dgm:t>
    </dgm:pt>
    <dgm:pt modelId="{D700AA43-2F5F-45F1-AFD8-D12C6520C813}" type="parTrans" cxnId="{A1B32B8A-815B-4737-8944-C2109FC6AD12}">
      <dgm:prSet/>
      <dgm:spPr/>
      <dgm:t>
        <a:bodyPr/>
        <a:lstStyle/>
        <a:p>
          <a:endParaRPr lang="en-GB"/>
        </a:p>
      </dgm:t>
    </dgm:pt>
    <dgm:pt modelId="{2957773A-53C4-4E25-8B1C-570D2456D1DD}" type="sibTrans" cxnId="{A1B32B8A-815B-4737-8944-C2109FC6AD12}">
      <dgm:prSet/>
      <dgm:spPr/>
      <dgm:t>
        <a:bodyPr/>
        <a:lstStyle/>
        <a:p>
          <a:endParaRPr lang="en-GB"/>
        </a:p>
      </dgm:t>
    </dgm:pt>
    <dgm:pt modelId="{C8F1A616-3B33-40DE-8EA0-4AC420678E6E}">
      <dgm:prSet phldrT="[Text]"/>
      <dgm:spPr/>
      <dgm:t>
        <a:bodyPr/>
        <a:lstStyle/>
        <a:p>
          <a:r>
            <a:rPr lang="en-GB"/>
            <a:t>Children and Young People</a:t>
          </a:r>
        </a:p>
      </dgm:t>
    </dgm:pt>
    <dgm:pt modelId="{F0585DC7-AF1A-4A2E-99F9-9F80957453CE}" type="parTrans" cxnId="{895D1AE9-25F2-401E-B8F4-1EAB0DDC8FFF}">
      <dgm:prSet/>
      <dgm:spPr/>
      <dgm:t>
        <a:bodyPr/>
        <a:lstStyle/>
        <a:p>
          <a:endParaRPr lang="en-GB"/>
        </a:p>
      </dgm:t>
    </dgm:pt>
    <dgm:pt modelId="{E1F4620C-3B12-4E3F-8C29-4B2072F6DB41}" type="sibTrans" cxnId="{895D1AE9-25F2-401E-B8F4-1EAB0DDC8FFF}">
      <dgm:prSet/>
      <dgm:spPr/>
      <dgm:t>
        <a:bodyPr/>
        <a:lstStyle/>
        <a:p>
          <a:endParaRPr lang="en-GB"/>
        </a:p>
      </dgm:t>
    </dgm:pt>
    <dgm:pt modelId="{91167479-5AC5-4D24-9D82-BCC58A52E91C}" type="pres">
      <dgm:prSet presAssocID="{BFECA365-788F-41EE-B045-8F4F0913A52B}" presName="diagram" presStyleCnt="0">
        <dgm:presLayoutVars>
          <dgm:chMax val="1"/>
          <dgm:dir/>
          <dgm:animLvl val="ctr"/>
          <dgm:resizeHandles val="exact"/>
        </dgm:presLayoutVars>
      </dgm:prSet>
      <dgm:spPr/>
    </dgm:pt>
    <dgm:pt modelId="{FDF7569D-C5F1-410D-9A6C-CEDA43FCF067}" type="pres">
      <dgm:prSet presAssocID="{BFECA365-788F-41EE-B045-8F4F0913A52B}" presName="matrix" presStyleCnt="0"/>
      <dgm:spPr/>
    </dgm:pt>
    <dgm:pt modelId="{AD461ECB-2427-471E-8505-A556B3450925}" type="pres">
      <dgm:prSet presAssocID="{BFECA365-788F-41EE-B045-8F4F0913A52B}" presName="tile1" presStyleLbl="node1" presStyleIdx="0" presStyleCnt="4" custLinFactNeighborX="-2164" custLinFactNeighborY="0"/>
      <dgm:spPr/>
    </dgm:pt>
    <dgm:pt modelId="{E04395DA-0A07-4685-AF60-58C95F5F312D}" type="pres">
      <dgm:prSet presAssocID="{BFECA365-788F-41EE-B045-8F4F0913A52B}" presName="tile1text" presStyleLbl="node1" presStyleIdx="0" presStyleCnt="4">
        <dgm:presLayoutVars>
          <dgm:chMax val="0"/>
          <dgm:chPref val="0"/>
          <dgm:bulletEnabled val="1"/>
        </dgm:presLayoutVars>
      </dgm:prSet>
      <dgm:spPr/>
    </dgm:pt>
    <dgm:pt modelId="{FEFFE75F-9DF6-46FE-9EC4-00A8B3044EAF}" type="pres">
      <dgm:prSet presAssocID="{BFECA365-788F-41EE-B045-8F4F0913A52B}" presName="tile2" presStyleLbl="node1" presStyleIdx="1" presStyleCnt="4"/>
      <dgm:spPr/>
    </dgm:pt>
    <dgm:pt modelId="{87355DEA-9F97-405C-B710-E13CF7C994FC}" type="pres">
      <dgm:prSet presAssocID="{BFECA365-788F-41EE-B045-8F4F0913A52B}" presName="tile2text" presStyleLbl="node1" presStyleIdx="1" presStyleCnt="4">
        <dgm:presLayoutVars>
          <dgm:chMax val="0"/>
          <dgm:chPref val="0"/>
          <dgm:bulletEnabled val="1"/>
        </dgm:presLayoutVars>
      </dgm:prSet>
      <dgm:spPr/>
    </dgm:pt>
    <dgm:pt modelId="{5825C480-ECBD-4AA3-A6C1-F073D3CA8ECE}" type="pres">
      <dgm:prSet presAssocID="{BFECA365-788F-41EE-B045-8F4F0913A52B}" presName="tile3" presStyleLbl="node1" presStyleIdx="2" presStyleCnt="4"/>
      <dgm:spPr/>
    </dgm:pt>
    <dgm:pt modelId="{B9EE12CA-79B9-4C4A-BBB9-32EE773FD972}" type="pres">
      <dgm:prSet presAssocID="{BFECA365-788F-41EE-B045-8F4F0913A52B}" presName="tile3text" presStyleLbl="node1" presStyleIdx="2" presStyleCnt="4">
        <dgm:presLayoutVars>
          <dgm:chMax val="0"/>
          <dgm:chPref val="0"/>
          <dgm:bulletEnabled val="1"/>
        </dgm:presLayoutVars>
      </dgm:prSet>
      <dgm:spPr/>
    </dgm:pt>
    <dgm:pt modelId="{4A01DAB1-544C-42AE-A08C-D2525A5688B2}" type="pres">
      <dgm:prSet presAssocID="{BFECA365-788F-41EE-B045-8F4F0913A52B}" presName="tile4" presStyleLbl="node1" presStyleIdx="3" presStyleCnt="4"/>
      <dgm:spPr/>
    </dgm:pt>
    <dgm:pt modelId="{113EE21A-0047-4BCD-A74A-9AE2B436376C}" type="pres">
      <dgm:prSet presAssocID="{BFECA365-788F-41EE-B045-8F4F0913A52B}" presName="tile4text" presStyleLbl="node1" presStyleIdx="3" presStyleCnt="4">
        <dgm:presLayoutVars>
          <dgm:chMax val="0"/>
          <dgm:chPref val="0"/>
          <dgm:bulletEnabled val="1"/>
        </dgm:presLayoutVars>
      </dgm:prSet>
      <dgm:spPr/>
    </dgm:pt>
    <dgm:pt modelId="{1BA3B6B8-048B-41EE-AD2C-CA96FB2095AD}" type="pres">
      <dgm:prSet presAssocID="{BFECA365-788F-41EE-B045-8F4F0913A52B}" presName="centerTile" presStyleLbl="fgShp" presStyleIdx="0" presStyleCnt="1">
        <dgm:presLayoutVars>
          <dgm:chMax val="0"/>
          <dgm:chPref val="0"/>
        </dgm:presLayoutVars>
      </dgm:prSet>
      <dgm:spPr/>
    </dgm:pt>
  </dgm:ptLst>
  <dgm:cxnLst>
    <dgm:cxn modelId="{BD922B03-2DFF-4EF2-9B5C-FB5D72654F9C}" srcId="{BFECA365-788F-41EE-B045-8F4F0913A52B}" destId="{428D17D0-EFF8-48AF-A888-36EDA6BB59E7}" srcOrd="0" destOrd="0" parTransId="{AC66387A-8758-4C6A-91F6-5DA7C752BD8A}" sibTransId="{C6E6CFCB-FA28-4F9B-8C9D-915690B59C78}"/>
    <dgm:cxn modelId="{51D71107-0F04-4C7B-98B8-D7DB1D7205FE}" type="presOf" srcId="{2D38A9DE-82F2-4BA5-A865-B6C9056D1C31}" destId="{5825C480-ECBD-4AA3-A6C1-F073D3CA8ECE}" srcOrd="0" destOrd="0" presId="urn:microsoft.com/office/officeart/2005/8/layout/matrix1"/>
    <dgm:cxn modelId="{C75C5935-E72A-4AAD-8E6C-5DBA84C59023}" type="presOf" srcId="{1A306D4B-994E-40C7-A207-5CAA18F10327}" destId="{AD461ECB-2427-471E-8505-A556B3450925}" srcOrd="0" destOrd="0" presId="urn:microsoft.com/office/officeart/2005/8/layout/matrix1"/>
    <dgm:cxn modelId="{BCD4C645-D429-43BE-AE87-B25493D1EAEF}" type="presOf" srcId="{BFECA365-788F-41EE-B045-8F4F0913A52B}" destId="{91167479-5AC5-4D24-9D82-BCC58A52E91C}" srcOrd="0" destOrd="0" presId="urn:microsoft.com/office/officeart/2005/8/layout/matrix1"/>
    <dgm:cxn modelId="{FECB046C-F854-4F2E-98A0-E39FAC800E18}" srcId="{428D17D0-EFF8-48AF-A888-36EDA6BB59E7}" destId="{1A306D4B-994E-40C7-A207-5CAA18F10327}" srcOrd="0" destOrd="0" parTransId="{5A85A5D3-B2E3-4C06-BC26-A0FCD3695035}" sibTransId="{93912163-2046-4DE1-A0ED-3329BDAE8C1D}"/>
    <dgm:cxn modelId="{A434FA55-787C-4DD5-A35D-4785F025AABD}" type="presOf" srcId="{43097D83-1CDB-44CC-81CF-453EFB83341C}" destId="{87355DEA-9F97-405C-B710-E13CF7C994FC}" srcOrd="1" destOrd="0" presId="urn:microsoft.com/office/officeart/2005/8/layout/matrix1"/>
    <dgm:cxn modelId="{C2568284-CB34-4C70-A0DA-98DD2BF08600}" type="presOf" srcId="{2D38A9DE-82F2-4BA5-A865-B6C9056D1C31}" destId="{B9EE12CA-79B9-4C4A-BBB9-32EE773FD972}" srcOrd="1" destOrd="0" presId="urn:microsoft.com/office/officeart/2005/8/layout/matrix1"/>
    <dgm:cxn modelId="{165E9186-68E3-4397-878D-C56759B6B77F}" type="presOf" srcId="{1A306D4B-994E-40C7-A207-5CAA18F10327}" destId="{E04395DA-0A07-4685-AF60-58C95F5F312D}" srcOrd="1" destOrd="0" presId="urn:microsoft.com/office/officeart/2005/8/layout/matrix1"/>
    <dgm:cxn modelId="{2682D389-DB17-4D07-89D8-06A86E9F5F90}" type="presOf" srcId="{C8F1A616-3B33-40DE-8EA0-4AC420678E6E}" destId="{4A01DAB1-544C-42AE-A08C-D2525A5688B2}" srcOrd="0" destOrd="0" presId="urn:microsoft.com/office/officeart/2005/8/layout/matrix1"/>
    <dgm:cxn modelId="{A1B32B8A-815B-4737-8944-C2109FC6AD12}" srcId="{428D17D0-EFF8-48AF-A888-36EDA6BB59E7}" destId="{2D38A9DE-82F2-4BA5-A865-B6C9056D1C31}" srcOrd="2" destOrd="0" parTransId="{D700AA43-2F5F-45F1-AFD8-D12C6520C813}" sibTransId="{2957773A-53C4-4E25-8B1C-570D2456D1DD}"/>
    <dgm:cxn modelId="{A061A697-B7E1-44EF-BC84-196E0A99FF79}" type="presOf" srcId="{43097D83-1CDB-44CC-81CF-453EFB83341C}" destId="{FEFFE75F-9DF6-46FE-9EC4-00A8B3044EAF}" srcOrd="0" destOrd="0" presId="urn:microsoft.com/office/officeart/2005/8/layout/matrix1"/>
    <dgm:cxn modelId="{F4B646A6-2EDD-424B-9E9A-4CA89BFCDF0F}" type="presOf" srcId="{C8F1A616-3B33-40DE-8EA0-4AC420678E6E}" destId="{113EE21A-0047-4BCD-A74A-9AE2B436376C}" srcOrd="1" destOrd="0" presId="urn:microsoft.com/office/officeart/2005/8/layout/matrix1"/>
    <dgm:cxn modelId="{366BA7E4-002C-49F2-AC18-4948FC834ACA}" type="presOf" srcId="{428D17D0-EFF8-48AF-A888-36EDA6BB59E7}" destId="{1BA3B6B8-048B-41EE-AD2C-CA96FB2095AD}" srcOrd="0" destOrd="0" presId="urn:microsoft.com/office/officeart/2005/8/layout/matrix1"/>
    <dgm:cxn modelId="{9C12F5E6-577F-4777-85EB-7AFA7F7D748F}" srcId="{428D17D0-EFF8-48AF-A888-36EDA6BB59E7}" destId="{43097D83-1CDB-44CC-81CF-453EFB83341C}" srcOrd="1" destOrd="0" parTransId="{90A1477A-9999-4FBB-962F-655C1DC7D5BC}" sibTransId="{630A8E9B-5C2E-4634-B1C4-8D0F201F645F}"/>
    <dgm:cxn modelId="{895D1AE9-25F2-401E-B8F4-1EAB0DDC8FFF}" srcId="{428D17D0-EFF8-48AF-A888-36EDA6BB59E7}" destId="{C8F1A616-3B33-40DE-8EA0-4AC420678E6E}" srcOrd="3" destOrd="0" parTransId="{F0585DC7-AF1A-4A2E-99F9-9F80957453CE}" sibTransId="{E1F4620C-3B12-4E3F-8C29-4B2072F6DB41}"/>
    <dgm:cxn modelId="{7B76F662-B23D-49F9-9379-95D1439DD871}" type="presParOf" srcId="{91167479-5AC5-4D24-9D82-BCC58A52E91C}" destId="{FDF7569D-C5F1-410D-9A6C-CEDA43FCF067}" srcOrd="0" destOrd="0" presId="urn:microsoft.com/office/officeart/2005/8/layout/matrix1"/>
    <dgm:cxn modelId="{71C8B404-8192-42D8-B709-83F26E93437A}" type="presParOf" srcId="{FDF7569D-C5F1-410D-9A6C-CEDA43FCF067}" destId="{AD461ECB-2427-471E-8505-A556B3450925}" srcOrd="0" destOrd="0" presId="urn:microsoft.com/office/officeart/2005/8/layout/matrix1"/>
    <dgm:cxn modelId="{D5E87D6E-E739-426A-871F-BFB15BF03EDE}" type="presParOf" srcId="{FDF7569D-C5F1-410D-9A6C-CEDA43FCF067}" destId="{E04395DA-0A07-4685-AF60-58C95F5F312D}" srcOrd="1" destOrd="0" presId="urn:microsoft.com/office/officeart/2005/8/layout/matrix1"/>
    <dgm:cxn modelId="{1CDEBCD2-5218-4261-B60C-7F8A206D5DAF}" type="presParOf" srcId="{FDF7569D-C5F1-410D-9A6C-CEDA43FCF067}" destId="{FEFFE75F-9DF6-46FE-9EC4-00A8B3044EAF}" srcOrd="2" destOrd="0" presId="urn:microsoft.com/office/officeart/2005/8/layout/matrix1"/>
    <dgm:cxn modelId="{EC723DF2-D70D-4C45-A59A-5CC0D7001A7E}" type="presParOf" srcId="{FDF7569D-C5F1-410D-9A6C-CEDA43FCF067}" destId="{87355DEA-9F97-405C-B710-E13CF7C994FC}" srcOrd="3" destOrd="0" presId="urn:microsoft.com/office/officeart/2005/8/layout/matrix1"/>
    <dgm:cxn modelId="{004E3DBD-279B-4983-A335-BDE4854D3D35}" type="presParOf" srcId="{FDF7569D-C5F1-410D-9A6C-CEDA43FCF067}" destId="{5825C480-ECBD-4AA3-A6C1-F073D3CA8ECE}" srcOrd="4" destOrd="0" presId="urn:microsoft.com/office/officeart/2005/8/layout/matrix1"/>
    <dgm:cxn modelId="{90538D6F-09EF-4208-8219-0F3F91CE7F83}" type="presParOf" srcId="{FDF7569D-C5F1-410D-9A6C-CEDA43FCF067}" destId="{B9EE12CA-79B9-4C4A-BBB9-32EE773FD972}" srcOrd="5" destOrd="0" presId="urn:microsoft.com/office/officeart/2005/8/layout/matrix1"/>
    <dgm:cxn modelId="{5BB8ADC1-F143-4D28-910A-B177164B9CCD}" type="presParOf" srcId="{FDF7569D-C5F1-410D-9A6C-CEDA43FCF067}" destId="{4A01DAB1-544C-42AE-A08C-D2525A5688B2}" srcOrd="6" destOrd="0" presId="urn:microsoft.com/office/officeart/2005/8/layout/matrix1"/>
    <dgm:cxn modelId="{557C20CD-1BE9-4361-A0ED-33D7FA97EC75}" type="presParOf" srcId="{FDF7569D-C5F1-410D-9A6C-CEDA43FCF067}" destId="{113EE21A-0047-4BCD-A74A-9AE2B436376C}" srcOrd="7" destOrd="0" presId="urn:microsoft.com/office/officeart/2005/8/layout/matrix1"/>
    <dgm:cxn modelId="{5F519811-0653-41BB-99DE-BF721C1F158F}" type="presParOf" srcId="{91167479-5AC5-4D24-9D82-BCC58A52E91C}" destId="{1BA3B6B8-048B-41EE-AD2C-CA96FB2095A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9EEF5-24A4-4F51-8B74-B536A618F7A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A198C992-2D8C-47AE-A440-850950119A95}">
      <dgm:prSet phldrT="[Text]"/>
      <dgm:spPr/>
      <dgm:t>
        <a:bodyPr/>
        <a:lstStyle/>
        <a:p>
          <a:r>
            <a:rPr lang="en-GB"/>
            <a:t>Year 1</a:t>
          </a:r>
        </a:p>
      </dgm:t>
    </dgm:pt>
    <dgm:pt modelId="{75F0CF71-9212-42A3-9AC4-84D306A34923}" type="parTrans" cxnId="{74D37403-39CD-4295-9B83-7F1A9C19F07F}">
      <dgm:prSet/>
      <dgm:spPr/>
      <dgm:t>
        <a:bodyPr/>
        <a:lstStyle/>
        <a:p>
          <a:endParaRPr lang="en-GB"/>
        </a:p>
      </dgm:t>
    </dgm:pt>
    <dgm:pt modelId="{6C7E03F5-8A2F-45F0-BCD4-7186599CD51D}" type="sibTrans" cxnId="{74D37403-39CD-4295-9B83-7F1A9C19F07F}">
      <dgm:prSet/>
      <dgm:spPr/>
      <dgm:t>
        <a:bodyPr/>
        <a:lstStyle/>
        <a:p>
          <a:endParaRPr lang="en-GB"/>
        </a:p>
      </dgm:t>
    </dgm:pt>
    <dgm:pt modelId="{92A7652E-5FE1-4C68-A907-318371DC87FD}">
      <dgm:prSet phldrT="[Text]"/>
      <dgm:spPr/>
      <dgm:t>
        <a:bodyPr/>
        <a:lstStyle/>
        <a:p>
          <a:r>
            <a:rPr lang="en-GB"/>
            <a:t>Fundamentals of Nursing Practice</a:t>
          </a:r>
        </a:p>
      </dgm:t>
    </dgm:pt>
    <dgm:pt modelId="{E8110D5E-4F3B-4F7F-93CD-5F09AB80788D}" type="parTrans" cxnId="{99FA8C48-3247-42C0-8C0F-79D890FE5803}">
      <dgm:prSet/>
      <dgm:spPr/>
      <dgm:t>
        <a:bodyPr/>
        <a:lstStyle/>
        <a:p>
          <a:endParaRPr lang="en-GB"/>
        </a:p>
      </dgm:t>
    </dgm:pt>
    <dgm:pt modelId="{B2799D00-7161-40D2-BDF8-AC4575BCB299}" type="sibTrans" cxnId="{99FA8C48-3247-42C0-8C0F-79D890FE5803}">
      <dgm:prSet/>
      <dgm:spPr/>
      <dgm:t>
        <a:bodyPr/>
        <a:lstStyle/>
        <a:p>
          <a:endParaRPr lang="en-GB"/>
        </a:p>
      </dgm:t>
    </dgm:pt>
    <dgm:pt modelId="{834F2229-78A3-407C-9706-C83C17DBA5A8}">
      <dgm:prSet phldrT="[Text]"/>
      <dgm:spPr/>
      <dgm:t>
        <a:bodyPr/>
        <a:lstStyle/>
        <a:p>
          <a:r>
            <a:rPr lang="en-GB"/>
            <a:t>Year 2</a:t>
          </a:r>
        </a:p>
      </dgm:t>
    </dgm:pt>
    <dgm:pt modelId="{7331E0AE-0D76-4D15-AF2F-0114205D8D24}" type="parTrans" cxnId="{65EAD792-7B3B-4E58-811A-0E0052CD13CD}">
      <dgm:prSet/>
      <dgm:spPr/>
      <dgm:t>
        <a:bodyPr/>
        <a:lstStyle/>
        <a:p>
          <a:endParaRPr lang="en-GB"/>
        </a:p>
      </dgm:t>
    </dgm:pt>
    <dgm:pt modelId="{A1871104-A19E-4B74-A772-53B936CB2A87}" type="sibTrans" cxnId="{65EAD792-7B3B-4E58-811A-0E0052CD13CD}">
      <dgm:prSet/>
      <dgm:spPr/>
      <dgm:t>
        <a:bodyPr/>
        <a:lstStyle/>
        <a:p>
          <a:endParaRPr lang="en-GB"/>
        </a:p>
      </dgm:t>
    </dgm:pt>
    <dgm:pt modelId="{1473BD16-26C6-40A9-A91D-BFACF3F9385D}">
      <dgm:prSet phldrT="[Text]"/>
      <dgm:spPr/>
      <dgm:t>
        <a:bodyPr/>
        <a:lstStyle/>
        <a:p>
          <a:r>
            <a:rPr lang="en-GB"/>
            <a:t>Assessment and Decision Making (field specific)</a:t>
          </a:r>
        </a:p>
      </dgm:t>
    </dgm:pt>
    <dgm:pt modelId="{1DAFA93A-F55C-4B5C-85D2-FE0EE0632A97}" type="parTrans" cxnId="{87034CF0-4701-43DF-8267-9DB3A6062DFC}">
      <dgm:prSet/>
      <dgm:spPr/>
      <dgm:t>
        <a:bodyPr/>
        <a:lstStyle/>
        <a:p>
          <a:endParaRPr lang="en-GB"/>
        </a:p>
      </dgm:t>
    </dgm:pt>
    <dgm:pt modelId="{06C926FF-364E-4362-A586-259E20F43378}" type="sibTrans" cxnId="{87034CF0-4701-43DF-8267-9DB3A6062DFC}">
      <dgm:prSet/>
      <dgm:spPr/>
      <dgm:t>
        <a:bodyPr/>
        <a:lstStyle/>
        <a:p>
          <a:endParaRPr lang="en-GB"/>
        </a:p>
      </dgm:t>
    </dgm:pt>
    <dgm:pt modelId="{72257758-D84C-4CAD-993E-57471E32285D}">
      <dgm:prSet phldrT="[Text]"/>
      <dgm:spPr/>
      <dgm:t>
        <a:bodyPr/>
        <a:lstStyle/>
        <a:p>
          <a:r>
            <a:rPr lang="en-GB"/>
            <a:t>Year 3</a:t>
          </a:r>
        </a:p>
      </dgm:t>
    </dgm:pt>
    <dgm:pt modelId="{FA3B41C7-CA6D-4FFC-B281-821B04F26925}" type="parTrans" cxnId="{85BBC9C6-C22E-4640-87B4-62479B1F1CD5}">
      <dgm:prSet/>
      <dgm:spPr/>
      <dgm:t>
        <a:bodyPr/>
        <a:lstStyle/>
        <a:p>
          <a:endParaRPr lang="en-GB"/>
        </a:p>
      </dgm:t>
    </dgm:pt>
    <dgm:pt modelId="{8754DED3-A606-45AF-BEA0-6F862696F3CC}" type="sibTrans" cxnId="{85BBC9C6-C22E-4640-87B4-62479B1F1CD5}">
      <dgm:prSet/>
      <dgm:spPr/>
      <dgm:t>
        <a:bodyPr/>
        <a:lstStyle/>
        <a:p>
          <a:endParaRPr lang="en-GB"/>
        </a:p>
      </dgm:t>
    </dgm:pt>
    <dgm:pt modelId="{7BB10435-30BB-4CE4-881D-910E38E51FBC}">
      <dgm:prSet phldrT="[Text]"/>
      <dgm:spPr/>
      <dgm:t>
        <a:bodyPr/>
        <a:lstStyle/>
        <a:p>
          <a:r>
            <a:rPr lang="en-GB"/>
            <a:t>Leadership and Supervision</a:t>
          </a:r>
        </a:p>
      </dgm:t>
    </dgm:pt>
    <dgm:pt modelId="{9D7CBDFD-3554-4751-8A57-A0107988165F}" type="parTrans" cxnId="{DD1A1DE2-2A9D-4BDA-8B10-519A835D6718}">
      <dgm:prSet/>
      <dgm:spPr/>
      <dgm:t>
        <a:bodyPr/>
        <a:lstStyle/>
        <a:p>
          <a:endParaRPr lang="en-GB"/>
        </a:p>
      </dgm:t>
    </dgm:pt>
    <dgm:pt modelId="{D6C96B8E-EAE7-4EC5-84F9-EE82B21A3EC8}" type="sibTrans" cxnId="{DD1A1DE2-2A9D-4BDA-8B10-519A835D6718}">
      <dgm:prSet/>
      <dgm:spPr/>
      <dgm:t>
        <a:bodyPr/>
        <a:lstStyle/>
        <a:p>
          <a:endParaRPr lang="en-GB"/>
        </a:p>
      </dgm:t>
    </dgm:pt>
    <dgm:pt modelId="{C81220F8-628A-4296-9BA4-DD40126EEB9A}">
      <dgm:prSet phldrT="[Text]"/>
      <dgm:spPr/>
      <dgm:t>
        <a:bodyPr/>
        <a:lstStyle/>
        <a:p>
          <a:r>
            <a:rPr lang="en-GB"/>
            <a:t>Anatomy, Physiology and Pharmacology for Nursing</a:t>
          </a:r>
        </a:p>
      </dgm:t>
    </dgm:pt>
    <dgm:pt modelId="{E58D0051-F5B8-419C-85A9-379942D496E5}" type="parTrans" cxnId="{7B243B3B-864A-4C3E-BABF-2A6EEACEAD31}">
      <dgm:prSet/>
      <dgm:spPr/>
      <dgm:t>
        <a:bodyPr/>
        <a:lstStyle/>
        <a:p>
          <a:endParaRPr lang="en-GB"/>
        </a:p>
      </dgm:t>
    </dgm:pt>
    <dgm:pt modelId="{32B2CC01-B44A-4DB0-9B53-D1936AC23795}" type="sibTrans" cxnId="{7B243B3B-864A-4C3E-BABF-2A6EEACEAD31}">
      <dgm:prSet/>
      <dgm:spPr/>
      <dgm:t>
        <a:bodyPr/>
        <a:lstStyle/>
        <a:p>
          <a:endParaRPr lang="en-GB"/>
        </a:p>
      </dgm:t>
    </dgm:pt>
    <dgm:pt modelId="{123F3B37-0E1D-47D1-8365-3531465F69A4}">
      <dgm:prSet phldrT="[Text]"/>
      <dgm:spPr/>
      <dgm:t>
        <a:bodyPr/>
        <a:lstStyle/>
        <a:p>
          <a:r>
            <a:rPr lang="en-GB"/>
            <a:t>Principles of Nursing (field specific)</a:t>
          </a:r>
        </a:p>
      </dgm:t>
    </dgm:pt>
    <dgm:pt modelId="{85F4C74D-AB3A-4103-9B16-17BCB06AF9B9}" type="parTrans" cxnId="{BA0169B3-6170-4932-A11C-623AE4099DE1}">
      <dgm:prSet/>
      <dgm:spPr/>
      <dgm:t>
        <a:bodyPr/>
        <a:lstStyle/>
        <a:p>
          <a:endParaRPr lang="en-GB"/>
        </a:p>
      </dgm:t>
    </dgm:pt>
    <dgm:pt modelId="{2D0F178D-9074-4805-901C-8872EEC2459B}" type="sibTrans" cxnId="{BA0169B3-6170-4932-A11C-623AE4099DE1}">
      <dgm:prSet/>
      <dgm:spPr/>
      <dgm:t>
        <a:bodyPr/>
        <a:lstStyle/>
        <a:p>
          <a:endParaRPr lang="en-GB"/>
        </a:p>
      </dgm:t>
    </dgm:pt>
    <dgm:pt modelId="{2A406F47-1D55-400D-AA2A-D71DA4135D12}">
      <dgm:prSet phldrT="[Text]"/>
      <dgm:spPr/>
      <dgm:t>
        <a:bodyPr/>
        <a:lstStyle/>
        <a:p>
          <a:r>
            <a:rPr lang="en-GB"/>
            <a:t>Episodes of Care 1 (field specific)</a:t>
          </a:r>
        </a:p>
      </dgm:t>
    </dgm:pt>
    <dgm:pt modelId="{F55C62E6-1416-45B5-BC51-F730E033ABBD}" type="parTrans" cxnId="{20002CFD-1423-426F-9A26-07E8A8974992}">
      <dgm:prSet/>
      <dgm:spPr/>
      <dgm:t>
        <a:bodyPr/>
        <a:lstStyle/>
        <a:p>
          <a:endParaRPr lang="en-GB"/>
        </a:p>
      </dgm:t>
    </dgm:pt>
    <dgm:pt modelId="{AA35D15F-8C34-4A93-BE24-3EA687FE435B}" type="sibTrans" cxnId="{20002CFD-1423-426F-9A26-07E8A8974992}">
      <dgm:prSet/>
      <dgm:spPr/>
      <dgm:t>
        <a:bodyPr/>
        <a:lstStyle/>
        <a:p>
          <a:endParaRPr lang="en-GB"/>
        </a:p>
      </dgm:t>
    </dgm:pt>
    <dgm:pt modelId="{0E512FDF-2635-4906-8A1A-C10F3C38F55F}">
      <dgm:prSet phldrT="[Text]"/>
      <dgm:spPr/>
      <dgm:t>
        <a:bodyPr/>
        <a:lstStyle/>
        <a:p>
          <a:r>
            <a:rPr lang="en-GB"/>
            <a:t>Sustainable Global Public Health  </a:t>
          </a:r>
        </a:p>
      </dgm:t>
    </dgm:pt>
    <dgm:pt modelId="{0A10E8C0-DCF9-4830-8E56-8D7CEEEBB849}" type="parTrans" cxnId="{C933C5BD-0092-483C-9CC0-7FA8A8D0BB9D}">
      <dgm:prSet/>
      <dgm:spPr/>
      <dgm:t>
        <a:bodyPr/>
        <a:lstStyle/>
        <a:p>
          <a:endParaRPr lang="en-GB"/>
        </a:p>
      </dgm:t>
    </dgm:pt>
    <dgm:pt modelId="{071D8A35-DAB3-4CBF-95B8-1DCDF9DD3C8E}" type="sibTrans" cxnId="{C933C5BD-0092-483C-9CC0-7FA8A8D0BB9D}">
      <dgm:prSet/>
      <dgm:spPr/>
      <dgm:t>
        <a:bodyPr/>
        <a:lstStyle/>
        <a:p>
          <a:endParaRPr lang="en-GB"/>
        </a:p>
      </dgm:t>
    </dgm:pt>
    <dgm:pt modelId="{D11D6454-AD9E-4FF9-B124-7B43F15ABA45}">
      <dgm:prSet phldrT="[Text]"/>
      <dgm:spPr/>
      <dgm:t>
        <a:bodyPr/>
        <a:lstStyle/>
        <a:p>
          <a:r>
            <a:rPr lang="en-GB"/>
            <a:t>Supporting People with Complex Needs</a:t>
          </a:r>
        </a:p>
      </dgm:t>
    </dgm:pt>
    <dgm:pt modelId="{B626E098-7B7C-447A-AE30-3D2C4AF559F0}" type="parTrans" cxnId="{110A0884-ABC8-442A-9320-5E8F919F5FF8}">
      <dgm:prSet/>
      <dgm:spPr/>
      <dgm:t>
        <a:bodyPr/>
        <a:lstStyle/>
        <a:p>
          <a:endParaRPr lang="en-GB"/>
        </a:p>
      </dgm:t>
    </dgm:pt>
    <dgm:pt modelId="{703A5389-564B-4504-BA7E-0C4E14E75226}" type="sibTrans" cxnId="{110A0884-ABC8-442A-9320-5E8F919F5FF8}">
      <dgm:prSet/>
      <dgm:spPr/>
      <dgm:t>
        <a:bodyPr/>
        <a:lstStyle/>
        <a:p>
          <a:endParaRPr lang="en-GB"/>
        </a:p>
      </dgm:t>
    </dgm:pt>
    <dgm:pt modelId="{CBC454C7-AC19-4DA8-8848-4D5982A99029}">
      <dgm:prSet phldrT="[Text]"/>
      <dgm:spPr/>
      <dgm:t>
        <a:bodyPr/>
        <a:lstStyle/>
        <a:p>
          <a:r>
            <a:rPr lang="en-GB"/>
            <a:t>Pharmacology and Medicines Management</a:t>
          </a:r>
        </a:p>
      </dgm:t>
    </dgm:pt>
    <dgm:pt modelId="{648C8C8C-B72B-4081-8CE1-7FE27047C7AB}" type="parTrans" cxnId="{4685016A-9F62-4005-924F-1CCD2E510A57}">
      <dgm:prSet/>
      <dgm:spPr/>
      <dgm:t>
        <a:bodyPr/>
        <a:lstStyle/>
        <a:p>
          <a:endParaRPr lang="en-GB"/>
        </a:p>
      </dgm:t>
    </dgm:pt>
    <dgm:pt modelId="{CB13AC06-9AC9-4503-8D52-C8FE78AE4D07}" type="sibTrans" cxnId="{4685016A-9F62-4005-924F-1CCD2E510A57}">
      <dgm:prSet/>
      <dgm:spPr/>
      <dgm:t>
        <a:bodyPr/>
        <a:lstStyle/>
        <a:p>
          <a:endParaRPr lang="en-GB"/>
        </a:p>
      </dgm:t>
    </dgm:pt>
    <dgm:pt modelId="{F66C32F9-FB9D-46E6-813E-25C2C5AFD5B7}">
      <dgm:prSet phldrT="[Text]"/>
      <dgm:spPr/>
      <dgm:t>
        <a:bodyPr/>
        <a:lstStyle/>
        <a:p>
          <a:r>
            <a:rPr lang="en-GB"/>
            <a:t>Research Methodologies of Nursing Enquiry</a:t>
          </a:r>
        </a:p>
      </dgm:t>
    </dgm:pt>
    <dgm:pt modelId="{D4497F3E-F966-459F-8812-567C931A0DB5}" type="parTrans" cxnId="{B94E3634-FDDC-4291-A7FC-DAECB13A245A}">
      <dgm:prSet/>
      <dgm:spPr/>
      <dgm:t>
        <a:bodyPr/>
        <a:lstStyle/>
        <a:p>
          <a:endParaRPr lang="en-GB"/>
        </a:p>
      </dgm:t>
    </dgm:pt>
    <dgm:pt modelId="{E1A7CABC-D517-4E01-87AF-248B335EF0E5}" type="sibTrans" cxnId="{B94E3634-FDDC-4291-A7FC-DAECB13A245A}">
      <dgm:prSet/>
      <dgm:spPr/>
      <dgm:t>
        <a:bodyPr/>
        <a:lstStyle/>
        <a:p>
          <a:endParaRPr lang="en-GB"/>
        </a:p>
      </dgm:t>
    </dgm:pt>
    <dgm:pt modelId="{95C4AB9F-E66E-49F0-9D79-D2129B0F4C55}">
      <dgm:prSet phldrT="[Text]"/>
      <dgm:spPr/>
      <dgm:t>
        <a:bodyPr/>
        <a:lstStyle/>
        <a:p>
          <a:r>
            <a:rPr lang="en-GB"/>
            <a:t>Episodes of Care 2 and 3 (field specific)</a:t>
          </a:r>
        </a:p>
      </dgm:t>
    </dgm:pt>
    <dgm:pt modelId="{B7F1FC1E-472B-4963-8DB4-F9A80B5FBD28}" type="parTrans" cxnId="{E8CDE7A6-C5BA-4B74-A29C-697CE11E376F}">
      <dgm:prSet/>
      <dgm:spPr/>
      <dgm:t>
        <a:bodyPr/>
        <a:lstStyle/>
        <a:p>
          <a:endParaRPr lang="en-GB"/>
        </a:p>
      </dgm:t>
    </dgm:pt>
    <dgm:pt modelId="{D24E043C-4327-467B-8417-1B38DD2FC7C3}" type="sibTrans" cxnId="{E8CDE7A6-C5BA-4B74-A29C-697CE11E376F}">
      <dgm:prSet/>
      <dgm:spPr/>
      <dgm:t>
        <a:bodyPr/>
        <a:lstStyle/>
        <a:p>
          <a:endParaRPr lang="en-GB"/>
        </a:p>
      </dgm:t>
    </dgm:pt>
    <dgm:pt modelId="{33E27DF2-EC76-46E6-92D6-A0B1311E6CBF}">
      <dgm:prSet phldrT="[Text]"/>
      <dgm:spPr/>
      <dgm:t>
        <a:bodyPr/>
        <a:lstStyle/>
        <a:p>
          <a:r>
            <a:rPr lang="en-GB"/>
            <a:t>Transition for Registration</a:t>
          </a:r>
        </a:p>
      </dgm:t>
    </dgm:pt>
    <dgm:pt modelId="{850CE787-5791-4E45-B0D4-3F0F11D6AD2A}" type="parTrans" cxnId="{BDD955D9-55EA-45D8-82B5-1972EB3D8B32}">
      <dgm:prSet/>
      <dgm:spPr/>
      <dgm:t>
        <a:bodyPr/>
        <a:lstStyle/>
        <a:p>
          <a:endParaRPr lang="en-GB"/>
        </a:p>
      </dgm:t>
    </dgm:pt>
    <dgm:pt modelId="{138B86D6-3786-47E1-8112-1046C5535190}" type="sibTrans" cxnId="{BDD955D9-55EA-45D8-82B5-1972EB3D8B32}">
      <dgm:prSet/>
      <dgm:spPr/>
      <dgm:t>
        <a:bodyPr/>
        <a:lstStyle/>
        <a:p>
          <a:endParaRPr lang="en-GB"/>
        </a:p>
      </dgm:t>
    </dgm:pt>
    <dgm:pt modelId="{DB4B95B0-FB77-49B6-9DA1-560A71D45971}">
      <dgm:prSet phldrT="[Text]"/>
      <dgm:spPr/>
      <dgm:t>
        <a:bodyPr/>
        <a:lstStyle/>
        <a:p>
          <a:r>
            <a:rPr lang="en-GB"/>
            <a:t>Choice Modules</a:t>
          </a:r>
        </a:p>
      </dgm:t>
    </dgm:pt>
    <dgm:pt modelId="{D91A1983-354A-46B4-8E44-464E89CE5960}" type="parTrans" cxnId="{E317EE98-8651-4856-A6B7-0B771139A3C4}">
      <dgm:prSet/>
      <dgm:spPr/>
      <dgm:t>
        <a:bodyPr/>
        <a:lstStyle/>
        <a:p>
          <a:endParaRPr lang="en-GB"/>
        </a:p>
      </dgm:t>
    </dgm:pt>
    <dgm:pt modelId="{56FBE83D-6A97-4517-B89E-7F74A335180C}" type="sibTrans" cxnId="{E317EE98-8651-4856-A6B7-0B771139A3C4}">
      <dgm:prSet/>
      <dgm:spPr/>
      <dgm:t>
        <a:bodyPr/>
        <a:lstStyle/>
        <a:p>
          <a:endParaRPr lang="en-GB"/>
        </a:p>
      </dgm:t>
    </dgm:pt>
    <dgm:pt modelId="{FE9688D0-1BBD-4112-8CF5-651241DFC5AB}">
      <dgm:prSet phldrT="[Text]"/>
      <dgm:spPr/>
      <dgm:t>
        <a:bodyPr/>
        <a:lstStyle/>
        <a:p>
          <a:r>
            <a:rPr lang="en-GB"/>
            <a:t>Nursing Final Project</a:t>
          </a:r>
        </a:p>
      </dgm:t>
    </dgm:pt>
    <dgm:pt modelId="{AA7E86BE-1756-47FA-9A6C-6725B72E35AA}" type="parTrans" cxnId="{09B93461-3B24-4055-A158-D3351BD5ECED}">
      <dgm:prSet/>
      <dgm:spPr/>
      <dgm:t>
        <a:bodyPr/>
        <a:lstStyle/>
        <a:p>
          <a:endParaRPr lang="en-GB"/>
        </a:p>
      </dgm:t>
    </dgm:pt>
    <dgm:pt modelId="{A1E3DBA6-B3DF-4FB8-A354-1A6CEB8404F5}" type="sibTrans" cxnId="{09B93461-3B24-4055-A158-D3351BD5ECED}">
      <dgm:prSet/>
      <dgm:spPr/>
      <dgm:t>
        <a:bodyPr/>
        <a:lstStyle/>
        <a:p>
          <a:endParaRPr lang="en-GB"/>
        </a:p>
      </dgm:t>
    </dgm:pt>
    <dgm:pt modelId="{75A47AA8-090D-4EDB-94FB-80E4A857BF29}">
      <dgm:prSet phldrT="[Text]"/>
      <dgm:spPr/>
      <dgm:t>
        <a:bodyPr/>
        <a:lstStyle/>
        <a:p>
          <a:r>
            <a:rPr lang="en-GB"/>
            <a:t>Episodes of Care 4 (field specific)</a:t>
          </a:r>
        </a:p>
      </dgm:t>
    </dgm:pt>
    <dgm:pt modelId="{C669E333-CFE2-477C-94E9-0FFE9C72F0C5}" type="parTrans" cxnId="{8877331A-79AE-4D9D-8130-6E5A9C918C6E}">
      <dgm:prSet/>
      <dgm:spPr/>
      <dgm:t>
        <a:bodyPr/>
        <a:lstStyle/>
        <a:p>
          <a:endParaRPr lang="en-GB"/>
        </a:p>
      </dgm:t>
    </dgm:pt>
    <dgm:pt modelId="{CC44C766-FC16-4D07-A952-BF6359B1395C}" type="sibTrans" cxnId="{8877331A-79AE-4D9D-8130-6E5A9C918C6E}">
      <dgm:prSet/>
      <dgm:spPr/>
      <dgm:t>
        <a:bodyPr/>
        <a:lstStyle/>
        <a:p>
          <a:endParaRPr lang="en-GB"/>
        </a:p>
      </dgm:t>
    </dgm:pt>
    <dgm:pt modelId="{A602AAEA-4A31-4CAD-BE97-46321EF5314B}" type="pres">
      <dgm:prSet presAssocID="{FC19EEF5-24A4-4F51-8B74-B536A618F7AC}" presName="rootnode" presStyleCnt="0">
        <dgm:presLayoutVars>
          <dgm:chMax/>
          <dgm:chPref/>
          <dgm:dir/>
          <dgm:animLvl val="lvl"/>
        </dgm:presLayoutVars>
      </dgm:prSet>
      <dgm:spPr/>
    </dgm:pt>
    <dgm:pt modelId="{E66BD1DD-AB61-4851-BBE4-81BDDDA822FD}" type="pres">
      <dgm:prSet presAssocID="{A198C992-2D8C-47AE-A440-850950119A95}" presName="composite" presStyleCnt="0"/>
      <dgm:spPr/>
    </dgm:pt>
    <dgm:pt modelId="{D872854C-7B2E-4E37-92D9-32BD5DCCDA46}" type="pres">
      <dgm:prSet presAssocID="{A198C992-2D8C-47AE-A440-850950119A95}" presName="bentUpArrow1" presStyleLbl="alignImgPlace1" presStyleIdx="0" presStyleCnt="2" custLinFactNeighborX="15692" custLinFactNeighborY="-4094"/>
      <dgm:spPr/>
    </dgm:pt>
    <dgm:pt modelId="{A9E9E668-D46E-4B8B-8440-6C9EA31C94DA}" type="pres">
      <dgm:prSet presAssocID="{A198C992-2D8C-47AE-A440-850950119A95}" presName="ParentText" presStyleLbl="node1" presStyleIdx="0" presStyleCnt="3" custScaleX="82619" custScaleY="82301" custLinFactNeighborX="1522" custLinFactNeighborY="-1823">
        <dgm:presLayoutVars>
          <dgm:chMax val="1"/>
          <dgm:chPref val="1"/>
          <dgm:bulletEnabled val="1"/>
        </dgm:presLayoutVars>
      </dgm:prSet>
      <dgm:spPr/>
    </dgm:pt>
    <dgm:pt modelId="{3229E3C4-E448-4D95-A467-773368B25B4B}" type="pres">
      <dgm:prSet presAssocID="{A198C992-2D8C-47AE-A440-850950119A95}" presName="ChildText" presStyleLbl="revTx" presStyleIdx="0" presStyleCnt="3" custScaleX="367727" custScaleY="112329" custLinFactX="31321" custLinFactNeighborX="100000" custLinFactNeighborY="-4392">
        <dgm:presLayoutVars>
          <dgm:chMax val="0"/>
          <dgm:chPref val="0"/>
          <dgm:bulletEnabled val="1"/>
        </dgm:presLayoutVars>
      </dgm:prSet>
      <dgm:spPr/>
    </dgm:pt>
    <dgm:pt modelId="{2136EC30-7496-4374-A100-8AC2B3DF6A68}" type="pres">
      <dgm:prSet presAssocID="{6C7E03F5-8A2F-45F0-BCD4-7186599CD51D}" presName="sibTrans" presStyleCnt="0"/>
      <dgm:spPr/>
    </dgm:pt>
    <dgm:pt modelId="{606DF599-FDEC-44E9-9D19-55BF66F56C12}" type="pres">
      <dgm:prSet presAssocID="{834F2229-78A3-407C-9706-C83C17DBA5A8}" presName="composite" presStyleCnt="0"/>
      <dgm:spPr/>
    </dgm:pt>
    <dgm:pt modelId="{48C930A8-273B-4890-8970-B83615FAC72E}" type="pres">
      <dgm:prSet presAssocID="{834F2229-78A3-407C-9706-C83C17DBA5A8}" presName="bentUpArrow1" presStyleLbl="alignImgPlace1" presStyleIdx="1" presStyleCnt="2" custScaleX="99700" custScaleY="97115" custLinFactNeighborX="-3696" custLinFactNeighborY="25877"/>
      <dgm:spPr/>
    </dgm:pt>
    <dgm:pt modelId="{63F5B48D-C8B7-49C3-8064-58541054FAA9}" type="pres">
      <dgm:prSet presAssocID="{834F2229-78A3-407C-9706-C83C17DBA5A8}" presName="ParentText" presStyleLbl="node1" presStyleIdx="1" presStyleCnt="3" custScaleX="82619" custScaleY="82301" custLinFactNeighborX="-38938" custLinFactNeighborY="27524">
        <dgm:presLayoutVars>
          <dgm:chMax val="1"/>
          <dgm:chPref val="1"/>
          <dgm:bulletEnabled val="1"/>
        </dgm:presLayoutVars>
      </dgm:prSet>
      <dgm:spPr/>
    </dgm:pt>
    <dgm:pt modelId="{DEC7E42F-2C07-4F08-9284-1B45342B5240}" type="pres">
      <dgm:prSet presAssocID="{834F2229-78A3-407C-9706-C83C17DBA5A8}" presName="ChildText" presStyleLbl="revTx" presStyleIdx="1" presStyleCnt="3" custScaleX="318486" custScaleY="121470" custLinFactNeighborX="55412" custLinFactNeighborY="33629">
        <dgm:presLayoutVars>
          <dgm:chMax val="0"/>
          <dgm:chPref val="0"/>
          <dgm:bulletEnabled val="1"/>
        </dgm:presLayoutVars>
      </dgm:prSet>
      <dgm:spPr/>
    </dgm:pt>
    <dgm:pt modelId="{CFD38746-5FCF-480B-A655-B8D9210CFDF9}" type="pres">
      <dgm:prSet presAssocID="{A1871104-A19E-4B74-A772-53B936CB2A87}" presName="sibTrans" presStyleCnt="0"/>
      <dgm:spPr/>
    </dgm:pt>
    <dgm:pt modelId="{2D72FD8E-3C90-4DA7-8E16-AD305D663721}" type="pres">
      <dgm:prSet presAssocID="{72257758-D84C-4CAD-993E-57471E32285D}" presName="composite" presStyleCnt="0"/>
      <dgm:spPr/>
    </dgm:pt>
    <dgm:pt modelId="{3572C6A0-A6A7-45B2-8660-35B6DF8E4081}" type="pres">
      <dgm:prSet presAssocID="{72257758-D84C-4CAD-993E-57471E32285D}" presName="ParentText" presStyleLbl="node1" presStyleIdx="2" presStyleCnt="3" custScaleX="82619" custScaleY="82301" custLinFactNeighborX="-56797" custLinFactNeighborY="29379">
        <dgm:presLayoutVars>
          <dgm:chMax val="1"/>
          <dgm:chPref val="1"/>
          <dgm:bulletEnabled val="1"/>
        </dgm:presLayoutVars>
      </dgm:prSet>
      <dgm:spPr/>
    </dgm:pt>
    <dgm:pt modelId="{2D2AA7DB-66A4-4761-B16D-891038F4654B}" type="pres">
      <dgm:prSet presAssocID="{72257758-D84C-4CAD-993E-57471E32285D}" presName="FinalChildText" presStyleLbl="revTx" presStyleIdx="2" presStyleCnt="3" custScaleX="269770" custScaleY="115198" custLinFactNeighborX="4847" custLinFactNeighborY="35499">
        <dgm:presLayoutVars>
          <dgm:chMax val="0"/>
          <dgm:chPref val="0"/>
          <dgm:bulletEnabled val="1"/>
        </dgm:presLayoutVars>
      </dgm:prSet>
      <dgm:spPr/>
    </dgm:pt>
  </dgm:ptLst>
  <dgm:cxnLst>
    <dgm:cxn modelId="{74D37403-39CD-4295-9B83-7F1A9C19F07F}" srcId="{FC19EEF5-24A4-4F51-8B74-B536A618F7AC}" destId="{A198C992-2D8C-47AE-A440-850950119A95}" srcOrd="0" destOrd="0" parTransId="{75F0CF71-9212-42A3-9AC4-84D306A34923}" sibTransId="{6C7E03F5-8A2F-45F0-BCD4-7186599CD51D}"/>
    <dgm:cxn modelId="{FDEC3512-CA84-43BF-8536-8A271A4026D8}" type="presOf" srcId="{95C4AB9F-E66E-49F0-9D79-D2129B0F4C55}" destId="{DEC7E42F-2C07-4F08-9284-1B45342B5240}" srcOrd="0" destOrd="4" presId="urn:microsoft.com/office/officeart/2005/8/layout/StepDownProcess"/>
    <dgm:cxn modelId="{8877331A-79AE-4D9D-8130-6E5A9C918C6E}" srcId="{72257758-D84C-4CAD-993E-57471E32285D}" destId="{75A47AA8-090D-4EDB-94FB-80E4A857BF29}" srcOrd="4" destOrd="0" parTransId="{C669E333-CFE2-477C-94E9-0FFE9C72F0C5}" sibTransId="{CC44C766-FC16-4D07-A952-BF6359B1395C}"/>
    <dgm:cxn modelId="{F77CE11B-F0C0-46CC-B526-A16DDA504D7B}" type="presOf" srcId="{D11D6454-AD9E-4FF9-B124-7B43F15ABA45}" destId="{DEC7E42F-2C07-4F08-9284-1B45342B5240}" srcOrd="0" destOrd="1" presId="urn:microsoft.com/office/officeart/2005/8/layout/StepDownProcess"/>
    <dgm:cxn modelId="{8EB5E61F-15DD-4D74-B379-ED6980D18613}" type="presOf" srcId="{C81220F8-628A-4296-9BA4-DD40126EEB9A}" destId="{3229E3C4-E448-4D95-A467-773368B25B4B}" srcOrd="0" destOrd="1" presId="urn:microsoft.com/office/officeart/2005/8/layout/StepDownProcess"/>
    <dgm:cxn modelId="{3319592D-57A0-4496-8E1E-199CF819AE4F}" type="presOf" srcId="{92A7652E-5FE1-4C68-A907-318371DC87FD}" destId="{3229E3C4-E448-4D95-A467-773368B25B4B}" srcOrd="0" destOrd="0" presId="urn:microsoft.com/office/officeart/2005/8/layout/StepDownProcess"/>
    <dgm:cxn modelId="{B94E3634-FDDC-4291-A7FC-DAECB13A245A}" srcId="{834F2229-78A3-407C-9706-C83C17DBA5A8}" destId="{F66C32F9-FB9D-46E6-813E-25C2C5AFD5B7}" srcOrd="3" destOrd="0" parTransId="{D4497F3E-F966-459F-8812-567C931A0DB5}" sibTransId="{E1A7CABC-D517-4E01-87AF-248B335EF0E5}"/>
    <dgm:cxn modelId="{99A2AA34-D097-4FD9-BBC9-5EDD0492BB0D}" type="presOf" srcId="{DB4B95B0-FB77-49B6-9DA1-560A71D45971}" destId="{2D2AA7DB-66A4-4761-B16D-891038F4654B}" srcOrd="0" destOrd="2" presId="urn:microsoft.com/office/officeart/2005/8/layout/StepDownProcess"/>
    <dgm:cxn modelId="{0D692D39-8FE8-47B8-A0B9-3CE02D66F963}" type="presOf" srcId="{CBC454C7-AC19-4DA8-8848-4D5982A99029}" destId="{DEC7E42F-2C07-4F08-9284-1B45342B5240}" srcOrd="0" destOrd="2" presId="urn:microsoft.com/office/officeart/2005/8/layout/StepDownProcess"/>
    <dgm:cxn modelId="{7B243B3B-864A-4C3E-BABF-2A6EEACEAD31}" srcId="{A198C992-2D8C-47AE-A440-850950119A95}" destId="{C81220F8-628A-4296-9BA4-DD40126EEB9A}" srcOrd="1" destOrd="0" parTransId="{E58D0051-F5B8-419C-85A9-379942D496E5}" sibTransId="{32B2CC01-B44A-4DB0-9B53-D1936AC23795}"/>
    <dgm:cxn modelId="{09B93461-3B24-4055-A158-D3351BD5ECED}" srcId="{72257758-D84C-4CAD-993E-57471E32285D}" destId="{FE9688D0-1BBD-4112-8CF5-651241DFC5AB}" srcOrd="3" destOrd="0" parTransId="{AA7E86BE-1756-47FA-9A6C-6725B72E35AA}" sibTransId="{A1E3DBA6-B3DF-4FB8-A354-1A6CEB8404F5}"/>
    <dgm:cxn modelId="{92293B45-9CCA-43D1-BF90-E20DB18792EA}" type="presOf" srcId="{FE9688D0-1BBD-4112-8CF5-651241DFC5AB}" destId="{2D2AA7DB-66A4-4761-B16D-891038F4654B}" srcOrd="0" destOrd="3" presId="urn:microsoft.com/office/officeart/2005/8/layout/StepDownProcess"/>
    <dgm:cxn modelId="{463AA766-DFFC-4A6E-8802-22FADEF55E6C}" type="presOf" srcId="{123F3B37-0E1D-47D1-8365-3531465F69A4}" destId="{3229E3C4-E448-4D95-A467-773368B25B4B}" srcOrd="0" destOrd="2" presId="urn:microsoft.com/office/officeart/2005/8/layout/StepDownProcess"/>
    <dgm:cxn modelId="{99FA8C48-3247-42C0-8C0F-79D890FE5803}" srcId="{A198C992-2D8C-47AE-A440-850950119A95}" destId="{92A7652E-5FE1-4C68-A907-318371DC87FD}" srcOrd="0" destOrd="0" parTransId="{E8110D5E-4F3B-4F7F-93CD-5F09AB80788D}" sibTransId="{B2799D00-7161-40D2-BDF8-AC4575BCB299}"/>
    <dgm:cxn modelId="{4685016A-9F62-4005-924F-1CCD2E510A57}" srcId="{834F2229-78A3-407C-9706-C83C17DBA5A8}" destId="{CBC454C7-AC19-4DA8-8848-4D5982A99029}" srcOrd="2" destOrd="0" parTransId="{648C8C8C-B72B-4081-8CE1-7FE27047C7AB}" sibTransId="{CB13AC06-9AC9-4503-8D52-C8FE78AE4D07}"/>
    <dgm:cxn modelId="{6D5A367E-3017-4DA4-BA82-BC32034EB998}" type="presOf" srcId="{A198C992-2D8C-47AE-A440-850950119A95}" destId="{A9E9E668-D46E-4B8B-8440-6C9EA31C94DA}" srcOrd="0" destOrd="0" presId="urn:microsoft.com/office/officeart/2005/8/layout/StepDownProcess"/>
    <dgm:cxn modelId="{110A0884-ABC8-442A-9320-5E8F919F5FF8}" srcId="{834F2229-78A3-407C-9706-C83C17DBA5A8}" destId="{D11D6454-AD9E-4FF9-B124-7B43F15ABA45}" srcOrd="1" destOrd="0" parTransId="{B626E098-7B7C-447A-AE30-3D2C4AF559F0}" sibTransId="{703A5389-564B-4504-BA7E-0C4E14E75226}"/>
    <dgm:cxn modelId="{DC09D792-4EDE-442D-BBFB-0FC9516FBB60}" type="presOf" srcId="{1473BD16-26C6-40A9-A91D-BFACF3F9385D}" destId="{DEC7E42F-2C07-4F08-9284-1B45342B5240}" srcOrd="0" destOrd="0" presId="urn:microsoft.com/office/officeart/2005/8/layout/StepDownProcess"/>
    <dgm:cxn modelId="{65EAD792-7B3B-4E58-811A-0E0052CD13CD}" srcId="{FC19EEF5-24A4-4F51-8B74-B536A618F7AC}" destId="{834F2229-78A3-407C-9706-C83C17DBA5A8}" srcOrd="1" destOrd="0" parTransId="{7331E0AE-0D76-4D15-AF2F-0114205D8D24}" sibTransId="{A1871104-A19E-4B74-A772-53B936CB2A87}"/>
    <dgm:cxn modelId="{11A9CD94-0706-4F34-920D-BEFA0C66456B}" type="presOf" srcId="{7BB10435-30BB-4CE4-881D-910E38E51FBC}" destId="{2D2AA7DB-66A4-4761-B16D-891038F4654B}" srcOrd="0" destOrd="0" presId="urn:microsoft.com/office/officeart/2005/8/layout/StepDownProcess"/>
    <dgm:cxn modelId="{E317EE98-8651-4856-A6B7-0B771139A3C4}" srcId="{72257758-D84C-4CAD-993E-57471E32285D}" destId="{DB4B95B0-FB77-49B6-9DA1-560A71D45971}" srcOrd="2" destOrd="0" parTransId="{D91A1983-354A-46B4-8E44-464E89CE5960}" sibTransId="{56FBE83D-6A97-4517-B89E-7F74A335180C}"/>
    <dgm:cxn modelId="{706E7FA6-EBC5-48A7-A47F-03C9C0F11580}" type="presOf" srcId="{72257758-D84C-4CAD-993E-57471E32285D}" destId="{3572C6A0-A6A7-45B2-8660-35B6DF8E4081}" srcOrd="0" destOrd="0" presId="urn:microsoft.com/office/officeart/2005/8/layout/StepDownProcess"/>
    <dgm:cxn modelId="{E8CDE7A6-C5BA-4B74-A29C-697CE11E376F}" srcId="{834F2229-78A3-407C-9706-C83C17DBA5A8}" destId="{95C4AB9F-E66E-49F0-9D79-D2129B0F4C55}" srcOrd="4" destOrd="0" parTransId="{B7F1FC1E-472B-4963-8DB4-F9A80B5FBD28}" sibTransId="{D24E043C-4327-467B-8417-1B38DD2FC7C3}"/>
    <dgm:cxn modelId="{BA0169B3-6170-4932-A11C-623AE4099DE1}" srcId="{A198C992-2D8C-47AE-A440-850950119A95}" destId="{123F3B37-0E1D-47D1-8365-3531465F69A4}" srcOrd="2" destOrd="0" parTransId="{85F4C74D-AB3A-4103-9B16-17BCB06AF9B9}" sibTransId="{2D0F178D-9074-4805-901C-8872EEC2459B}"/>
    <dgm:cxn modelId="{C933C5BD-0092-483C-9CC0-7FA8A8D0BB9D}" srcId="{A198C992-2D8C-47AE-A440-850950119A95}" destId="{0E512FDF-2635-4906-8A1A-C10F3C38F55F}" srcOrd="4" destOrd="0" parTransId="{0A10E8C0-DCF9-4830-8E56-8D7CEEEBB849}" sibTransId="{071D8A35-DAB3-4CBF-95B8-1DCDF9DD3C8E}"/>
    <dgm:cxn modelId="{85BBC9C6-C22E-4640-87B4-62479B1F1CD5}" srcId="{FC19EEF5-24A4-4F51-8B74-B536A618F7AC}" destId="{72257758-D84C-4CAD-993E-57471E32285D}" srcOrd="2" destOrd="0" parTransId="{FA3B41C7-CA6D-4FFC-B281-821B04F26925}" sibTransId="{8754DED3-A606-45AF-BEA0-6F862696F3CC}"/>
    <dgm:cxn modelId="{A40F27C8-EB5F-4DC4-AE15-C31C0313B635}" type="presOf" srcId="{FC19EEF5-24A4-4F51-8B74-B536A618F7AC}" destId="{A602AAEA-4A31-4CAD-BE97-46321EF5314B}" srcOrd="0" destOrd="0" presId="urn:microsoft.com/office/officeart/2005/8/layout/StepDownProcess"/>
    <dgm:cxn modelId="{1D16E7D1-CB85-448C-9850-E2CCFCA87C01}" type="presOf" srcId="{2A406F47-1D55-400D-AA2A-D71DA4135D12}" destId="{3229E3C4-E448-4D95-A467-773368B25B4B}" srcOrd="0" destOrd="3" presId="urn:microsoft.com/office/officeart/2005/8/layout/StepDownProcess"/>
    <dgm:cxn modelId="{4FDB12D7-4484-4F19-ADD9-2584AF8D7B56}" type="presOf" srcId="{75A47AA8-090D-4EDB-94FB-80E4A857BF29}" destId="{2D2AA7DB-66A4-4761-B16D-891038F4654B}" srcOrd="0" destOrd="4" presId="urn:microsoft.com/office/officeart/2005/8/layout/StepDownProcess"/>
    <dgm:cxn modelId="{BDD955D9-55EA-45D8-82B5-1972EB3D8B32}" srcId="{72257758-D84C-4CAD-993E-57471E32285D}" destId="{33E27DF2-EC76-46E6-92D6-A0B1311E6CBF}" srcOrd="1" destOrd="0" parTransId="{850CE787-5791-4E45-B0D4-3F0F11D6AD2A}" sibTransId="{138B86D6-3786-47E1-8112-1046C5535190}"/>
    <dgm:cxn modelId="{A76915DE-A417-4CEC-9239-C1FA2917C9D8}" type="presOf" srcId="{F66C32F9-FB9D-46E6-813E-25C2C5AFD5B7}" destId="{DEC7E42F-2C07-4F08-9284-1B45342B5240}" srcOrd="0" destOrd="3" presId="urn:microsoft.com/office/officeart/2005/8/layout/StepDownProcess"/>
    <dgm:cxn modelId="{CD3C32DF-94DD-4888-9B29-12BC6E479833}" type="presOf" srcId="{834F2229-78A3-407C-9706-C83C17DBA5A8}" destId="{63F5B48D-C8B7-49C3-8064-58541054FAA9}" srcOrd="0" destOrd="0" presId="urn:microsoft.com/office/officeart/2005/8/layout/StepDownProcess"/>
    <dgm:cxn modelId="{DD1A1DE2-2A9D-4BDA-8B10-519A835D6718}" srcId="{72257758-D84C-4CAD-993E-57471E32285D}" destId="{7BB10435-30BB-4CE4-881D-910E38E51FBC}" srcOrd="0" destOrd="0" parTransId="{9D7CBDFD-3554-4751-8A57-A0107988165F}" sibTransId="{D6C96B8E-EAE7-4EC5-84F9-EE82B21A3EC8}"/>
    <dgm:cxn modelId="{BCFAFFE5-718F-48A7-979F-494C9A56C274}" type="presOf" srcId="{33E27DF2-EC76-46E6-92D6-A0B1311E6CBF}" destId="{2D2AA7DB-66A4-4761-B16D-891038F4654B}" srcOrd="0" destOrd="1" presId="urn:microsoft.com/office/officeart/2005/8/layout/StepDownProcess"/>
    <dgm:cxn modelId="{988442E9-051A-41AC-ADE2-E1D27FF259BA}" type="presOf" srcId="{0E512FDF-2635-4906-8A1A-C10F3C38F55F}" destId="{3229E3C4-E448-4D95-A467-773368B25B4B}" srcOrd="0" destOrd="4" presId="urn:microsoft.com/office/officeart/2005/8/layout/StepDownProcess"/>
    <dgm:cxn modelId="{87034CF0-4701-43DF-8267-9DB3A6062DFC}" srcId="{834F2229-78A3-407C-9706-C83C17DBA5A8}" destId="{1473BD16-26C6-40A9-A91D-BFACF3F9385D}" srcOrd="0" destOrd="0" parTransId="{1DAFA93A-F55C-4B5C-85D2-FE0EE0632A97}" sibTransId="{06C926FF-364E-4362-A586-259E20F43378}"/>
    <dgm:cxn modelId="{20002CFD-1423-426F-9A26-07E8A8974992}" srcId="{A198C992-2D8C-47AE-A440-850950119A95}" destId="{2A406F47-1D55-400D-AA2A-D71DA4135D12}" srcOrd="3" destOrd="0" parTransId="{F55C62E6-1416-45B5-BC51-F730E033ABBD}" sibTransId="{AA35D15F-8C34-4A93-BE24-3EA687FE435B}"/>
    <dgm:cxn modelId="{C86C7247-69F8-41D8-9274-F817227D6B25}" type="presParOf" srcId="{A602AAEA-4A31-4CAD-BE97-46321EF5314B}" destId="{E66BD1DD-AB61-4851-BBE4-81BDDDA822FD}" srcOrd="0" destOrd="0" presId="urn:microsoft.com/office/officeart/2005/8/layout/StepDownProcess"/>
    <dgm:cxn modelId="{849FED80-D57A-4272-B130-C3700CCF6CC1}" type="presParOf" srcId="{E66BD1DD-AB61-4851-BBE4-81BDDDA822FD}" destId="{D872854C-7B2E-4E37-92D9-32BD5DCCDA46}" srcOrd="0" destOrd="0" presId="urn:microsoft.com/office/officeart/2005/8/layout/StepDownProcess"/>
    <dgm:cxn modelId="{764B836A-BC23-4BC0-B974-094952E4D6D4}" type="presParOf" srcId="{E66BD1DD-AB61-4851-BBE4-81BDDDA822FD}" destId="{A9E9E668-D46E-4B8B-8440-6C9EA31C94DA}" srcOrd="1" destOrd="0" presId="urn:microsoft.com/office/officeart/2005/8/layout/StepDownProcess"/>
    <dgm:cxn modelId="{E8EF9E0D-5C29-40F4-80FF-2A820CA8BFB8}" type="presParOf" srcId="{E66BD1DD-AB61-4851-BBE4-81BDDDA822FD}" destId="{3229E3C4-E448-4D95-A467-773368B25B4B}" srcOrd="2" destOrd="0" presId="urn:microsoft.com/office/officeart/2005/8/layout/StepDownProcess"/>
    <dgm:cxn modelId="{1D5659C7-589C-43E7-92B3-4BA36AD1F15D}" type="presParOf" srcId="{A602AAEA-4A31-4CAD-BE97-46321EF5314B}" destId="{2136EC30-7496-4374-A100-8AC2B3DF6A68}" srcOrd="1" destOrd="0" presId="urn:microsoft.com/office/officeart/2005/8/layout/StepDownProcess"/>
    <dgm:cxn modelId="{C73CAEC6-4496-4F36-ABA6-AC2EE7F7E36F}" type="presParOf" srcId="{A602AAEA-4A31-4CAD-BE97-46321EF5314B}" destId="{606DF599-FDEC-44E9-9D19-55BF66F56C12}" srcOrd="2" destOrd="0" presId="urn:microsoft.com/office/officeart/2005/8/layout/StepDownProcess"/>
    <dgm:cxn modelId="{67550FE9-BA75-40B0-BE40-1186C6F1D897}" type="presParOf" srcId="{606DF599-FDEC-44E9-9D19-55BF66F56C12}" destId="{48C930A8-273B-4890-8970-B83615FAC72E}" srcOrd="0" destOrd="0" presId="urn:microsoft.com/office/officeart/2005/8/layout/StepDownProcess"/>
    <dgm:cxn modelId="{42B15677-E38B-4E1C-80BC-34A1DC6A65E2}" type="presParOf" srcId="{606DF599-FDEC-44E9-9D19-55BF66F56C12}" destId="{63F5B48D-C8B7-49C3-8064-58541054FAA9}" srcOrd="1" destOrd="0" presId="urn:microsoft.com/office/officeart/2005/8/layout/StepDownProcess"/>
    <dgm:cxn modelId="{C6CBC83C-367A-4144-8FD0-DDB963387D2A}" type="presParOf" srcId="{606DF599-FDEC-44E9-9D19-55BF66F56C12}" destId="{DEC7E42F-2C07-4F08-9284-1B45342B5240}" srcOrd="2" destOrd="0" presId="urn:microsoft.com/office/officeart/2005/8/layout/StepDownProcess"/>
    <dgm:cxn modelId="{9BED802B-3C9F-4168-B478-88DC4E09D9E1}" type="presParOf" srcId="{A602AAEA-4A31-4CAD-BE97-46321EF5314B}" destId="{CFD38746-5FCF-480B-A655-B8D9210CFDF9}" srcOrd="3" destOrd="0" presId="urn:microsoft.com/office/officeart/2005/8/layout/StepDownProcess"/>
    <dgm:cxn modelId="{4BC18BD0-C30A-424B-A685-FC952725886F}" type="presParOf" srcId="{A602AAEA-4A31-4CAD-BE97-46321EF5314B}" destId="{2D72FD8E-3C90-4DA7-8E16-AD305D663721}" srcOrd="4" destOrd="0" presId="urn:microsoft.com/office/officeart/2005/8/layout/StepDownProcess"/>
    <dgm:cxn modelId="{8FD682CF-EE63-4C17-B67A-7F7E19754981}" type="presParOf" srcId="{2D72FD8E-3C90-4DA7-8E16-AD305D663721}" destId="{3572C6A0-A6A7-45B2-8660-35B6DF8E4081}" srcOrd="0" destOrd="0" presId="urn:microsoft.com/office/officeart/2005/8/layout/StepDownProcess"/>
    <dgm:cxn modelId="{F1355AAD-3788-4064-801A-5301E8B9E5EB}" type="presParOf" srcId="{2D72FD8E-3C90-4DA7-8E16-AD305D663721}" destId="{2D2AA7DB-66A4-4761-B16D-891038F4654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61ECB-2427-471E-8505-A556B3450925}">
      <dsp:nvSpPr>
        <dsp:cNvPr id="0" name=""/>
        <dsp:cNvSpPr/>
      </dsp:nvSpPr>
      <dsp:spPr>
        <a:xfrm rot="16200000">
          <a:off x="504824" y="-504824"/>
          <a:ext cx="2038742" cy="304839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Adult</a:t>
          </a:r>
        </a:p>
      </dsp:txBody>
      <dsp:txXfrm rot="5400000">
        <a:off x="-1" y="1"/>
        <a:ext cx="3048392" cy="1529056"/>
      </dsp:txXfrm>
    </dsp:sp>
    <dsp:sp modelId="{FEFFE75F-9DF6-46FE-9EC4-00A8B3044EAF}">
      <dsp:nvSpPr>
        <dsp:cNvPr id="0" name=""/>
        <dsp:cNvSpPr/>
      </dsp:nvSpPr>
      <dsp:spPr>
        <a:xfrm>
          <a:off x="3048392" y="0"/>
          <a:ext cx="3048392" cy="2038742"/>
        </a:xfrm>
        <a:prstGeom prst="round1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Mental Health</a:t>
          </a:r>
        </a:p>
      </dsp:txBody>
      <dsp:txXfrm>
        <a:off x="3048392" y="0"/>
        <a:ext cx="3048392" cy="1529056"/>
      </dsp:txXfrm>
    </dsp:sp>
    <dsp:sp modelId="{5825C480-ECBD-4AA3-A6C1-F073D3CA8ECE}">
      <dsp:nvSpPr>
        <dsp:cNvPr id="0" name=""/>
        <dsp:cNvSpPr/>
      </dsp:nvSpPr>
      <dsp:spPr>
        <a:xfrm rot="10800000">
          <a:off x="0" y="2038742"/>
          <a:ext cx="3048392" cy="2038742"/>
        </a:xfrm>
        <a:prstGeom prst="round1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Learning Disability</a:t>
          </a:r>
        </a:p>
      </dsp:txBody>
      <dsp:txXfrm rot="10800000">
        <a:off x="0" y="2548428"/>
        <a:ext cx="3048392" cy="1529056"/>
      </dsp:txXfrm>
    </dsp:sp>
    <dsp:sp modelId="{4A01DAB1-544C-42AE-A08C-D2525A5688B2}">
      <dsp:nvSpPr>
        <dsp:cNvPr id="0" name=""/>
        <dsp:cNvSpPr/>
      </dsp:nvSpPr>
      <dsp:spPr>
        <a:xfrm rot="5400000">
          <a:off x="3553216" y="1533917"/>
          <a:ext cx="2038742" cy="3048392"/>
        </a:xfrm>
        <a:prstGeom prst="round1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Children and Young People</a:t>
          </a:r>
        </a:p>
      </dsp:txBody>
      <dsp:txXfrm rot="-5400000">
        <a:off x="3048391" y="2548428"/>
        <a:ext cx="3048392" cy="1529056"/>
      </dsp:txXfrm>
    </dsp:sp>
    <dsp:sp modelId="{1BA3B6B8-048B-41EE-AD2C-CA96FB2095AD}">
      <dsp:nvSpPr>
        <dsp:cNvPr id="0" name=""/>
        <dsp:cNvSpPr/>
      </dsp:nvSpPr>
      <dsp:spPr>
        <a:xfrm>
          <a:off x="2133874" y="1529056"/>
          <a:ext cx="1829035" cy="1019371"/>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Nursing</a:t>
          </a:r>
        </a:p>
      </dsp:txBody>
      <dsp:txXfrm>
        <a:off x="2183636" y="1578818"/>
        <a:ext cx="1729511" cy="919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2854C-7B2E-4E37-92D9-32BD5DCCDA46}">
      <dsp:nvSpPr>
        <dsp:cNvPr id="0" name=""/>
        <dsp:cNvSpPr/>
      </dsp:nvSpPr>
      <dsp:spPr>
        <a:xfrm rot="5400000">
          <a:off x="565581" y="2014375"/>
          <a:ext cx="1408679" cy="16037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9E668-D46E-4B8B-8440-6C9EA31C94DA}">
      <dsp:nvSpPr>
        <dsp:cNvPr id="0" name=""/>
        <dsp:cNvSpPr/>
      </dsp:nvSpPr>
      <dsp:spPr>
        <a:xfrm>
          <a:off x="182887" y="627129"/>
          <a:ext cx="1959215" cy="13661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Year 1</a:t>
          </a:r>
        </a:p>
      </dsp:txBody>
      <dsp:txXfrm>
        <a:off x="249587" y="693829"/>
        <a:ext cx="1825815" cy="1232708"/>
      </dsp:txXfrm>
    </dsp:sp>
    <dsp:sp modelId="{3229E3C4-E448-4D95-A467-773368B25B4B}">
      <dsp:nvSpPr>
        <dsp:cNvPr id="0" name=""/>
        <dsp:cNvSpPr/>
      </dsp:nvSpPr>
      <dsp:spPr>
        <a:xfrm>
          <a:off x="2268244" y="527180"/>
          <a:ext cx="6342262" cy="150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GB" sz="1600" kern="1200"/>
            <a:t>Fundamentals of Nursing Practice</a:t>
          </a:r>
        </a:p>
        <a:p>
          <a:pPr marL="171450" lvl="1" indent="-171450" algn="l" defTabSz="711200">
            <a:lnSpc>
              <a:spcPct val="90000"/>
            </a:lnSpc>
            <a:spcBef>
              <a:spcPct val="0"/>
            </a:spcBef>
            <a:spcAft>
              <a:spcPct val="15000"/>
            </a:spcAft>
            <a:buChar char="•"/>
          </a:pPr>
          <a:r>
            <a:rPr lang="en-GB" sz="1600" kern="1200"/>
            <a:t>Anatomy, Physiology and Pharmacology for Nursing</a:t>
          </a:r>
        </a:p>
        <a:p>
          <a:pPr marL="171450" lvl="1" indent="-171450" algn="l" defTabSz="711200">
            <a:lnSpc>
              <a:spcPct val="90000"/>
            </a:lnSpc>
            <a:spcBef>
              <a:spcPct val="0"/>
            </a:spcBef>
            <a:spcAft>
              <a:spcPct val="15000"/>
            </a:spcAft>
            <a:buChar char="•"/>
          </a:pPr>
          <a:r>
            <a:rPr lang="en-GB" sz="1600" kern="1200"/>
            <a:t>Principles of Nursing (field specific)</a:t>
          </a:r>
        </a:p>
        <a:p>
          <a:pPr marL="171450" lvl="1" indent="-171450" algn="l" defTabSz="711200">
            <a:lnSpc>
              <a:spcPct val="90000"/>
            </a:lnSpc>
            <a:spcBef>
              <a:spcPct val="0"/>
            </a:spcBef>
            <a:spcAft>
              <a:spcPct val="15000"/>
            </a:spcAft>
            <a:buChar char="•"/>
          </a:pPr>
          <a:r>
            <a:rPr lang="en-GB" sz="1600" kern="1200"/>
            <a:t>Episodes of Care 1 (field specific)</a:t>
          </a:r>
        </a:p>
        <a:p>
          <a:pPr marL="171450" lvl="1" indent="-171450" algn="l" defTabSz="711200">
            <a:lnSpc>
              <a:spcPct val="90000"/>
            </a:lnSpc>
            <a:spcBef>
              <a:spcPct val="0"/>
            </a:spcBef>
            <a:spcAft>
              <a:spcPct val="15000"/>
            </a:spcAft>
            <a:buChar char="•"/>
          </a:pPr>
          <a:r>
            <a:rPr lang="en-GB" sz="1600" kern="1200"/>
            <a:t>Sustainable Global Public Health  </a:t>
          </a:r>
        </a:p>
      </dsp:txBody>
      <dsp:txXfrm>
        <a:off x="2268244" y="527180"/>
        <a:ext cx="6342262" cy="1507004"/>
      </dsp:txXfrm>
    </dsp:sp>
    <dsp:sp modelId="{48C930A8-273B-4890-8970-B83615FAC72E}">
      <dsp:nvSpPr>
        <dsp:cNvPr id="0" name=""/>
        <dsp:cNvSpPr/>
      </dsp:nvSpPr>
      <dsp:spPr>
        <a:xfrm rot="5400000">
          <a:off x="3175786" y="4289295"/>
          <a:ext cx="1368038" cy="15989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5B48D-C8B7-49C3-8064-58541054FAA9}">
      <dsp:nvSpPr>
        <dsp:cNvPr id="0" name=""/>
        <dsp:cNvSpPr/>
      </dsp:nvSpPr>
      <dsp:spPr>
        <a:xfrm>
          <a:off x="2124240" y="2964578"/>
          <a:ext cx="1959215" cy="13661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Year 2</a:t>
          </a:r>
        </a:p>
      </dsp:txBody>
      <dsp:txXfrm>
        <a:off x="2190940" y="3031278"/>
        <a:ext cx="1825815" cy="1232708"/>
      </dsp:txXfrm>
    </dsp:sp>
    <dsp:sp modelId="{DEC7E42F-2C07-4F08-9284-1B45342B5240}">
      <dsp:nvSpPr>
        <dsp:cNvPr id="0" name=""/>
        <dsp:cNvSpPr/>
      </dsp:nvSpPr>
      <dsp:spPr>
        <a:xfrm>
          <a:off x="4284477" y="2826271"/>
          <a:ext cx="5492992" cy="162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GB" sz="1600" kern="1200"/>
            <a:t>Assessment and Decision Making (field specific)</a:t>
          </a:r>
        </a:p>
        <a:p>
          <a:pPr marL="171450" lvl="1" indent="-171450" algn="l" defTabSz="711200">
            <a:lnSpc>
              <a:spcPct val="90000"/>
            </a:lnSpc>
            <a:spcBef>
              <a:spcPct val="0"/>
            </a:spcBef>
            <a:spcAft>
              <a:spcPct val="15000"/>
            </a:spcAft>
            <a:buChar char="•"/>
          </a:pPr>
          <a:r>
            <a:rPr lang="en-GB" sz="1600" kern="1200"/>
            <a:t>Supporting People with Complex Needs</a:t>
          </a:r>
        </a:p>
        <a:p>
          <a:pPr marL="171450" lvl="1" indent="-171450" algn="l" defTabSz="711200">
            <a:lnSpc>
              <a:spcPct val="90000"/>
            </a:lnSpc>
            <a:spcBef>
              <a:spcPct val="0"/>
            </a:spcBef>
            <a:spcAft>
              <a:spcPct val="15000"/>
            </a:spcAft>
            <a:buChar char="•"/>
          </a:pPr>
          <a:r>
            <a:rPr lang="en-GB" sz="1600" kern="1200"/>
            <a:t>Pharmacology and Medicines Management</a:t>
          </a:r>
        </a:p>
        <a:p>
          <a:pPr marL="171450" lvl="1" indent="-171450" algn="l" defTabSz="711200">
            <a:lnSpc>
              <a:spcPct val="90000"/>
            </a:lnSpc>
            <a:spcBef>
              <a:spcPct val="0"/>
            </a:spcBef>
            <a:spcAft>
              <a:spcPct val="15000"/>
            </a:spcAft>
            <a:buChar char="•"/>
          </a:pPr>
          <a:r>
            <a:rPr lang="en-GB" sz="1600" kern="1200"/>
            <a:t>Research Methodologies of Nursing Enquiry</a:t>
          </a:r>
        </a:p>
        <a:p>
          <a:pPr marL="171450" lvl="1" indent="-171450" algn="l" defTabSz="711200">
            <a:lnSpc>
              <a:spcPct val="90000"/>
            </a:lnSpc>
            <a:spcBef>
              <a:spcPct val="0"/>
            </a:spcBef>
            <a:spcAft>
              <a:spcPct val="15000"/>
            </a:spcAft>
            <a:buChar char="•"/>
          </a:pPr>
          <a:r>
            <a:rPr lang="en-GB" sz="1600" kern="1200"/>
            <a:t>Episodes of Care 2 and 3 (field specific)</a:t>
          </a:r>
        </a:p>
      </dsp:txBody>
      <dsp:txXfrm>
        <a:off x="4284477" y="2826271"/>
        <a:ext cx="5492992" cy="1629640"/>
      </dsp:txXfrm>
    </dsp:sp>
    <dsp:sp modelId="{3572C6A0-A6A7-45B2-8660-35B6DF8E4081}">
      <dsp:nvSpPr>
        <dsp:cNvPr id="0" name=""/>
        <dsp:cNvSpPr/>
      </dsp:nvSpPr>
      <dsp:spPr>
        <a:xfrm>
          <a:off x="4745020" y="4783297"/>
          <a:ext cx="1959215" cy="13661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Year 3</a:t>
          </a:r>
        </a:p>
      </dsp:txBody>
      <dsp:txXfrm>
        <a:off x="4811720" y="4849997"/>
        <a:ext cx="1825815" cy="1232708"/>
      </dsp:txXfrm>
    </dsp:sp>
    <dsp:sp modelId="{2D2AA7DB-66A4-4761-B16D-891038F4654B}">
      <dsp:nvSpPr>
        <dsp:cNvPr id="0" name=""/>
        <dsp:cNvSpPr/>
      </dsp:nvSpPr>
      <dsp:spPr>
        <a:xfrm>
          <a:off x="6796493" y="4681359"/>
          <a:ext cx="4652778" cy="154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GB" sz="1700" kern="1200"/>
            <a:t>Leadership and Supervision</a:t>
          </a:r>
        </a:p>
        <a:p>
          <a:pPr marL="171450" lvl="1" indent="-171450" algn="l" defTabSz="755650">
            <a:lnSpc>
              <a:spcPct val="90000"/>
            </a:lnSpc>
            <a:spcBef>
              <a:spcPct val="0"/>
            </a:spcBef>
            <a:spcAft>
              <a:spcPct val="15000"/>
            </a:spcAft>
            <a:buChar char="•"/>
          </a:pPr>
          <a:r>
            <a:rPr lang="en-GB" sz="1700" kern="1200"/>
            <a:t>Transition for Registration</a:t>
          </a:r>
        </a:p>
        <a:p>
          <a:pPr marL="171450" lvl="1" indent="-171450" algn="l" defTabSz="755650">
            <a:lnSpc>
              <a:spcPct val="90000"/>
            </a:lnSpc>
            <a:spcBef>
              <a:spcPct val="0"/>
            </a:spcBef>
            <a:spcAft>
              <a:spcPct val="15000"/>
            </a:spcAft>
            <a:buChar char="•"/>
          </a:pPr>
          <a:r>
            <a:rPr lang="en-GB" sz="1700" kern="1200"/>
            <a:t>Choice Modules</a:t>
          </a:r>
        </a:p>
        <a:p>
          <a:pPr marL="171450" lvl="1" indent="-171450" algn="l" defTabSz="755650">
            <a:lnSpc>
              <a:spcPct val="90000"/>
            </a:lnSpc>
            <a:spcBef>
              <a:spcPct val="0"/>
            </a:spcBef>
            <a:spcAft>
              <a:spcPct val="15000"/>
            </a:spcAft>
            <a:buChar char="•"/>
          </a:pPr>
          <a:r>
            <a:rPr lang="en-GB" sz="1700" kern="1200"/>
            <a:t>Nursing Final Project</a:t>
          </a:r>
        </a:p>
        <a:p>
          <a:pPr marL="171450" lvl="1" indent="-171450" algn="l" defTabSz="755650">
            <a:lnSpc>
              <a:spcPct val="90000"/>
            </a:lnSpc>
            <a:spcBef>
              <a:spcPct val="0"/>
            </a:spcBef>
            <a:spcAft>
              <a:spcPct val="15000"/>
            </a:spcAft>
            <a:buChar char="•"/>
          </a:pPr>
          <a:r>
            <a:rPr lang="en-GB" sz="1700" kern="1200"/>
            <a:t>Episodes of Care 4 (field specific)</a:t>
          </a:r>
        </a:p>
      </dsp:txBody>
      <dsp:txXfrm>
        <a:off x="6796493" y="4681359"/>
        <a:ext cx="4652778" cy="154549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cs typeface="Arial"/>
            </a:endParaRPr>
          </a:p>
          <a:p>
            <a:endParaRPr lang="en-GB"/>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101022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kern="1200">
                <a:solidFill>
                  <a:schemeClr val="tx1"/>
                </a:solidFill>
                <a:latin typeface="Arial" charset="0"/>
                <a:ea typeface="ＭＳ Ｐゴシック" charset="0"/>
                <a:cs typeface="ＭＳ Ｐゴシック" charset="0"/>
              </a:rPr>
              <a:t>Great university community – over </a:t>
            </a:r>
            <a:r>
              <a:rPr lang="en-US" sz="1200" kern="1200">
                <a:solidFill>
                  <a:schemeClr val="tx1"/>
                </a:solidFill>
                <a:latin typeface="Arial" charset="0"/>
                <a:ea typeface="ＭＳ Ｐゴシック" charset="0"/>
                <a:cs typeface="ＭＳ Ｐゴシック" charset="0"/>
              </a:rPr>
              <a:t>26,336</a:t>
            </a:r>
            <a:r>
              <a:rPr lang="en-GB" sz="1200" kern="1200">
                <a:solidFill>
                  <a:schemeClr val="tx1"/>
                </a:solidFill>
                <a:latin typeface="Arial" charset="0"/>
                <a:ea typeface="ＭＳ Ｐゴシック" charset="0"/>
                <a:cs typeface="ＭＳ Ｐゴシック" charset="0"/>
              </a:rPr>
              <a:t> </a:t>
            </a:r>
            <a:r>
              <a:rPr lang="en-US" altLang="en-US" sz="1200" kern="1200">
                <a:solidFill>
                  <a:schemeClr val="tx1"/>
                </a:solidFill>
                <a:latin typeface="Arial" charset="0"/>
                <a:ea typeface="ＭＳ Ｐゴシック" charset="0"/>
                <a:cs typeface="ＭＳ Ｐゴシック" charset="0"/>
              </a:rPr>
              <a:t>students</a:t>
            </a:r>
          </a:p>
          <a:p>
            <a:r>
              <a:rPr lang="en-GB"/>
              <a:t>18</a:t>
            </a:r>
            <a:r>
              <a:rPr lang="en-GB" baseline="30000"/>
              <a:t>th</a:t>
            </a:r>
            <a:r>
              <a:rPr lang="en-GB"/>
              <a:t> in</a:t>
            </a:r>
            <a:r>
              <a:rPr lang="en-GB" baseline="0"/>
              <a:t> the graduate outcomes survey</a:t>
            </a:r>
          </a:p>
          <a:p>
            <a:r>
              <a:rPr lang="en-GB" sz="1200" kern="1200">
                <a:solidFill>
                  <a:schemeClr val="tx1"/>
                </a:solidFill>
                <a:latin typeface="Arial" charset="0"/>
                <a:ea typeface="ＭＳ Ｐゴシック" charset="0"/>
                <a:cs typeface="ＭＳ Ｐゴシック" charset="0"/>
              </a:rPr>
              <a:t>Real-life research projects tailored to industry </a:t>
            </a:r>
          </a:p>
          <a:p>
            <a:r>
              <a:rPr lang="en-US" sz="1200" kern="1200">
                <a:solidFill>
                  <a:schemeClr val="tx1"/>
                </a:solidFill>
                <a:latin typeface="Arial" charset="0"/>
                <a:ea typeface="ＭＳ Ｐゴシック" charset="0"/>
                <a:cs typeface="ＭＳ Ｐゴシック" charset="0"/>
              </a:rPr>
              <a:t>Our graduates leave with the skills they need to lead exceptional lives - it's why they're among the most sought-after by top employers.</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132332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t>UWE Bristol has long standing reputation for quality nurse education in South West</a:t>
            </a:r>
            <a:endParaRPr lang="en-US" sz="1200" dirty="0"/>
          </a:p>
          <a:p>
            <a:pPr>
              <a:lnSpc>
                <a:spcPct val="150000"/>
              </a:lnSpc>
            </a:pPr>
            <a:r>
              <a:rPr lang="en-GB" sz="1200" dirty="0"/>
              <a:t>A diverse community of experienced nurse and health care educators who support students across the programme.</a:t>
            </a:r>
          </a:p>
          <a:p>
            <a:pPr>
              <a:lnSpc>
                <a:spcPct val="150000"/>
              </a:lnSpc>
            </a:pPr>
            <a:r>
              <a:rPr lang="en-GB" sz="1200" dirty="0"/>
              <a:t>Dynamic and future facing curriculum validated by the Nursing and Midwifery Council, delivered in realistic simulation spaces. </a:t>
            </a:r>
          </a:p>
          <a:p>
            <a:pPr>
              <a:lnSpc>
                <a:spcPct val="150000"/>
              </a:lnSpc>
            </a:pPr>
            <a:r>
              <a:rPr lang="en-GB" sz="1200" dirty="0"/>
              <a:t>Preparing graduates for life-long learning, further study and research positions</a:t>
            </a:r>
          </a:p>
          <a:p>
            <a:pPr>
              <a:lnSpc>
                <a:spcPct val="150000"/>
              </a:lnSpc>
            </a:pPr>
            <a:r>
              <a:rPr lang="en-GB" sz="1200" dirty="0"/>
              <a:t>Opportunity to take part in UWE Student Healthcare Leadership Programme</a:t>
            </a:r>
          </a:p>
          <a:p>
            <a:pPr>
              <a:lnSpc>
                <a:spcPct val="150000"/>
              </a:lnSpc>
            </a:pPr>
            <a:r>
              <a:rPr lang="en-GB" sz="1200" dirty="0">
                <a:ea typeface="Tahoma"/>
                <a:cs typeface="Tahoma"/>
              </a:rPr>
              <a:t>Throughout your University journey you will grow, learn and develop whilst being an integral part of UWE healthcare student community.</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314344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dirty="0">
                <a:solidFill>
                  <a:srgbClr val="212529"/>
                </a:solidFill>
                <a:effectLst/>
                <a:latin typeface="Source Sans Pro" panose="020B0503030403020204" pitchFamily="34" charset="0"/>
              </a:rPr>
              <a:t>Several of our practice partners received national and international recognition and awards, such as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0" dirty="0">
              <a:solidFill>
                <a:srgbClr val="212529"/>
              </a:solidFill>
              <a:effectLst/>
              <a:latin typeface="Source Sans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Tahoma" panose="020B0604030504040204" pitchFamily="34" charset="0"/>
                <a:ea typeface="Calibri" panose="020F0502020204030204" pitchFamily="34" charset="0"/>
              </a:rPr>
              <a:t>Bristol Royal Hospital for Children has been ranked as 14</a:t>
            </a:r>
            <a:r>
              <a:rPr lang="en-GB" sz="1800" baseline="30000" dirty="0">
                <a:effectLst/>
                <a:latin typeface="Tahoma" panose="020B0604030504040204" pitchFamily="34" charset="0"/>
                <a:ea typeface="Calibri" panose="020F0502020204030204" pitchFamily="34" charset="0"/>
              </a:rPr>
              <a:t>th</a:t>
            </a:r>
            <a:r>
              <a:rPr lang="en-GB" sz="1800" dirty="0">
                <a:effectLst/>
                <a:latin typeface="Tahoma" panose="020B0604030504040204" pitchFamily="34" charset="0"/>
                <a:ea typeface="Calibri" panose="020F0502020204030204" pitchFamily="34" charset="0"/>
              </a:rPr>
              <a:t> in the world for the World’s Best Specialised Children’s Hospitals 2022.</a:t>
            </a:r>
            <a:endParaRPr lang="en-GB"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0" dirty="0">
              <a:solidFill>
                <a:srgbClr val="212529"/>
              </a:solidFill>
              <a:effectLst/>
              <a:latin typeface="Source Sans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0" dirty="0">
              <a:solidFill>
                <a:srgbClr val="212529"/>
              </a:solidFill>
              <a:effectLst/>
              <a:latin typeface="Source Sans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dirty="0">
                <a:solidFill>
                  <a:srgbClr val="212529"/>
                </a:solidFill>
                <a:effectLst/>
                <a:latin typeface="Source Sans Pro" panose="020B0503030403020204" pitchFamily="34" charset="0"/>
              </a:rPr>
              <a:t>Patient Safety Awards – Finalist Avon and Wiltshire Mental Health Partnership Trust - </a:t>
            </a:r>
            <a:r>
              <a:rPr lang="en-GB" b="0" i="0" dirty="0">
                <a:solidFill>
                  <a:srgbClr val="212529"/>
                </a:solidFill>
                <a:effectLst/>
                <a:latin typeface="Source Sans Pro" panose="020B0503030403020204" pitchFamily="34" charset="0"/>
              </a:rPr>
              <a:t>The Understanding Psychosis Workbook: An accessible workbook for people with learning disabilities and other cognitive and communication needs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529"/>
                </a:solidFill>
                <a:effectLst/>
                <a:latin typeface="Source Sans Pro" panose="020B0503030403020204" pitchFamily="34" charset="0"/>
              </a:rPr>
              <a:t>Patient Safety Education - </a:t>
            </a:r>
            <a:r>
              <a:rPr lang="en-GB" b="1" i="0" dirty="0">
                <a:solidFill>
                  <a:srgbClr val="212529"/>
                </a:solidFill>
                <a:effectLst/>
                <a:latin typeface="Source Sans Pro" panose="020B0503030403020204" pitchFamily="34" charset="0"/>
              </a:rPr>
              <a:t>HIGHLY COMMENDED: Devon Partnership Trust - </a:t>
            </a:r>
            <a:r>
              <a:rPr lang="en-GB" b="0" i="0" dirty="0">
                <a:solidFill>
                  <a:srgbClr val="212529"/>
                </a:solidFill>
                <a:effectLst/>
                <a:latin typeface="Source Sans Pro" panose="020B0503030403020204" pitchFamily="34" charset="0"/>
              </a:rPr>
              <a:t>Introducing Ligature Simulation to Devon Partnership Mental Health Trust, through a patient safety strategy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529"/>
                </a:solidFill>
                <a:effectLst/>
                <a:latin typeface="Source Sans Pro" panose="020B0503030403020204" pitchFamily="34" charset="0"/>
              </a:rPr>
              <a:t>Finalist - </a:t>
            </a:r>
            <a:r>
              <a:rPr lang="en-GB" b="1" i="0" dirty="0">
                <a:solidFill>
                  <a:srgbClr val="212529"/>
                </a:solidFill>
                <a:effectLst/>
                <a:latin typeface="Source Sans Pro" panose="020B0503030403020204" pitchFamily="34" charset="0"/>
              </a:rPr>
              <a:t>West of England AHSN, Wessex AHSN, Health Education England, Hampshire and Isle of Wight ICS - </a:t>
            </a:r>
            <a:r>
              <a:rPr lang="en-GB" b="0" i="0" dirty="0">
                <a:solidFill>
                  <a:srgbClr val="212529"/>
                </a:solidFill>
                <a:effectLst/>
                <a:latin typeface="Source Sans Pro" panose="020B0503030403020204" pitchFamily="34" charset="0"/>
              </a:rPr>
              <a:t>Videos to support the training of carers to identify deterioration and communicate concern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529"/>
                </a:solidFill>
                <a:effectLst/>
                <a:latin typeface="Source Sans Pro" panose="020B0503030403020204" pitchFamily="34" charset="0"/>
              </a:rPr>
              <a:t>Finalist - </a:t>
            </a:r>
            <a:r>
              <a:rPr lang="en-GB" b="1" i="0" dirty="0">
                <a:solidFill>
                  <a:srgbClr val="212529"/>
                </a:solidFill>
                <a:effectLst/>
                <a:latin typeface="Source Sans Pro" panose="020B0503030403020204" pitchFamily="34" charset="0"/>
              </a:rPr>
              <a:t>Avon and Wiltshire Mental Health Partnership Trust - </a:t>
            </a:r>
            <a:r>
              <a:rPr lang="en-GB" b="0" i="0" dirty="0">
                <a:solidFill>
                  <a:srgbClr val="212529"/>
                </a:solidFill>
                <a:effectLst/>
                <a:latin typeface="Source Sans Pro" panose="020B0503030403020204" pitchFamily="34" charset="0"/>
              </a:rPr>
              <a:t>The Understanding Psychosis Workbook: An accessible workbook for people with learning disabilities and other cognitive and communication needs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529"/>
                </a:solidFill>
                <a:effectLst/>
                <a:latin typeface="Source Sans Pro" panose="020B0503030403020204" pitchFamily="34" charset="0"/>
              </a:rPr>
              <a:t>WINNER - </a:t>
            </a:r>
            <a:r>
              <a:rPr lang="en-GB" b="1" i="0" dirty="0">
                <a:solidFill>
                  <a:srgbClr val="212529"/>
                </a:solidFill>
                <a:effectLst/>
                <a:latin typeface="Source Sans Pro" panose="020B0503030403020204" pitchFamily="34" charset="0"/>
              </a:rPr>
              <a:t>WINNER: Royal Cornwall Hospital </a:t>
            </a:r>
            <a:r>
              <a:rPr lang="en-GB" b="1" i="0" dirty="0" err="1">
                <a:solidFill>
                  <a:srgbClr val="212529"/>
                </a:solidFill>
                <a:effectLst/>
                <a:latin typeface="Source Sans Pro" panose="020B0503030403020204" pitchFamily="34" charset="0"/>
              </a:rPr>
              <a:t>Treliske</a:t>
            </a:r>
            <a:r>
              <a:rPr lang="en-GB" b="1" i="0" dirty="0">
                <a:solidFill>
                  <a:srgbClr val="212529"/>
                </a:solidFill>
                <a:effectLst/>
                <a:latin typeface="Source Sans Pro" panose="020B0503030403020204" pitchFamily="34" charset="0"/>
              </a:rPr>
              <a:t> - </a:t>
            </a:r>
            <a:r>
              <a:rPr lang="en-GB" b="0" i="0" dirty="0">
                <a:solidFill>
                  <a:srgbClr val="212529"/>
                </a:solidFill>
                <a:effectLst/>
                <a:latin typeface="Source Sans Pro" panose="020B0503030403020204" pitchFamily="34" charset="0"/>
              </a:rPr>
              <a:t>Going To Hospital Book</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399987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883651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a:t>Click to edit Master title style</a:t>
            </a:r>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nSpc>
                <a:spcPts val="1300"/>
              </a:lnSpc>
              <a:spcBef>
                <a:spcPts val="0"/>
              </a:spcBef>
              <a:buFontTx/>
              <a:buNone/>
              <a:defRPr sz="1600" b="0" i="0">
                <a:solidFill>
                  <a:schemeClr val="bg1"/>
                </a:solidFill>
                <a:latin typeface="+mj-lt"/>
                <a:ea typeface="Tahoma" charset="0"/>
                <a:cs typeface="Tahoma" charset="0"/>
              </a:defRPr>
            </a:lvl1pPr>
          </a:lstStyle>
          <a:p>
            <a:pPr lvl="0"/>
            <a:r>
              <a:rPr lang="en-US"/>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5" y="2323737"/>
            <a:ext cx="1625519" cy="402300"/>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98008" y="2835501"/>
            <a:ext cx="1625519" cy="371345"/>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nSpc>
                <a:spcPts val="1300"/>
              </a:lnSpc>
              <a:spcBef>
                <a:spcPts val="0"/>
              </a:spcBef>
              <a:buFontTx/>
              <a:buNone/>
              <a:defRPr sz="1600" b="0" i="0">
                <a:solidFill>
                  <a:schemeClr val="bg1"/>
                </a:solidFill>
                <a:latin typeface="+mn-lt"/>
                <a:ea typeface="Tahoma"/>
                <a:cs typeface="Tahoma"/>
              </a:defRPr>
            </a:lvl1pPr>
          </a:lstStyle>
          <a:p>
            <a:pPr lvl="0"/>
            <a:r>
              <a:rPr lang="en-US"/>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648069"/>
          </a:xfrm>
        </p:spPr>
        <p:txBody>
          <a:bodyPr/>
          <a:lstStyle/>
          <a:p>
            <a:r>
              <a:rPr lang="en-US"/>
              <a:t>Click to edit Master title style</a:t>
            </a:r>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a:t>Click to edit Master title style</a:t>
            </a:r>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1" y="1461052"/>
            <a:ext cx="4032251" cy="5396948"/>
          </a:xfrm>
          <a:prstGeom prst="rect">
            <a:avLst/>
          </a:prstGeom>
        </p:spPr>
        <p:txBody>
          <a:bodyPr/>
          <a:lstStyle/>
          <a:p>
            <a:r>
              <a:rPr lang="en-US"/>
              <a:t>Click icon to add picture</a:t>
            </a:r>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8"/>
            <a:ext cx="4027088"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5" y="1461052"/>
            <a:ext cx="4034367" cy="5396948"/>
          </a:xfrm>
          <a:prstGeom prst="rect">
            <a:avLst/>
          </a:prstGeom>
        </p:spPr>
        <p:txBody>
          <a:bodyPr/>
          <a:lstStyle/>
          <a:p>
            <a:r>
              <a:rPr lang="en-US"/>
              <a:t>Click icon to add picture</a:t>
            </a:r>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3840" userDrawn="1">
          <p15:clr>
            <a:srgbClr val="FBAE40"/>
          </p15:clr>
        </p15:guide>
        <p15:guide id="4" pos="5111" userDrawn="1">
          <p15:clr>
            <a:srgbClr val="FBAE40"/>
          </p15:clr>
        </p15:guide>
        <p15:guide id="5" orient="horz" pos="2614" userDrawn="1">
          <p15:clr>
            <a:srgbClr val="FBAE40"/>
          </p15:clr>
        </p15:guide>
        <p15:guide id="6" pos="756" userDrawn="1">
          <p15:clr>
            <a:srgbClr val="FBAE40"/>
          </p15:clr>
        </p15:guide>
        <p15:guide id="8" pos="2569" userDrawn="1">
          <p15:clr>
            <a:srgbClr val="FBAE40"/>
          </p15:clr>
        </p15:guide>
        <p15:guide id="9" pos="5139"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700"/>
            <a:ext cx="10515600" cy="733428"/>
          </a:xfrm>
        </p:spPr>
        <p:txBody>
          <a:bodyPr/>
          <a:lstStyle/>
          <a:p>
            <a:r>
              <a:rPr lang="en-US"/>
              <a:t>Click to edit Master title style</a:t>
            </a:r>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8" y="4146550"/>
            <a:ext cx="4030133" cy="2711450"/>
          </a:xfrm>
          <a:prstGeom prst="rect">
            <a:avLst/>
          </a:prstGeom>
        </p:spPr>
        <p:txBody>
          <a:bodyPr/>
          <a:lstStyle/>
          <a:p>
            <a:r>
              <a:rPr lang="en-US"/>
              <a:t>Click icon to add picture</a:t>
            </a:r>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141" userDrawn="1">
          <p15:clr>
            <a:srgbClr val="FBAE40"/>
          </p15:clr>
        </p15:guide>
        <p15:guide id="4" pos="5111"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1A9DAC"/>
                </a:solidFill>
              </a:defRPr>
            </a:lvl1pPr>
            <a:lvl2pPr marL="609600" indent="0">
              <a:buNone/>
              <a:defRPr sz="2000">
                <a:solidFill>
                  <a:srgbClr val="1A9DAC"/>
                </a:solidFill>
              </a:defRPr>
            </a:lvl2pPr>
            <a:lvl3pPr marL="1219200" indent="0">
              <a:buNone/>
              <a:defRPr sz="2000">
                <a:solidFill>
                  <a:srgbClr val="1A9DAC"/>
                </a:solidFill>
              </a:defRPr>
            </a:lvl3pPr>
            <a:lvl4pPr marL="1828800" indent="0">
              <a:buNone/>
              <a:defRPr sz="2000">
                <a:solidFill>
                  <a:srgbClr val="1A9DAC"/>
                </a:solidFill>
              </a:defRPr>
            </a:lvl4pPr>
            <a:lvl5pPr marL="2438400" indent="0">
              <a:buNone/>
              <a:defRPr sz="2000">
                <a:solidFill>
                  <a:srgbClr val="1A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0416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1A9DAC"/>
                </a:solidFill>
              </a:defRPr>
            </a:lvl1pPr>
          </a:lstStyle>
          <a:p>
            <a:pPr lvl="0"/>
            <a:r>
              <a:rPr lang="en-GB"/>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952614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5" y="1890713"/>
            <a:ext cx="8687495"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a:t>Click to edit Master text styles</a:t>
            </a:r>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51526887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5" y="1890713"/>
            <a:ext cx="8687495"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a:t>Click to edit Master text styles</a:t>
            </a:r>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403142015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852" y="-1588"/>
            <a:ext cx="2889249"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559051"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3100800" y="1886400"/>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a:t>Click to edit Master text styles</a:t>
            </a:r>
          </a:p>
        </p:txBody>
      </p:sp>
      <p:sp>
        <p:nvSpPr>
          <p:cNvPr id="18" name="Text Placeholder 14"/>
          <p:cNvSpPr>
            <a:spLocks noGrp="1"/>
          </p:cNvSpPr>
          <p:nvPr>
            <p:ph type="body" sz="quarter" idx="15"/>
          </p:nvPr>
        </p:nvSpPr>
        <p:spPr>
          <a:xfrm>
            <a:off x="854401" y="1972801"/>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a:t>Click to edit Master text styles</a:t>
            </a:r>
          </a:p>
        </p:txBody>
      </p:sp>
      <p:sp>
        <p:nvSpPr>
          <p:cNvPr id="19" name="Text Placeholder 14"/>
          <p:cNvSpPr>
            <a:spLocks noGrp="1"/>
          </p:cNvSpPr>
          <p:nvPr>
            <p:ph type="body" sz="quarter" idx="16"/>
          </p:nvPr>
        </p:nvSpPr>
        <p:spPr>
          <a:xfrm>
            <a:off x="854401" y="2332800"/>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a:t>Click to edit Master text styles</a:t>
            </a:r>
          </a:p>
        </p:txBody>
      </p:sp>
      <p:sp>
        <p:nvSpPr>
          <p:cNvPr id="20" name="Text Placeholder 14"/>
          <p:cNvSpPr>
            <a:spLocks noGrp="1"/>
          </p:cNvSpPr>
          <p:nvPr>
            <p:ph type="body" sz="quarter" idx="17"/>
          </p:nvPr>
        </p:nvSpPr>
        <p:spPr>
          <a:xfrm>
            <a:off x="854401" y="2876401"/>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a:t>Click to edit Master text styles</a:t>
            </a:r>
          </a:p>
        </p:txBody>
      </p:sp>
      <p:sp>
        <p:nvSpPr>
          <p:cNvPr id="8" name="Text Placeholder 14"/>
          <p:cNvSpPr>
            <a:spLocks noGrp="1"/>
          </p:cNvSpPr>
          <p:nvPr>
            <p:ph type="body" sz="quarter" idx="18"/>
          </p:nvPr>
        </p:nvSpPr>
        <p:spPr>
          <a:xfrm>
            <a:off x="855024" y="5503482"/>
            <a:ext cx="162551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213295115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85021-64C9-43AE-8956-6E24753060E0}"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3796B8-0829-4B53-B495-1BA9ECCF4689}" type="slidenum">
              <a:rPr lang="en-GB" smtClean="0"/>
              <a:t>‹#›</a:t>
            </a:fld>
            <a:endParaRPr lang="en-GB"/>
          </a:p>
        </p:txBody>
      </p:sp>
    </p:spTree>
    <p:extLst>
      <p:ext uri="{BB962C8B-B14F-4D97-AF65-F5344CB8AC3E}">
        <p14:creationId xmlns:p14="http://schemas.microsoft.com/office/powerpoint/2010/main" val="700630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D6C953-7F5B-4B26-B8A1-94534D8FAD2C}" type="datetimeFigureOut">
              <a:rPr lang="en-GB" smtClean="0"/>
              <a:t>08/03/2022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3657C-D000-466B-A53F-071116C81E2E}" type="slidenum">
              <a:rPr lang="en-GB" smtClean="0"/>
              <a:t>‹#›</a:t>
            </a:fld>
            <a:endParaRPr lang="en-GB"/>
          </a:p>
        </p:txBody>
      </p:sp>
    </p:spTree>
    <p:extLst>
      <p:ext uri="{BB962C8B-B14F-4D97-AF65-F5344CB8AC3E}">
        <p14:creationId xmlns:p14="http://schemas.microsoft.com/office/powerpoint/2010/main" val="114023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rgbClr val="1A9DAC"/>
                </a:solidFill>
              </a:defRPr>
            </a:lvl1pPr>
          </a:lstStyle>
          <a:p>
            <a:r>
              <a:rPr lang="en-US"/>
              <a:t>Click to edit Master title style</a:t>
            </a:r>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6" y="692696"/>
            <a:ext cx="8641952"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419164667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6" y="692696"/>
            <a:ext cx="8641952"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266917002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6" name="Text Placeholder 5"/>
          <p:cNvSpPr>
            <a:spLocks noGrp="1"/>
          </p:cNvSpPr>
          <p:nvPr>
            <p:ph type="body" sz="quarter" idx="11"/>
          </p:nvPr>
        </p:nvSpPr>
        <p:spPr>
          <a:xfrm>
            <a:off x="1200151" y="1773238"/>
            <a:ext cx="8735483"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458890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6" y="692696"/>
            <a:ext cx="8641952"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32059861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6" name="Text Placeholder 5"/>
          <p:cNvSpPr>
            <a:spLocks noGrp="1"/>
          </p:cNvSpPr>
          <p:nvPr>
            <p:ph type="body" sz="quarter" idx="11"/>
          </p:nvPr>
        </p:nvSpPr>
        <p:spPr>
          <a:xfrm>
            <a:off x="1200151" y="1773238"/>
            <a:ext cx="8735483"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622340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5" y="1890713"/>
            <a:ext cx="8687495"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a:t>Click to edit Master text styles</a:t>
            </a:r>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25445755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6" y="692696"/>
            <a:ext cx="8641952"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355457638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6" name="Text Placeholder 5"/>
          <p:cNvSpPr>
            <a:spLocks noGrp="1"/>
          </p:cNvSpPr>
          <p:nvPr>
            <p:ph type="body" sz="quarter" idx="11"/>
          </p:nvPr>
        </p:nvSpPr>
        <p:spPr>
          <a:xfrm>
            <a:off x="1200151" y="1773238"/>
            <a:ext cx="8735483"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484152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6" name="Text Placeholder 5"/>
          <p:cNvSpPr>
            <a:spLocks noGrp="1"/>
          </p:cNvSpPr>
          <p:nvPr>
            <p:ph type="body" sz="quarter" idx="11"/>
          </p:nvPr>
        </p:nvSpPr>
        <p:spPr>
          <a:xfrm>
            <a:off x="1200151" y="1773238"/>
            <a:ext cx="8735483"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80368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3" name="Text Placeholder 2"/>
          <p:cNvSpPr>
            <a:spLocks noGrp="1"/>
          </p:cNvSpPr>
          <p:nvPr>
            <p:ph type="body" sz="quarter" idx="11"/>
          </p:nvPr>
        </p:nvSpPr>
        <p:spPr>
          <a:xfrm>
            <a:off x="1200151" y="1700214"/>
            <a:ext cx="8735483"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936734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1A9DAC"/>
                </a:solidFill>
              </a:defRPr>
            </a:lvl1pPr>
          </a:lstStyle>
          <a:p>
            <a:pPr lvl="0"/>
            <a:r>
              <a:rPr lang="en-GB"/>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1A9DAC"/>
              </a:buClr>
              <a:tabLst/>
              <a:defRPr sz="18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a:t>Click to edit Master text styles</a:t>
            </a:r>
          </a:p>
        </p:txBody>
      </p:sp>
      <p:sp>
        <p:nvSpPr>
          <p:cNvPr id="3" name="Text Placeholder 2"/>
          <p:cNvSpPr>
            <a:spLocks noGrp="1"/>
          </p:cNvSpPr>
          <p:nvPr>
            <p:ph type="body" sz="quarter" idx="11"/>
          </p:nvPr>
        </p:nvSpPr>
        <p:spPr>
          <a:xfrm>
            <a:off x="1200151" y="1700214"/>
            <a:ext cx="8735483"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1256663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C235-A5BB-3843-A2E5-36BFB96865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25EF56-8AF9-634C-ADAD-3AF12EA24D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578FDD-9358-7149-A479-9B9C14948655}"/>
              </a:ext>
            </a:extLst>
          </p:cNvPr>
          <p:cNvSpPr>
            <a:spLocks noGrp="1"/>
          </p:cNvSpPr>
          <p:nvPr>
            <p:ph type="dt" sz="half" idx="10"/>
          </p:nvPr>
        </p:nvSpPr>
        <p:spPr/>
        <p:txBody>
          <a:bodyPr/>
          <a:lstStyle/>
          <a:p>
            <a:fld id="{FCF2CCDA-561E-C945-A978-676749989BAD}" type="datetimeFigureOut">
              <a:rPr lang="en-US" smtClean="0"/>
              <a:t>3/8/2022</a:t>
            </a:fld>
            <a:endParaRPr lang="en-US"/>
          </a:p>
        </p:txBody>
      </p:sp>
      <p:sp>
        <p:nvSpPr>
          <p:cNvPr id="5" name="Footer Placeholder 4">
            <a:extLst>
              <a:ext uri="{FF2B5EF4-FFF2-40B4-BE49-F238E27FC236}">
                <a16:creationId xmlns:a16="http://schemas.microsoft.com/office/drawing/2014/main" id="{22A66B45-0F08-F345-B1D3-1FF48D1ED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32CCC-5CEF-4B4C-BD13-AF2671801FF0}"/>
              </a:ext>
            </a:extLst>
          </p:cNvPr>
          <p:cNvSpPr>
            <a:spLocks noGrp="1"/>
          </p:cNvSpPr>
          <p:nvPr>
            <p:ph type="sldNum" sz="quarter" idx="12"/>
          </p:nvPr>
        </p:nvSpPr>
        <p:spPr/>
        <p:txBody>
          <a:bodyPr/>
          <a:lstStyle/>
          <a:p>
            <a:fld id="{9F968E5C-3CD0-F747-A652-ED41DCC51ED8}" type="slidenum">
              <a:rPr lang="en-US" smtClean="0"/>
              <a:t>‹#›</a:t>
            </a:fld>
            <a:endParaRPr lang="en-US"/>
          </a:p>
        </p:txBody>
      </p:sp>
    </p:spTree>
    <p:extLst>
      <p:ext uri="{BB962C8B-B14F-4D97-AF65-F5344CB8AC3E}">
        <p14:creationId xmlns:p14="http://schemas.microsoft.com/office/powerpoint/2010/main" val="3477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a:t>Click to edit Master title style</a:t>
            </a:r>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1A9DAC"/>
              </a:buClr>
              <a:buFont typeface="+mj-lt"/>
              <a:buAutoNum type="arabicPeriod"/>
              <a:defRPr sz="1800">
                <a:latin typeface="+mn-lt"/>
                <a:ea typeface="Tahoma" panose="020B0604030504040204" pitchFamily="34" charset="0"/>
                <a:cs typeface="Tahoma" panose="020B0604030504040204" pitchFamily="34" charset="0"/>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a:t>Click to edit Master title style</a:t>
            </a:r>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7" name="Text Placeholder 5"/>
          <p:cNvSpPr>
            <a:spLocks noGrp="1"/>
          </p:cNvSpPr>
          <p:nvPr>
            <p:ph type="body" sz="quarter" idx="12"/>
          </p:nvPr>
        </p:nvSpPr>
        <p:spPr>
          <a:xfrm>
            <a:off x="6240016"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US"/>
              <a:t>Click to add text</a:t>
            </a:r>
          </a:p>
          <a:p>
            <a:pPr lvl="1"/>
            <a:r>
              <a:rPr lang="en-US"/>
              <a:t>Second Bullet Point</a:t>
            </a:r>
          </a:p>
          <a:p>
            <a:pPr lvl="2"/>
            <a:r>
              <a:rPr lang="en-US"/>
              <a:t>Third Bullet Point</a:t>
            </a:r>
          </a:p>
          <a:p>
            <a:pPr lvl="3"/>
            <a:endParaRPr lang="en-US"/>
          </a:p>
          <a:p>
            <a:pPr lvl="0"/>
            <a:endParaRPr lang="en-GB"/>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a:t>Click to edit Master title style</a:t>
            </a:r>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6" name="Text Placeholder 5"/>
          <p:cNvSpPr>
            <a:spLocks noGrp="1"/>
          </p:cNvSpPr>
          <p:nvPr>
            <p:ph type="body" sz="quarter" idx="11"/>
          </p:nvPr>
        </p:nvSpPr>
        <p:spPr>
          <a:xfrm>
            <a:off x="1199458" y="1628800"/>
            <a:ext cx="446449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92085"/>
          </a:xfrm>
          <a:prstGeom prst="rect">
            <a:avLst/>
          </a:prstGeom>
        </p:spPr>
        <p:txBody>
          <a:bodyPr vert="horz" lIns="0" tIns="0" rIns="0" bIns="0" rtlCol="0" anchor="t" anchorCtr="0">
            <a:normAutofit/>
          </a:bodyPr>
          <a:lstStyle/>
          <a:p>
            <a:r>
              <a:rPr lang="en-US"/>
              <a:t>Click to edit Master title style</a:t>
            </a:r>
          </a:p>
        </p:txBody>
      </p:sp>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7" r:id="rId13"/>
    <p:sldLayoutId id="2147483976" r:id="rId14"/>
    <p:sldLayoutId id="2147483978" r:id="rId15"/>
    <p:sldLayoutId id="2147483979" r:id="rId16"/>
    <p:sldLayoutId id="2147483981" r:id="rId17"/>
    <p:sldLayoutId id="2147483982" r:id="rId18"/>
    <p:sldLayoutId id="2147483985" r:id="rId19"/>
    <p:sldLayoutId id="2147483987" r:id="rId20"/>
    <p:sldLayoutId id="2147483988" r:id="rId21"/>
    <p:sldLayoutId id="2147483990" r:id="rId22"/>
    <p:sldLayoutId id="2147483991" r:id="rId23"/>
    <p:sldLayoutId id="2147483994" r:id="rId24"/>
    <p:sldLayoutId id="2147483995" r:id="rId25"/>
    <p:sldLayoutId id="2147483996" r:id="rId26"/>
    <p:sldLayoutId id="2147483997" r:id="rId27"/>
    <p:sldLayoutId id="2147483998" r:id="rId28"/>
    <p:sldLayoutId id="2147483999" r:id="rId29"/>
    <p:sldLayoutId id="2147484000" r:id="rId30"/>
    <p:sldLayoutId id="2147484002" r:id="rId31"/>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9DA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39616" y="1988840"/>
            <a:ext cx="9457565" cy="2089585"/>
          </a:xfrm>
        </p:spPr>
        <p:txBody>
          <a:bodyPr>
            <a:normAutofit fontScale="90000"/>
          </a:bodyPr>
          <a:lstStyle/>
          <a:p>
            <a:r>
              <a:rPr lang="en-GB" dirty="0">
                <a:ea typeface="ＭＳ Ｐゴシック"/>
              </a:rPr>
              <a:t>Welcome to UWE, School of Health and Social Wellbeing</a:t>
            </a:r>
            <a:br>
              <a:rPr lang="en-GB" dirty="0"/>
            </a:br>
            <a:br>
              <a:rPr lang="en-GB" dirty="0"/>
            </a:br>
            <a:r>
              <a:rPr lang="en-GB" sz="5400" dirty="0">
                <a:ea typeface="ＭＳ Ｐゴシック"/>
              </a:rPr>
              <a:t>BSc (Hons) Nursing</a:t>
            </a:r>
            <a:endParaRPr lang="en-GB" dirty="0">
              <a:ea typeface="ＭＳ Ｐゴシック"/>
            </a:endParaRPr>
          </a:p>
        </p:txBody>
      </p:sp>
      <p:sp>
        <p:nvSpPr>
          <p:cNvPr id="9" name="Title 3"/>
          <p:cNvSpPr txBox="1">
            <a:spLocks/>
          </p:cNvSpPr>
          <p:nvPr/>
        </p:nvSpPr>
        <p:spPr>
          <a:xfrm>
            <a:off x="2734435" y="4509120"/>
            <a:ext cx="9274685" cy="1383680"/>
          </a:xfrm>
          <a:prstGeom prst="rect">
            <a:avLst/>
          </a:prstGeom>
        </p:spPr>
        <p:txBody>
          <a:bodyPr vert="horz" lIns="0" tIns="0" rIns="0" bIns="0" rtlCol="0" anchor="t" anchorCtr="0">
            <a:noAutofit/>
          </a:bodyPr>
          <a:lstStyle>
            <a:lvl1pPr algn="l" defTabSz="606425" rtl="0" eaLnBrk="1" fontAlgn="base" hangingPunct="1">
              <a:spcBef>
                <a:spcPct val="0"/>
              </a:spcBef>
              <a:spcAft>
                <a:spcPct val="0"/>
              </a:spcAft>
              <a:defRPr sz="3600" kern="1200">
                <a:solidFill>
                  <a:schemeClr val="bg1"/>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a:lstStyle>
          <a:p>
            <a:pPr>
              <a:lnSpc>
                <a:spcPct val="170000"/>
              </a:lnSpc>
            </a:pPr>
            <a:endParaRPr lang="en-GB" sz="2800" dirty="0"/>
          </a:p>
          <a:p>
            <a:br>
              <a:rPr lang="en-GB" sz="2400" dirty="0"/>
            </a:br>
            <a:endParaRPr lang="en-GB" sz="2400" dirty="0"/>
          </a:p>
        </p:txBody>
      </p:sp>
      <p:sp>
        <p:nvSpPr>
          <p:cNvPr id="2" name="TextBox 1">
            <a:extLst>
              <a:ext uri="{FF2B5EF4-FFF2-40B4-BE49-F238E27FC236}">
                <a16:creationId xmlns:a16="http://schemas.microsoft.com/office/drawing/2014/main" id="{F7912E73-97F9-4470-ABB8-B9B637B8D98F}"/>
              </a:ext>
            </a:extLst>
          </p:cNvPr>
          <p:cNvSpPr txBox="1"/>
          <p:nvPr/>
        </p:nvSpPr>
        <p:spPr>
          <a:xfrm>
            <a:off x="200627" y="1985057"/>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solidFill>
                <a:schemeClr val="bg1"/>
              </a:solidFill>
              <a:latin typeface="Calibri"/>
              <a:ea typeface="ＭＳ Ｐゴシック"/>
              <a:cs typeface="Calibri"/>
            </a:endParaRPr>
          </a:p>
        </p:txBody>
      </p:sp>
    </p:spTree>
    <p:extLst>
      <p:ext uri="{BB962C8B-B14F-4D97-AF65-F5344CB8AC3E}">
        <p14:creationId xmlns:p14="http://schemas.microsoft.com/office/powerpoint/2010/main" val="381951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F36D-E12E-4739-9789-B209793F9CD3}"/>
              </a:ext>
            </a:extLst>
          </p:cNvPr>
          <p:cNvSpPr>
            <a:spLocks noGrp="1"/>
          </p:cNvSpPr>
          <p:nvPr>
            <p:ph type="title"/>
          </p:nvPr>
        </p:nvSpPr>
        <p:spPr>
          <a:xfrm>
            <a:off x="397056" y="345222"/>
            <a:ext cx="9937104" cy="1011105"/>
          </a:xfrm>
        </p:spPr>
        <p:txBody>
          <a:bodyPr>
            <a:normAutofit/>
          </a:bodyPr>
          <a:lstStyle/>
          <a:p>
            <a:r>
              <a:rPr lang="en-GB" sz="4800"/>
              <a:t>Practice Partners</a:t>
            </a:r>
          </a:p>
        </p:txBody>
      </p:sp>
      <p:pic>
        <p:nvPicPr>
          <p:cNvPr id="2050" name="Picture 2" descr="A smiling Adult Nursing degree student wearing a pale blue nurses uniform with the UWE Bristol logo on it">
            <a:extLst>
              <a:ext uri="{FF2B5EF4-FFF2-40B4-BE49-F238E27FC236}">
                <a16:creationId xmlns:a16="http://schemas.microsoft.com/office/drawing/2014/main" id="{3416D380-D0C4-46E2-8CEB-2BADD30B5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007" y="2662392"/>
            <a:ext cx="3709045" cy="4195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CDA3F7-5E75-4626-929D-AA9B1A11D939}"/>
              </a:ext>
            </a:extLst>
          </p:cNvPr>
          <p:cNvPicPr>
            <a:picLocks noChangeAspect="1"/>
          </p:cNvPicPr>
          <p:nvPr/>
        </p:nvPicPr>
        <p:blipFill>
          <a:blip r:embed="rId4"/>
          <a:stretch>
            <a:fillRect/>
          </a:stretch>
        </p:blipFill>
        <p:spPr>
          <a:xfrm>
            <a:off x="102247" y="1844553"/>
            <a:ext cx="3333750" cy="1362075"/>
          </a:xfrm>
          <a:prstGeom prst="rect">
            <a:avLst/>
          </a:prstGeom>
        </p:spPr>
      </p:pic>
      <p:pic>
        <p:nvPicPr>
          <p:cNvPr id="5" name="Picture 4">
            <a:extLst>
              <a:ext uri="{FF2B5EF4-FFF2-40B4-BE49-F238E27FC236}">
                <a16:creationId xmlns:a16="http://schemas.microsoft.com/office/drawing/2014/main" id="{49E3A066-4683-4140-B6AB-1900CADCAFF1}"/>
              </a:ext>
            </a:extLst>
          </p:cNvPr>
          <p:cNvPicPr>
            <a:picLocks noChangeAspect="1"/>
          </p:cNvPicPr>
          <p:nvPr/>
        </p:nvPicPr>
        <p:blipFill>
          <a:blip r:embed="rId5"/>
          <a:stretch>
            <a:fillRect/>
          </a:stretch>
        </p:blipFill>
        <p:spPr>
          <a:xfrm>
            <a:off x="3321713" y="3206628"/>
            <a:ext cx="1811310" cy="1229902"/>
          </a:xfrm>
          <a:prstGeom prst="rect">
            <a:avLst/>
          </a:prstGeom>
        </p:spPr>
      </p:pic>
      <p:pic>
        <p:nvPicPr>
          <p:cNvPr id="6" name="Picture 5">
            <a:extLst>
              <a:ext uri="{FF2B5EF4-FFF2-40B4-BE49-F238E27FC236}">
                <a16:creationId xmlns:a16="http://schemas.microsoft.com/office/drawing/2014/main" id="{401093DC-91FC-4202-A616-F8777CD7DEDF}"/>
              </a:ext>
            </a:extLst>
          </p:cNvPr>
          <p:cNvPicPr>
            <a:picLocks noChangeAspect="1"/>
          </p:cNvPicPr>
          <p:nvPr/>
        </p:nvPicPr>
        <p:blipFill>
          <a:blip r:embed="rId6"/>
          <a:stretch>
            <a:fillRect/>
          </a:stretch>
        </p:blipFill>
        <p:spPr>
          <a:xfrm>
            <a:off x="6525109" y="1355755"/>
            <a:ext cx="2286000" cy="1466850"/>
          </a:xfrm>
          <a:prstGeom prst="rect">
            <a:avLst/>
          </a:prstGeom>
        </p:spPr>
      </p:pic>
      <p:pic>
        <p:nvPicPr>
          <p:cNvPr id="7" name="Picture 6">
            <a:extLst>
              <a:ext uri="{FF2B5EF4-FFF2-40B4-BE49-F238E27FC236}">
                <a16:creationId xmlns:a16="http://schemas.microsoft.com/office/drawing/2014/main" id="{20BEA67B-9A3C-4602-92E7-DB4F7956CF39}"/>
              </a:ext>
            </a:extLst>
          </p:cNvPr>
          <p:cNvPicPr>
            <a:picLocks noChangeAspect="1"/>
          </p:cNvPicPr>
          <p:nvPr/>
        </p:nvPicPr>
        <p:blipFill>
          <a:blip r:embed="rId7"/>
          <a:stretch>
            <a:fillRect/>
          </a:stretch>
        </p:blipFill>
        <p:spPr>
          <a:xfrm>
            <a:off x="294517" y="3427075"/>
            <a:ext cx="2530592" cy="555098"/>
          </a:xfrm>
          <a:prstGeom prst="rect">
            <a:avLst/>
          </a:prstGeom>
        </p:spPr>
      </p:pic>
      <p:pic>
        <p:nvPicPr>
          <p:cNvPr id="8" name="Picture 7">
            <a:extLst>
              <a:ext uri="{FF2B5EF4-FFF2-40B4-BE49-F238E27FC236}">
                <a16:creationId xmlns:a16="http://schemas.microsoft.com/office/drawing/2014/main" id="{1CBCDE7E-6C98-4016-8A50-7C4C91B2E138}"/>
              </a:ext>
            </a:extLst>
          </p:cNvPr>
          <p:cNvPicPr>
            <a:picLocks noChangeAspect="1"/>
          </p:cNvPicPr>
          <p:nvPr/>
        </p:nvPicPr>
        <p:blipFill>
          <a:blip r:embed="rId8"/>
          <a:stretch>
            <a:fillRect/>
          </a:stretch>
        </p:blipFill>
        <p:spPr>
          <a:xfrm>
            <a:off x="5675249" y="3451398"/>
            <a:ext cx="3400425" cy="952500"/>
          </a:xfrm>
          <a:prstGeom prst="rect">
            <a:avLst/>
          </a:prstGeom>
        </p:spPr>
      </p:pic>
      <p:pic>
        <p:nvPicPr>
          <p:cNvPr id="9" name="Picture 8">
            <a:extLst>
              <a:ext uri="{FF2B5EF4-FFF2-40B4-BE49-F238E27FC236}">
                <a16:creationId xmlns:a16="http://schemas.microsoft.com/office/drawing/2014/main" id="{57FCAB85-2D10-4E96-B978-37F0EA31BC50}"/>
              </a:ext>
            </a:extLst>
          </p:cNvPr>
          <p:cNvPicPr>
            <a:picLocks noChangeAspect="1"/>
          </p:cNvPicPr>
          <p:nvPr/>
        </p:nvPicPr>
        <p:blipFill>
          <a:blip r:embed="rId9"/>
          <a:stretch>
            <a:fillRect/>
          </a:stretch>
        </p:blipFill>
        <p:spPr>
          <a:xfrm>
            <a:off x="55119" y="4406492"/>
            <a:ext cx="3138421" cy="1362075"/>
          </a:xfrm>
          <a:prstGeom prst="rect">
            <a:avLst/>
          </a:prstGeom>
        </p:spPr>
      </p:pic>
      <p:pic>
        <p:nvPicPr>
          <p:cNvPr id="11" name="Picture 10">
            <a:extLst>
              <a:ext uri="{FF2B5EF4-FFF2-40B4-BE49-F238E27FC236}">
                <a16:creationId xmlns:a16="http://schemas.microsoft.com/office/drawing/2014/main" id="{E00F5BE7-8DB2-4E88-9721-295DE5480A17}"/>
              </a:ext>
            </a:extLst>
          </p:cNvPr>
          <p:cNvPicPr>
            <a:picLocks noChangeAspect="1"/>
          </p:cNvPicPr>
          <p:nvPr/>
        </p:nvPicPr>
        <p:blipFill>
          <a:blip r:embed="rId10"/>
          <a:stretch>
            <a:fillRect/>
          </a:stretch>
        </p:blipFill>
        <p:spPr>
          <a:xfrm>
            <a:off x="5337462" y="4643992"/>
            <a:ext cx="3438525" cy="1333500"/>
          </a:xfrm>
          <a:prstGeom prst="rect">
            <a:avLst/>
          </a:prstGeom>
        </p:spPr>
      </p:pic>
      <p:pic>
        <p:nvPicPr>
          <p:cNvPr id="12" name="Picture 11">
            <a:extLst>
              <a:ext uri="{FF2B5EF4-FFF2-40B4-BE49-F238E27FC236}">
                <a16:creationId xmlns:a16="http://schemas.microsoft.com/office/drawing/2014/main" id="{898D7E3E-8A0C-40C9-8B35-0350282E2239}"/>
              </a:ext>
            </a:extLst>
          </p:cNvPr>
          <p:cNvPicPr>
            <a:picLocks noChangeAspect="1"/>
          </p:cNvPicPr>
          <p:nvPr/>
        </p:nvPicPr>
        <p:blipFill>
          <a:blip r:embed="rId11"/>
          <a:stretch>
            <a:fillRect/>
          </a:stretch>
        </p:blipFill>
        <p:spPr>
          <a:xfrm>
            <a:off x="3321713" y="1797127"/>
            <a:ext cx="2286001" cy="1280161"/>
          </a:xfrm>
          <a:prstGeom prst="rect">
            <a:avLst/>
          </a:prstGeom>
        </p:spPr>
      </p:pic>
      <p:pic>
        <p:nvPicPr>
          <p:cNvPr id="3" name="Picture 9" descr="Logo, company name&#10;&#10;Description automatically generated">
            <a:extLst>
              <a:ext uri="{FF2B5EF4-FFF2-40B4-BE49-F238E27FC236}">
                <a16:creationId xmlns:a16="http://schemas.microsoft.com/office/drawing/2014/main" id="{E8C11517-C69A-486C-8FE8-7938E9B1A2E9}"/>
              </a:ext>
            </a:extLst>
          </p:cNvPr>
          <p:cNvPicPr>
            <a:picLocks noChangeAspect="1"/>
          </p:cNvPicPr>
          <p:nvPr/>
        </p:nvPicPr>
        <p:blipFill>
          <a:blip r:embed="rId12"/>
          <a:stretch>
            <a:fillRect/>
          </a:stretch>
        </p:blipFill>
        <p:spPr>
          <a:xfrm>
            <a:off x="3218985" y="4585010"/>
            <a:ext cx="2139176" cy="2139176"/>
          </a:xfrm>
          <a:prstGeom prst="rect">
            <a:avLst/>
          </a:prstGeom>
        </p:spPr>
      </p:pic>
    </p:spTree>
    <p:extLst>
      <p:ext uri="{BB962C8B-B14F-4D97-AF65-F5344CB8AC3E}">
        <p14:creationId xmlns:p14="http://schemas.microsoft.com/office/powerpoint/2010/main" val="381798503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C0896FF-ACA9-46A9-B118-E9B92E2EFA2A}"/>
              </a:ext>
            </a:extLst>
          </p:cNvPr>
          <p:cNvPicPr>
            <a:picLocks noChangeAspect="1"/>
          </p:cNvPicPr>
          <p:nvPr/>
        </p:nvPicPr>
        <p:blipFill>
          <a:blip r:embed="rId3"/>
          <a:stretch>
            <a:fillRect/>
          </a:stretch>
        </p:blipFill>
        <p:spPr>
          <a:xfrm>
            <a:off x="3482621" y="-60673"/>
            <a:ext cx="5480755" cy="2266234"/>
          </a:xfrm>
          <a:prstGeom prst="rect">
            <a:avLst/>
          </a:prstGeom>
        </p:spPr>
      </p:pic>
      <p:pic>
        <p:nvPicPr>
          <p:cNvPr id="5" name="Picture 5">
            <a:extLst>
              <a:ext uri="{FF2B5EF4-FFF2-40B4-BE49-F238E27FC236}">
                <a16:creationId xmlns:a16="http://schemas.microsoft.com/office/drawing/2014/main" id="{3C1C2B35-57FB-46CC-A7C9-90072E71A0B1}"/>
              </a:ext>
            </a:extLst>
          </p:cNvPr>
          <p:cNvPicPr>
            <a:picLocks noChangeAspect="1"/>
          </p:cNvPicPr>
          <p:nvPr/>
        </p:nvPicPr>
        <p:blipFill>
          <a:blip r:embed="rId4"/>
          <a:stretch>
            <a:fillRect/>
          </a:stretch>
        </p:blipFill>
        <p:spPr>
          <a:xfrm>
            <a:off x="3383844" y="1795970"/>
            <a:ext cx="5678310" cy="5011460"/>
          </a:xfrm>
          <a:prstGeom prst="rect">
            <a:avLst/>
          </a:prstGeom>
        </p:spPr>
      </p:pic>
    </p:spTree>
    <p:extLst>
      <p:ext uri="{BB962C8B-B14F-4D97-AF65-F5344CB8AC3E}">
        <p14:creationId xmlns:p14="http://schemas.microsoft.com/office/powerpoint/2010/main" val="167994627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A716-6A36-44AF-B397-BA55D63FC881}"/>
              </a:ext>
            </a:extLst>
          </p:cNvPr>
          <p:cNvSpPr>
            <a:spLocks noGrp="1"/>
          </p:cNvSpPr>
          <p:nvPr>
            <p:ph type="title"/>
          </p:nvPr>
        </p:nvSpPr>
        <p:spPr>
          <a:xfrm>
            <a:off x="695400" y="689703"/>
            <a:ext cx="9937104" cy="1011105"/>
          </a:xfrm>
        </p:spPr>
        <p:txBody>
          <a:bodyPr/>
          <a:lstStyle/>
          <a:p>
            <a:r>
              <a:rPr lang="en-GB"/>
              <a:t>What our students say… </a:t>
            </a:r>
          </a:p>
        </p:txBody>
      </p:sp>
      <p:sp>
        <p:nvSpPr>
          <p:cNvPr id="3" name="Text Placeholder 2">
            <a:extLst>
              <a:ext uri="{FF2B5EF4-FFF2-40B4-BE49-F238E27FC236}">
                <a16:creationId xmlns:a16="http://schemas.microsoft.com/office/drawing/2014/main" id="{663A0BA9-7D3C-45CA-84AC-313F5DF2A291}"/>
              </a:ext>
            </a:extLst>
          </p:cNvPr>
          <p:cNvSpPr>
            <a:spLocks noGrp="1"/>
          </p:cNvSpPr>
          <p:nvPr>
            <p:ph type="body" sz="quarter" idx="11"/>
          </p:nvPr>
        </p:nvSpPr>
        <p:spPr>
          <a:xfrm>
            <a:off x="695400" y="1700808"/>
            <a:ext cx="9937104" cy="4608512"/>
          </a:xfrm>
        </p:spPr>
        <p:txBody>
          <a:bodyPr/>
          <a:lstStyle/>
          <a:p>
            <a:pPr marL="9525" indent="0">
              <a:buNone/>
            </a:pPr>
            <a:r>
              <a:rPr lang="en-GB" sz="2400" b="0" i="1" u="none" strike="noStrike" baseline="0">
                <a:solidFill>
                  <a:srgbClr val="000000"/>
                </a:solidFill>
                <a:latin typeface="Tahoma" panose="020B0604030504040204" pitchFamily="34" charset="0"/>
              </a:rPr>
              <a:t>“What I enjoyed most was the unity and support for each other among our cohort of students. My placements were also wonderful and the support from academic staff while on placement and at university was superb.” </a:t>
            </a:r>
          </a:p>
          <a:p>
            <a:pPr marL="9525" indent="0">
              <a:buNone/>
            </a:pPr>
            <a:r>
              <a:rPr lang="en-GB" sz="2400">
                <a:solidFill>
                  <a:srgbClr val="000000"/>
                </a:solidFill>
                <a:latin typeface="Tahoma" panose="020B0604030504040204" pitchFamily="34" charset="0"/>
              </a:rPr>
              <a:t>			</a:t>
            </a:r>
            <a:r>
              <a:rPr lang="en-GB" sz="2400" b="1" i="0" u="none" strike="noStrike" baseline="0">
                <a:solidFill>
                  <a:srgbClr val="000000"/>
                </a:solidFill>
                <a:latin typeface="Tahoma" panose="020B0604030504040204" pitchFamily="34" charset="0"/>
              </a:rPr>
              <a:t>Moses, BSc(Hons) Nursing (Learning Disabilities) </a:t>
            </a:r>
            <a:endParaRPr lang="en-GB" sz="2400"/>
          </a:p>
        </p:txBody>
      </p:sp>
      <p:pic>
        <p:nvPicPr>
          <p:cNvPr id="4" name="Picture 4" descr="Two Learning Disabilities Nursing degree students in a discussion">
            <a:extLst>
              <a:ext uri="{FF2B5EF4-FFF2-40B4-BE49-F238E27FC236}">
                <a16:creationId xmlns:a16="http://schemas.microsoft.com/office/drawing/2014/main" id="{85FAC313-E95E-47A1-B6CF-E2B11D804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584" y="3917681"/>
            <a:ext cx="587741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9000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FFCB53-A7FB-459E-A1AD-65951D75A5BE}"/>
              </a:ext>
            </a:extLst>
          </p:cNvPr>
          <p:cNvSpPr>
            <a:spLocks noGrp="1"/>
          </p:cNvSpPr>
          <p:nvPr/>
        </p:nvSpPr>
        <p:spPr>
          <a:xfrm>
            <a:off x="386862" y="580292"/>
            <a:ext cx="5565122" cy="5899639"/>
          </a:xfrm>
          <a:prstGeom prst="rect">
            <a:avLst/>
          </a:prstGeom>
          <a:solidFill>
            <a:schemeClr val="accent5">
              <a:lumMod val="40000"/>
              <a:lumOff val="60000"/>
            </a:schemeClr>
          </a:solidFill>
        </p:spPr>
        <p:txBody>
          <a:bodyPr vert="horz" lIns="91440" tIns="45720" rIns="91440" bIns="45720" rtlCol="0">
            <a:normAutofit/>
          </a:bodyPr>
          <a:lstStyle>
            <a:lvl1pPr marL="266700" indent="-266700" algn="l" defTabSz="685800" rtl="0" eaLnBrk="1" latinLnBrk="0" hangingPunct="1">
              <a:lnSpc>
                <a:spcPct val="90000"/>
              </a:lnSpc>
              <a:spcBef>
                <a:spcPts val="750"/>
              </a:spcBef>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85800" rtl="0" eaLnBrk="1" latinLnBrk="0" hangingPunct="1">
              <a:lnSpc>
                <a:spcPct val="90000"/>
              </a:lnSpc>
              <a:spcBef>
                <a:spcPts val="375"/>
              </a:spcBef>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85800" rtl="0" eaLnBrk="1" latinLnBrk="0" hangingPunct="1">
              <a:lnSpc>
                <a:spcPct val="90000"/>
              </a:lnSpc>
              <a:spcBef>
                <a:spcPts val="375"/>
              </a:spcBef>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a:p>
            <a:pPr marL="0" indent="0">
              <a:buNone/>
            </a:pPr>
            <a:r>
              <a:rPr lang="en-US" altLang="en-US" sz="2000" dirty="0"/>
              <a:t>The BSc (Hons) Nursing Programme is a </a:t>
            </a:r>
            <a:r>
              <a:rPr lang="en-US" altLang="en-US" sz="2000" b="1" dirty="0"/>
              <a:t>full-time 3 year programme </a:t>
            </a:r>
            <a:r>
              <a:rPr lang="en-US" altLang="en-US" sz="2000" dirty="0"/>
              <a:t>approved by the Nursing &amp; Midwifery Council (NMC, 2018):</a:t>
            </a:r>
          </a:p>
          <a:p>
            <a:pPr marL="0" indent="0">
              <a:buNone/>
            </a:pPr>
            <a:endParaRPr lang="en-US" altLang="en-US" sz="2000" dirty="0"/>
          </a:p>
          <a:p>
            <a:r>
              <a:rPr lang="en-US" altLang="en-US" sz="2000" dirty="0"/>
              <a:t>Students learning is 50% theory and 50% practice</a:t>
            </a:r>
          </a:p>
          <a:p>
            <a:pPr marL="0" indent="0">
              <a:buNone/>
            </a:pPr>
            <a:endParaRPr lang="en-US" altLang="en-US" sz="2000" dirty="0"/>
          </a:p>
          <a:p>
            <a:r>
              <a:rPr lang="en-US" altLang="en-US" sz="2000" dirty="0"/>
              <a:t>The programme celebrates the four fields of nurses and offers students a unique opportunity to learn together in an integrated and meaningful way</a:t>
            </a:r>
          </a:p>
          <a:p>
            <a:pPr marL="0" indent="0">
              <a:buNone/>
            </a:pPr>
            <a:endParaRPr lang="en-US" altLang="en-US" sz="2000" dirty="0"/>
          </a:p>
          <a:p>
            <a:r>
              <a:rPr lang="en-US" altLang="en-US" sz="2000" dirty="0"/>
              <a:t>On successful completion, you will be eligible to apply for registration as a nurse (field specific) with the NMC. </a:t>
            </a:r>
          </a:p>
          <a:p>
            <a:pPr marL="0" indent="0">
              <a:buNone/>
            </a:pPr>
            <a:endParaRPr lang="en-US" altLang="en-US" sz="2000" dirty="0">
              <a:latin typeface="Georgia" panose="02040502050405020303" pitchFamily="18" charset="0"/>
            </a:endParaRPr>
          </a:p>
          <a:p>
            <a:pPr marL="0" indent="0">
              <a:buNone/>
            </a:pPr>
            <a:endParaRPr lang="en-US" altLang="en-US" sz="2000" dirty="0">
              <a:latin typeface="Georgia" panose="02040502050405020303" pitchFamily="18" charset="0"/>
            </a:endParaRPr>
          </a:p>
          <a:p>
            <a:endParaRPr lang="en-US" altLang="en-US" sz="1800" dirty="0"/>
          </a:p>
          <a:p>
            <a:endParaRPr lang="en-US" altLang="en-US" sz="1800" dirty="0"/>
          </a:p>
          <a:p>
            <a:endParaRPr lang="en-US" altLang="en-US" sz="1800" dirty="0"/>
          </a:p>
          <a:p>
            <a:pPr marL="0" indent="0">
              <a:buNone/>
            </a:pPr>
            <a:endParaRPr lang="en-GB" sz="1800" i="1" dirty="0"/>
          </a:p>
          <a:p>
            <a:pPr marL="0" indent="0">
              <a:buNone/>
            </a:pPr>
            <a:endParaRPr lang="en-GB" sz="1800" i="1" dirty="0"/>
          </a:p>
        </p:txBody>
      </p:sp>
      <p:pic>
        <p:nvPicPr>
          <p:cNvPr id="5" name="Picture 4">
            <a:extLst>
              <a:ext uri="{FF2B5EF4-FFF2-40B4-BE49-F238E27FC236}">
                <a16:creationId xmlns:a16="http://schemas.microsoft.com/office/drawing/2014/main" id="{E0F46806-EFFB-4523-AE5A-6E7C2D193B1D}"/>
              </a:ext>
            </a:extLst>
          </p:cNvPr>
          <p:cNvPicPr>
            <a:picLocks noChangeAspect="1"/>
          </p:cNvPicPr>
          <p:nvPr/>
        </p:nvPicPr>
        <p:blipFill>
          <a:blip r:embed="rId2"/>
          <a:stretch>
            <a:fillRect/>
          </a:stretch>
        </p:blipFill>
        <p:spPr>
          <a:xfrm>
            <a:off x="6600056" y="580292"/>
            <a:ext cx="4967726" cy="5899639"/>
          </a:xfrm>
          <a:prstGeom prst="rect">
            <a:avLst/>
          </a:prstGeom>
        </p:spPr>
      </p:pic>
    </p:spTree>
    <p:extLst>
      <p:ext uri="{BB962C8B-B14F-4D97-AF65-F5344CB8AC3E}">
        <p14:creationId xmlns:p14="http://schemas.microsoft.com/office/powerpoint/2010/main" val="424760112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06E68A1-CD44-402F-ABF9-1D265F2A656C}"/>
              </a:ext>
            </a:extLst>
          </p:cNvPr>
          <p:cNvGraphicFramePr/>
          <p:nvPr>
            <p:extLst>
              <p:ext uri="{D42A27DB-BD31-4B8C-83A1-F6EECF244321}">
                <p14:modId xmlns:p14="http://schemas.microsoft.com/office/powerpoint/2010/main" val="3494931354"/>
              </p:ext>
            </p:extLst>
          </p:nvPr>
        </p:nvGraphicFramePr>
        <p:xfrm>
          <a:off x="263352" y="2100573"/>
          <a:ext cx="6096784" cy="407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a:extLst>
              <a:ext uri="{FF2B5EF4-FFF2-40B4-BE49-F238E27FC236}">
                <a16:creationId xmlns:a16="http://schemas.microsoft.com/office/drawing/2014/main" id="{AB3FB99D-CC95-4D21-8FFD-8DB3320ECF5A}"/>
              </a:ext>
            </a:extLst>
          </p:cNvPr>
          <p:cNvSpPr>
            <a:spLocks noGrp="1"/>
          </p:cNvSpPr>
          <p:nvPr>
            <p:ph type="title"/>
          </p:nvPr>
        </p:nvSpPr>
        <p:spPr>
          <a:xfrm>
            <a:off x="263352" y="549026"/>
            <a:ext cx="9937104" cy="1011105"/>
          </a:xfrm>
        </p:spPr>
        <p:txBody>
          <a:bodyPr/>
          <a:lstStyle/>
          <a:p>
            <a:r>
              <a:rPr lang="en-GB" dirty="0"/>
              <a:t>The Four Fields of Nursing </a:t>
            </a:r>
          </a:p>
        </p:txBody>
      </p:sp>
      <p:pic>
        <p:nvPicPr>
          <p:cNvPr id="1032" name="Picture 8" descr="UWE Bristol partners in innovative new blended nursing degree to reduce  barriers to entry - UWE Bristol: News Relea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585" y="2100573"/>
            <a:ext cx="5170121" cy="407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451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703C3A8-BDF8-4807-A1BD-4DD8595E967E}"/>
              </a:ext>
            </a:extLst>
          </p:cNvPr>
          <p:cNvGraphicFramePr/>
          <p:nvPr>
            <p:extLst>
              <p:ext uri="{D42A27DB-BD31-4B8C-83A1-F6EECF244321}">
                <p14:modId xmlns:p14="http://schemas.microsoft.com/office/powerpoint/2010/main" val="4270160365"/>
              </p:ext>
            </p:extLst>
          </p:nvPr>
        </p:nvGraphicFramePr>
        <p:xfrm>
          <a:off x="556715" y="3216"/>
          <a:ext cx="1144927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9597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01" y="373180"/>
            <a:ext cx="9937104" cy="1011105"/>
          </a:xfrm>
        </p:spPr>
        <p:txBody>
          <a:bodyPr/>
          <a:lstStyle/>
          <a:p>
            <a:r>
              <a:rPr lang="en-GB" dirty="0"/>
              <a:t>Our learning themes:</a:t>
            </a:r>
          </a:p>
        </p:txBody>
      </p:sp>
      <p:sp>
        <p:nvSpPr>
          <p:cNvPr id="4" name="Rectangle 3"/>
          <p:cNvSpPr/>
          <p:nvPr/>
        </p:nvSpPr>
        <p:spPr>
          <a:xfrm>
            <a:off x="571500" y="1709600"/>
            <a:ext cx="1820007"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Communication</a:t>
            </a:r>
          </a:p>
        </p:txBody>
      </p:sp>
      <p:sp>
        <p:nvSpPr>
          <p:cNvPr id="6" name="Rectangle 5"/>
          <p:cNvSpPr/>
          <p:nvPr/>
        </p:nvSpPr>
        <p:spPr>
          <a:xfrm>
            <a:off x="571500" y="2949315"/>
            <a:ext cx="1820007" cy="9144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Working with difference</a:t>
            </a:r>
          </a:p>
        </p:txBody>
      </p:sp>
      <p:sp>
        <p:nvSpPr>
          <p:cNvPr id="7" name="Rectangle 6"/>
          <p:cNvSpPr/>
          <p:nvPr/>
        </p:nvSpPr>
        <p:spPr>
          <a:xfrm>
            <a:off x="5688624" y="2976364"/>
            <a:ext cx="1820007" cy="914400"/>
          </a:xfrm>
          <a:prstGeom prst="rect">
            <a:avLst/>
          </a:prstGeom>
          <a:solidFill>
            <a:srgbClr val="6DA46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Pharmacology</a:t>
            </a:r>
          </a:p>
        </p:txBody>
      </p:sp>
      <p:sp>
        <p:nvSpPr>
          <p:cNvPr id="8" name="Rectangle 7"/>
          <p:cNvSpPr/>
          <p:nvPr/>
        </p:nvSpPr>
        <p:spPr>
          <a:xfrm>
            <a:off x="3226778" y="1709600"/>
            <a:ext cx="1626576" cy="9144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Working across the lifespan</a:t>
            </a:r>
          </a:p>
        </p:txBody>
      </p:sp>
      <p:sp>
        <p:nvSpPr>
          <p:cNvPr id="9" name="Rectangle 8"/>
          <p:cNvSpPr/>
          <p:nvPr/>
        </p:nvSpPr>
        <p:spPr>
          <a:xfrm>
            <a:off x="3226778" y="2967571"/>
            <a:ext cx="1626576" cy="9144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Healthy Lifestyles</a:t>
            </a:r>
          </a:p>
        </p:txBody>
      </p:sp>
      <p:sp>
        <p:nvSpPr>
          <p:cNvPr id="10" name="Rectangle 9"/>
          <p:cNvSpPr/>
          <p:nvPr/>
        </p:nvSpPr>
        <p:spPr>
          <a:xfrm>
            <a:off x="3226779" y="4291150"/>
            <a:ext cx="1626576" cy="9144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Care at the end of life</a:t>
            </a:r>
          </a:p>
        </p:txBody>
      </p:sp>
      <p:sp>
        <p:nvSpPr>
          <p:cNvPr id="11" name="Rectangle 10"/>
          <p:cNvSpPr/>
          <p:nvPr/>
        </p:nvSpPr>
        <p:spPr>
          <a:xfrm>
            <a:off x="5688624" y="1709600"/>
            <a:ext cx="1820007" cy="914400"/>
          </a:xfrm>
          <a:prstGeom prst="rect">
            <a:avLst/>
          </a:prstGeom>
          <a:solidFill>
            <a:srgbClr val="D6A7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Dementia Care </a:t>
            </a:r>
          </a:p>
        </p:txBody>
      </p:sp>
      <p:sp>
        <p:nvSpPr>
          <p:cNvPr id="12" name="Rectangle 11"/>
          <p:cNvSpPr/>
          <p:nvPr/>
        </p:nvSpPr>
        <p:spPr>
          <a:xfrm>
            <a:off x="619413" y="4291150"/>
            <a:ext cx="1772094" cy="914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Person and Family Centred Care</a:t>
            </a:r>
          </a:p>
        </p:txBody>
      </p:sp>
      <p:sp>
        <p:nvSpPr>
          <p:cNvPr id="13" name="Rectangle 12"/>
          <p:cNvSpPr/>
          <p:nvPr/>
        </p:nvSpPr>
        <p:spPr>
          <a:xfrm>
            <a:off x="5688623" y="4291150"/>
            <a:ext cx="1820007" cy="9144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Mental Health and Wellbeing</a:t>
            </a:r>
          </a:p>
        </p:txBody>
      </p:sp>
      <p:sp>
        <p:nvSpPr>
          <p:cNvPr id="14" name="Rectangle 13"/>
          <p:cNvSpPr/>
          <p:nvPr/>
        </p:nvSpPr>
        <p:spPr>
          <a:xfrm>
            <a:off x="8343900" y="1718728"/>
            <a:ext cx="1600199" cy="914400"/>
          </a:xfrm>
          <a:prstGeom prst="rect">
            <a:avLst/>
          </a:prstGeom>
          <a:solidFill>
            <a:schemeClr val="bg2">
              <a:lumMod val="50000"/>
            </a:schemeClr>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Learning Disability</a:t>
            </a:r>
          </a:p>
        </p:txBody>
      </p:sp>
      <p:sp>
        <p:nvSpPr>
          <p:cNvPr id="15" name="Rectangle 14"/>
          <p:cNvSpPr/>
          <p:nvPr/>
        </p:nvSpPr>
        <p:spPr>
          <a:xfrm>
            <a:off x="8343901" y="3059723"/>
            <a:ext cx="1600198"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Evidence based care</a:t>
            </a:r>
          </a:p>
        </p:txBody>
      </p:sp>
      <p:sp>
        <p:nvSpPr>
          <p:cNvPr id="16" name="Rectangle 15"/>
          <p:cNvSpPr/>
          <p:nvPr/>
        </p:nvSpPr>
        <p:spPr>
          <a:xfrm>
            <a:off x="8343897" y="4291150"/>
            <a:ext cx="1600203" cy="9144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Kindness, sensitivity and compassion</a:t>
            </a:r>
          </a:p>
        </p:txBody>
      </p:sp>
    </p:spTree>
    <p:extLst>
      <p:ext uri="{BB962C8B-B14F-4D97-AF65-F5344CB8AC3E}">
        <p14:creationId xmlns:p14="http://schemas.microsoft.com/office/powerpoint/2010/main" val="395530750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70" y="487480"/>
            <a:ext cx="9937104" cy="734651"/>
          </a:xfrm>
        </p:spPr>
        <p:txBody>
          <a:bodyPr/>
          <a:lstStyle/>
          <a:p>
            <a:r>
              <a:rPr lang="en-GB" dirty="0"/>
              <a:t>Practice Learning</a:t>
            </a:r>
          </a:p>
        </p:txBody>
      </p:sp>
      <p:sp>
        <p:nvSpPr>
          <p:cNvPr id="3" name="Text Placeholder 2"/>
          <p:cNvSpPr>
            <a:spLocks noGrp="1"/>
          </p:cNvSpPr>
          <p:nvPr>
            <p:ph type="body" sz="quarter" idx="11"/>
          </p:nvPr>
        </p:nvSpPr>
        <p:spPr>
          <a:xfrm>
            <a:off x="838970" y="1718394"/>
            <a:ext cx="4708976" cy="5429752"/>
          </a:xfrm>
        </p:spPr>
        <p:txBody>
          <a:bodyPr/>
          <a:lstStyle/>
          <a:p>
            <a:r>
              <a:rPr lang="en-GB" sz="2000" dirty="0">
                <a:latin typeface="Calibri" pitchFamily="34" charset="0"/>
              </a:rPr>
              <a:t>Hospital Care, including Community Hospitals</a:t>
            </a:r>
          </a:p>
          <a:p>
            <a:endParaRPr lang="en-GB" sz="2000" dirty="0">
              <a:latin typeface="Calibri" pitchFamily="34" charset="0"/>
            </a:endParaRPr>
          </a:p>
          <a:p>
            <a:r>
              <a:rPr lang="en-GB" sz="2000" dirty="0">
                <a:latin typeface="Calibri" pitchFamily="34" charset="0"/>
              </a:rPr>
              <a:t>Primary Care, including GP services</a:t>
            </a:r>
          </a:p>
          <a:p>
            <a:endParaRPr lang="en-GB" sz="2000" dirty="0">
              <a:latin typeface="Calibri" pitchFamily="34" charset="0"/>
            </a:endParaRPr>
          </a:p>
          <a:p>
            <a:r>
              <a:rPr lang="en-GB" sz="2000" dirty="0">
                <a:latin typeface="Calibri" pitchFamily="34" charset="0"/>
              </a:rPr>
              <a:t>Hospice Care</a:t>
            </a:r>
          </a:p>
          <a:p>
            <a:endParaRPr lang="en-GB" sz="2000" dirty="0">
              <a:latin typeface="Calibri" pitchFamily="34" charset="0"/>
            </a:endParaRPr>
          </a:p>
          <a:p>
            <a:r>
              <a:rPr lang="en-GB" sz="2000" dirty="0">
                <a:latin typeface="Calibri" pitchFamily="34" charset="0"/>
              </a:rPr>
              <a:t>Registered care home</a:t>
            </a:r>
          </a:p>
          <a:p>
            <a:endParaRPr lang="en-GB" sz="2000" dirty="0">
              <a:latin typeface="Calibri" pitchFamily="34" charset="0"/>
            </a:endParaRPr>
          </a:p>
          <a:p>
            <a:r>
              <a:rPr lang="en-GB" sz="2000" dirty="0">
                <a:latin typeface="Calibri" pitchFamily="34" charset="0"/>
              </a:rPr>
              <a:t>Community, including District Nursing</a:t>
            </a:r>
          </a:p>
          <a:p>
            <a:endParaRPr lang="en-GB" sz="2000" dirty="0">
              <a:latin typeface="Calibri" pitchFamily="34" charset="0"/>
            </a:endParaRPr>
          </a:p>
          <a:p>
            <a:r>
              <a:rPr lang="en-GB" sz="2000" dirty="0">
                <a:latin typeface="Calibri" pitchFamily="34" charset="0"/>
              </a:rPr>
              <a:t>Family homes</a:t>
            </a:r>
          </a:p>
          <a:p>
            <a:pPr marL="9525" indent="0">
              <a:buNone/>
            </a:pPr>
            <a:endParaRPr lang="en-GB" dirty="0"/>
          </a:p>
        </p:txBody>
      </p:sp>
      <p:pic>
        <p:nvPicPr>
          <p:cNvPr id="3076" name="Picture 4" descr="How to prepare for your first social work practice placement?.... - Student  vo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934" y="3143345"/>
            <a:ext cx="2981325" cy="1371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ew India Placement Kottyam, Kottayam HO - Placement Services (Candidate)  in Kottayam - Justd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934" y="1300162"/>
            <a:ext cx="298132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scontent.fbrs4-1.fna.fbcdn.net/v/t31.18172-8/c0.44.1914.1914a/s180x540/10498122_1513222328908339_1855234111524319495_o.jpg?_nc_cat=109&amp;ccb=1-5&amp;_nc_sid=e3f864&amp;_nc_ohc=mgFmqsEf_W0AX_CAOju&amp;_nc_ht=scontent.fbrs4-1.fna&amp;oh=c584ebc0fe3f63f4370fdcaa36d1eeea&amp;oe=618591C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934" y="4754902"/>
            <a:ext cx="29813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0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a:t>About UWE Bristol</a:t>
            </a:r>
          </a:p>
        </p:txBody>
      </p:sp>
      <p:sp>
        <p:nvSpPr>
          <p:cNvPr id="2" name="Text Placeholder 1"/>
          <p:cNvSpPr>
            <a:spLocks noGrp="1"/>
          </p:cNvSpPr>
          <p:nvPr>
            <p:ph type="body" sz="quarter" idx="11"/>
          </p:nvPr>
        </p:nvSpPr>
        <p:spPr/>
        <p:txBody>
          <a:bodyPr/>
          <a:lstStyle/>
          <a:p>
            <a:pPr marL="9525" lvl="0" indent="0">
              <a:buNone/>
            </a:pPr>
            <a:endParaRPr lang="en-GB" dirty="0"/>
          </a:p>
          <a:p>
            <a:pPr lvl="0"/>
            <a:r>
              <a:rPr lang="en-GB" sz="2800" b="1" dirty="0"/>
              <a:t>36</a:t>
            </a:r>
            <a:r>
              <a:rPr lang="en-GB" sz="2800" b="1" baseline="30000" dirty="0"/>
              <a:t>th</a:t>
            </a:r>
            <a:r>
              <a:rPr lang="en-GB" sz="2800" b="1" dirty="0"/>
              <a:t> in the UK</a:t>
            </a:r>
          </a:p>
          <a:p>
            <a:pPr marL="255588" lvl="1" indent="0">
              <a:buNone/>
            </a:pPr>
            <a:r>
              <a:rPr lang="en-GB" dirty="0"/>
              <a:t>The Guardian University Guide 2022</a:t>
            </a:r>
          </a:p>
          <a:p>
            <a:pPr lvl="0"/>
            <a:endParaRPr lang="en-GB" dirty="0"/>
          </a:p>
          <a:p>
            <a:pPr lvl="0"/>
            <a:r>
              <a:rPr lang="en-GB" sz="2800" b="1" dirty="0"/>
              <a:t>Top 20 for graduate employability</a:t>
            </a:r>
          </a:p>
          <a:p>
            <a:pPr marL="255588" lvl="1" indent="0">
              <a:buNone/>
            </a:pPr>
            <a:r>
              <a:rPr lang="en-GB" dirty="0"/>
              <a:t>92% of graduates in work or further study 15 months after graduation</a:t>
            </a:r>
          </a:p>
          <a:p>
            <a:pPr marL="255588" lvl="1" indent="0">
              <a:buNone/>
            </a:pPr>
            <a:r>
              <a:rPr lang="en-GB" dirty="0"/>
              <a:t>(Graduate Outcomes Survey)</a:t>
            </a:r>
          </a:p>
          <a:p>
            <a:pPr lvl="0"/>
            <a:endParaRPr lang="en-GB" dirty="0"/>
          </a:p>
          <a:p>
            <a:pPr lvl="0"/>
            <a:r>
              <a:rPr lang="en-GB" sz="2800" b="1" dirty="0"/>
              <a:t>4</a:t>
            </a:r>
            <a:r>
              <a:rPr lang="en-GB" sz="2800" b="1" baseline="30000" dirty="0"/>
              <a:t>th</a:t>
            </a:r>
            <a:r>
              <a:rPr lang="en-GB" sz="2800" b="1" dirty="0"/>
              <a:t> in the South West of England for Student Satisfaction </a:t>
            </a:r>
          </a:p>
          <a:p>
            <a:pPr marL="255588" lvl="1" indent="0">
              <a:buNone/>
            </a:pPr>
            <a:r>
              <a:rPr lang="en-GB" dirty="0"/>
              <a:t>The National Student Survey 2021</a:t>
            </a:r>
            <a:r>
              <a:rPr lang="en-GB" b="1" dirty="0">
                <a:solidFill>
                  <a:schemeClr val="bg1"/>
                </a:solidFill>
              </a:rPr>
              <a:t>istol </a:t>
            </a:r>
          </a:p>
          <a:p>
            <a:endParaRPr lang="en-GB" dirty="0"/>
          </a:p>
        </p:txBody>
      </p:sp>
    </p:spTree>
    <p:extLst>
      <p:ext uri="{BB962C8B-B14F-4D97-AF65-F5344CB8AC3E}">
        <p14:creationId xmlns:p14="http://schemas.microsoft.com/office/powerpoint/2010/main" val="395269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2527-5CB0-4CB7-99C9-B84917C94BDA}"/>
              </a:ext>
            </a:extLst>
          </p:cNvPr>
          <p:cNvSpPr>
            <a:spLocks noGrp="1"/>
          </p:cNvSpPr>
          <p:nvPr>
            <p:ph type="title"/>
          </p:nvPr>
        </p:nvSpPr>
        <p:spPr>
          <a:xfrm>
            <a:off x="479376" y="457280"/>
            <a:ext cx="9937104" cy="1011105"/>
          </a:xfrm>
        </p:spPr>
        <p:txBody>
          <a:bodyPr/>
          <a:lstStyle/>
          <a:p>
            <a:r>
              <a:rPr lang="en-GB"/>
              <a:t>University Mental Health Charter</a:t>
            </a:r>
          </a:p>
        </p:txBody>
      </p:sp>
      <p:sp>
        <p:nvSpPr>
          <p:cNvPr id="3" name="Text Placeholder 2">
            <a:extLst>
              <a:ext uri="{FF2B5EF4-FFF2-40B4-BE49-F238E27FC236}">
                <a16:creationId xmlns:a16="http://schemas.microsoft.com/office/drawing/2014/main" id="{2296A157-25AD-49EF-B27C-C78CCC6C5494}"/>
              </a:ext>
            </a:extLst>
          </p:cNvPr>
          <p:cNvSpPr>
            <a:spLocks noGrp="1"/>
          </p:cNvSpPr>
          <p:nvPr>
            <p:ph type="body" sz="quarter" idx="11"/>
          </p:nvPr>
        </p:nvSpPr>
        <p:spPr>
          <a:xfrm>
            <a:off x="479376" y="1700808"/>
            <a:ext cx="9937104" cy="4608512"/>
          </a:xfrm>
        </p:spPr>
        <p:txBody>
          <a:bodyPr/>
          <a:lstStyle/>
          <a:p>
            <a:r>
              <a:rPr lang="en-GB" b="0" i="0">
                <a:solidFill>
                  <a:srgbClr val="444444"/>
                </a:solidFill>
                <a:effectLst/>
                <a:latin typeface="Segoe UI" panose="020B0502040204020203" pitchFamily="34" charset="0"/>
              </a:rPr>
              <a:t>We will be working towards a Charter Award which recognises universities that demonstrate excellent practice by assessing our approach to mental health against a framework developed in consultation with staff and students. </a:t>
            </a:r>
          </a:p>
          <a:p>
            <a:endParaRPr lang="en-GB">
              <a:solidFill>
                <a:srgbClr val="444444"/>
              </a:solidFill>
              <a:latin typeface="Segoe UI" panose="020B0502040204020203" pitchFamily="34" charset="0"/>
            </a:endParaRPr>
          </a:p>
          <a:p>
            <a:r>
              <a:rPr lang="en-GB" b="0" i="0">
                <a:solidFill>
                  <a:srgbClr val="444444"/>
                </a:solidFill>
                <a:effectLst/>
                <a:latin typeface="Segoe UI" panose="020B0502040204020203" pitchFamily="34" charset="0"/>
              </a:rPr>
              <a:t>We will work with universities across the country to share good practice learn from each other to improve our approach to student and staff mental health.</a:t>
            </a:r>
            <a:endParaRPr lang="en-GB"/>
          </a:p>
        </p:txBody>
      </p:sp>
      <p:pic>
        <p:nvPicPr>
          <p:cNvPr id="5" name="Picture 4">
            <a:extLst>
              <a:ext uri="{FF2B5EF4-FFF2-40B4-BE49-F238E27FC236}">
                <a16:creationId xmlns:a16="http://schemas.microsoft.com/office/drawing/2014/main" id="{D8564DCE-9D40-4C77-A32A-CD935EDDAF98}"/>
              </a:ext>
            </a:extLst>
          </p:cNvPr>
          <p:cNvPicPr>
            <a:picLocks noChangeAspect="1"/>
          </p:cNvPicPr>
          <p:nvPr/>
        </p:nvPicPr>
        <p:blipFill>
          <a:blip r:embed="rId2"/>
          <a:stretch>
            <a:fillRect/>
          </a:stretch>
        </p:blipFill>
        <p:spPr>
          <a:xfrm>
            <a:off x="6888088" y="4005064"/>
            <a:ext cx="4500766" cy="2093834"/>
          </a:xfrm>
          <a:prstGeom prst="rect">
            <a:avLst/>
          </a:prstGeom>
        </p:spPr>
      </p:pic>
      <p:pic>
        <p:nvPicPr>
          <p:cNvPr id="6" name="Picture 5">
            <a:extLst>
              <a:ext uri="{FF2B5EF4-FFF2-40B4-BE49-F238E27FC236}">
                <a16:creationId xmlns:a16="http://schemas.microsoft.com/office/drawing/2014/main" id="{BECF6F7D-168C-469C-83C0-D29C7008E837}"/>
              </a:ext>
            </a:extLst>
          </p:cNvPr>
          <p:cNvPicPr>
            <a:picLocks noChangeAspect="1"/>
          </p:cNvPicPr>
          <p:nvPr/>
        </p:nvPicPr>
        <p:blipFill>
          <a:blip r:embed="rId3"/>
          <a:stretch>
            <a:fillRect/>
          </a:stretch>
        </p:blipFill>
        <p:spPr>
          <a:xfrm>
            <a:off x="695400" y="4159195"/>
            <a:ext cx="5949185" cy="1995994"/>
          </a:xfrm>
          <a:prstGeom prst="rect">
            <a:avLst/>
          </a:prstGeom>
        </p:spPr>
      </p:pic>
    </p:spTree>
    <p:extLst>
      <p:ext uri="{BB962C8B-B14F-4D97-AF65-F5344CB8AC3E}">
        <p14:creationId xmlns:p14="http://schemas.microsoft.com/office/powerpoint/2010/main" val="40006926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8203"/>
            <a:ext cx="9937104" cy="1011105"/>
          </a:xfrm>
        </p:spPr>
        <p:txBody>
          <a:bodyPr/>
          <a:lstStyle/>
          <a:p>
            <a:r>
              <a:rPr lang="en-GB" dirty="0"/>
              <a:t>Why UWE?</a:t>
            </a:r>
          </a:p>
        </p:txBody>
      </p:sp>
      <p:sp>
        <p:nvSpPr>
          <p:cNvPr id="4" name="Oval 3"/>
          <p:cNvSpPr>
            <a:spLocks noChangeAspect="1"/>
          </p:cNvSpPr>
          <p:nvPr/>
        </p:nvSpPr>
        <p:spPr>
          <a:xfrm>
            <a:off x="683568" y="1412776"/>
            <a:ext cx="946044" cy="947390"/>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ext Placeholder 4"/>
          <p:cNvSpPr>
            <a:spLocks noGrp="1"/>
          </p:cNvSpPr>
          <p:nvPr>
            <p:ph type="body" sz="quarter" idx="11"/>
          </p:nvPr>
        </p:nvSpPr>
        <p:spPr>
          <a:xfrm>
            <a:off x="683568" y="2778370"/>
            <a:ext cx="946044" cy="1019907"/>
          </a:xfrm>
          <a:prstGeom prst="ellipse">
            <a:avLst/>
          </a:prstGeom>
          <a:blipFill>
            <a:blip r:embed="rId4" cstate="print">
              <a:extLst>
                <a:ext uri="{28A0092B-C50C-407E-A947-70E740481C1C}">
                  <a14:useLocalDpi xmlns:a14="http://schemas.microsoft.com/office/drawing/2010/main" val="0"/>
                </a:ext>
              </a:extLst>
            </a:blip>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6" name="Oval 5"/>
          <p:cNvSpPr/>
          <p:nvPr/>
        </p:nvSpPr>
        <p:spPr>
          <a:xfrm>
            <a:off x="683568" y="4149080"/>
            <a:ext cx="972747" cy="926743"/>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a:spLocks noChangeAspect="1"/>
          </p:cNvSpPr>
          <p:nvPr/>
        </p:nvSpPr>
        <p:spPr>
          <a:xfrm>
            <a:off x="683568" y="5517232"/>
            <a:ext cx="946044" cy="893357"/>
          </a:xfrm>
          <a:prstGeom prst="ellipse">
            <a:avLst/>
          </a:prstGeom>
          <a:blipFill rotWithShape="1">
            <a:blip r:embed="rId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TextBox 11"/>
          <p:cNvSpPr txBox="1"/>
          <p:nvPr/>
        </p:nvSpPr>
        <p:spPr>
          <a:xfrm>
            <a:off x="2080405" y="1412776"/>
            <a:ext cx="9595780" cy="1040285"/>
          </a:xfrm>
          <a:prstGeom prst="rect">
            <a:avLst/>
          </a:prstGeom>
          <a:noFill/>
        </p:spPr>
        <p:txBody>
          <a:bodyPr wrap="square" rtlCol="0">
            <a:spAutoFit/>
          </a:bodyPr>
          <a:lstStyle/>
          <a:p>
            <a:pPr>
              <a:lnSpc>
                <a:spcPct val="110000"/>
              </a:lnSpc>
            </a:pPr>
            <a:r>
              <a:rPr lang="en-GB" sz="2800" dirty="0">
                <a:effectLst>
                  <a:outerShdw blurRad="38100" dist="38100" dir="2700000" algn="tl">
                    <a:srgbClr val="000000">
                      <a:alpha val="43137"/>
                    </a:srgbClr>
                  </a:outerShdw>
                </a:effectLst>
                <a:latin typeface="Arial" charset="0"/>
                <a:cs typeface="Arial" charset="0"/>
              </a:rPr>
              <a:t>Committed to teaching excellence and a great Student Experience: a dynamic and interactive programme</a:t>
            </a:r>
          </a:p>
        </p:txBody>
      </p:sp>
      <p:sp>
        <p:nvSpPr>
          <p:cNvPr id="13" name="TextBox 12"/>
          <p:cNvSpPr txBox="1"/>
          <p:nvPr/>
        </p:nvSpPr>
        <p:spPr>
          <a:xfrm>
            <a:off x="2080405" y="2995708"/>
            <a:ext cx="6553641" cy="566309"/>
          </a:xfrm>
          <a:prstGeom prst="rect">
            <a:avLst/>
          </a:prstGeom>
          <a:noFill/>
        </p:spPr>
        <p:txBody>
          <a:bodyPr wrap="square" rtlCol="0">
            <a:spAutoFit/>
          </a:bodyPr>
          <a:lstStyle/>
          <a:p>
            <a:pPr>
              <a:lnSpc>
                <a:spcPct val="110000"/>
              </a:lnSpc>
            </a:pPr>
            <a:r>
              <a:rPr lang="en-GB" sz="2800" dirty="0">
                <a:effectLst>
                  <a:outerShdw blurRad="38100" dist="38100" dir="2700000" algn="tl">
                    <a:srgbClr val="000000">
                      <a:alpha val="43137"/>
                    </a:srgbClr>
                  </a:outerShdw>
                </a:effectLst>
                <a:latin typeface="Arial" charset="0"/>
                <a:cs typeface="Arial" charset="0"/>
              </a:rPr>
              <a:t>Employability and graduate prospects</a:t>
            </a:r>
          </a:p>
        </p:txBody>
      </p:sp>
      <p:sp>
        <p:nvSpPr>
          <p:cNvPr id="14" name="TextBox 13"/>
          <p:cNvSpPr txBox="1"/>
          <p:nvPr/>
        </p:nvSpPr>
        <p:spPr>
          <a:xfrm>
            <a:off x="2033365" y="4319461"/>
            <a:ext cx="7408457" cy="523220"/>
          </a:xfrm>
          <a:prstGeom prst="rect">
            <a:avLst/>
          </a:prstGeom>
          <a:noFill/>
        </p:spPr>
        <p:txBody>
          <a:bodyPr wrap="square" rtlCol="0">
            <a:spAutoFit/>
          </a:bodyPr>
          <a:lstStyle/>
          <a:p>
            <a:pPr lvl="0">
              <a:spcBef>
                <a:spcPct val="20000"/>
              </a:spcBef>
            </a:pPr>
            <a:r>
              <a:rPr lang="en-GB" sz="2800" dirty="0">
                <a:effectLst>
                  <a:outerShdw blurRad="38100" dist="38100" dir="2700000" algn="tl">
                    <a:srgbClr val="000000">
                      <a:alpha val="43137"/>
                    </a:srgbClr>
                  </a:outerShdw>
                </a:effectLst>
              </a:rPr>
              <a:t>Research and evidence based learning</a:t>
            </a:r>
            <a:r>
              <a:rPr lang="en-GB" sz="2800" b="1" dirty="0">
                <a:effectLst>
                  <a:outerShdw blurRad="38100" dist="38100" dir="2700000" algn="tl">
                    <a:srgbClr val="000000">
                      <a:alpha val="43137"/>
                    </a:srgbClr>
                  </a:outerShdw>
                </a:effectLst>
              </a:rPr>
              <a:t> </a:t>
            </a:r>
            <a:endParaRPr lang="en-GB" sz="2800" b="1" dirty="0">
              <a:solidFill>
                <a:prstClr val="white"/>
              </a:solidFill>
              <a:effectLst>
                <a:outerShdw blurRad="38100" dist="38100" dir="2700000" algn="tl">
                  <a:srgbClr val="000000">
                    <a:alpha val="43137"/>
                  </a:srgbClr>
                </a:outerShdw>
              </a:effectLst>
            </a:endParaRPr>
          </a:p>
        </p:txBody>
      </p:sp>
      <p:sp>
        <p:nvSpPr>
          <p:cNvPr id="15" name="TextBox 14"/>
          <p:cNvSpPr txBox="1"/>
          <p:nvPr/>
        </p:nvSpPr>
        <p:spPr>
          <a:xfrm>
            <a:off x="2051719" y="5517232"/>
            <a:ext cx="9351903" cy="1040285"/>
          </a:xfrm>
          <a:prstGeom prst="rect">
            <a:avLst/>
          </a:prstGeom>
          <a:noFill/>
        </p:spPr>
        <p:txBody>
          <a:bodyPr wrap="square" rtlCol="0">
            <a:spAutoFit/>
          </a:bodyPr>
          <a:lstStyle/>
          <a:p>
            <a:pPr>
              <a:lnSpc>
                <a:spcPct val="110000"/>
              </a:lnSpc>
            </a:pPr>
            <a:r>
              <a:rPr lang="en-GB" sz="2800" dirty="0">
                <a:effectLst>
                  <a:outerShdw blurRad="38100" dist="38100" dir="2700000" algn="tl">
                    <a:srgbClr val="000000">
                      <a:alpha val="43137"/>
                    </a:srgbClr>
                  </a:outerShdw>
                </a:effectLst>
                <a:latin typeface="Arial" charset="0"/>
                <a:cs typeface="Arial" charset="0"/>
              </a:rPr>
              <a:t>Partnership University: Learning in real life practice areas as well as working with our people and public partners </a:t>
            </a:r>
          </a:p>
        </p:txBody>
      </p:sp>
    </p:spTree>
    <p:extLst>
      <p:ext uri="{BB962C8B-B14F-4D97-AF65-F5344CB8AC3E}">
        <p14:creationId xmlns:p14="http://schemas.microsoft.com/office/powerpoint/2010/main" val="3307602378"/>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KY with UWE logo top WIDESCREEN" id="{D5E3830D-3103-4E5E-AC5F-5DE02DBF69DA}" vid="{08B9A586-4B9B-4F03-A70B-D3FECD7AC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E30C0819813741B6B0A65BCC74FBA4" ma:contentTypeVersion="10" ma:contentTypeDescription="Create a new document." ma:contentTypeScope="" ma:versionID="879b2dbac338cd725acbbf60b4339645">
  <xsd:schema xmlns:xsd="http://www.w3.org/2001/XMLSchema" xmlns:xs="http://www.w3.org/2001/XMLSchema" xmlns:p="http://schemas.microsoft.com/office/2006/metadata/properties" xmlns:ns2="0b943aa9-b9f6-469b-bf53-5a22ca5c6d4d" xmlns:ns3="522fed48-c251-490e-ab69-81c2c0145e0b" targetNamespace="http://schemas.microsoft.com/office/2006/metadata/properties" ma:root="true" ma:fieldsID="ad6757e3553f7c60ba6dd0bb69e0a068" ns2:_="" ns3:_="">
    <xsd:import namespace="0b943aa9-b9f6-469b-bf53-5a22ca5c6d4d"/>
    <xsd:import namespace="522fed48-c251-490e-ab69-81c2c0145e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43aa9-b9f6-469b-bf53-5a22ca5c6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fed48-c251-490e-ab69-81c2c0145e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22fed48-c251-490e-ab69-81c2c0145e0b">
      <UserInfo>
        <DisplayName>Zoe Veal</DisplayName>
        <AccountId>31</AccountId>
        <AccountType/>
      </UserInfo>
      <UserInfo>
        <DisplayName>Craig Boothroyd</DisplayName>
        <AccountId>23</AccountId>
        <AccountType/>
      </UserInfo>
      <UserInfo>
        <DisplayName>Darren Stewart</DisplayName>
        <AccountId>36</AccountId>
        <AccountType/>
      </UserInfo>
      <UserInfo>
        <DisplayName>Angela Vowles</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6723FC-87D4-41C7-8426-E6F645392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43aa9-b9f6-469b-bf53-5a22ca5c6d4d"/>
    <ds:schemaRef ds:uri="522fed48-c251-490e-ab69-81c2c0145e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7BB7B5-274C-4E94-9498-5C5B0E448458}">
  <ds:schemaRefs>
    <ds:schemaRef ds:uri="http://purl.org/dc/elements/1.1/"/>
    <ds:schemaRef ds:uri="http://schemas.microsoft.com/office/2006/metadata/properties"/>
    <ds:schemaRef ds:uri="http://schemas.microsoft.com/office/infopath/2007/PartnerControls"/>
    <ds:schemaRef ds:uri="http://purl.org/dc/terms/"/>
    <ds:schemaRef ds:uri="a2989d00-a052-495f-abaa-7f07f0932a1c"/>
    <ds:schemaRef ds:uri="http://schemas.openxmlformats.org/package/2006/metadata/core-properties"/>
    <ds:schemaRef ds:uri="http://schemas.microsoft.com/office/2006/documentManagement/types"/>
    <ds:schemaRef ds:uri="4c0c6732-9d5a-4fa9-870d-40465e52f014"/>
    <ds:schemaRef ds:uri="http://www.w3.org/XML/1998/namespace"/>
    <ds:schemaRef ds:uri="http://purl.org/dc/dcmitype/"/>
    <ds:schemaRef ds:uri="522fed48-c251-490e-ab69-81c2c0145e0b"/>
  </ds:schemaRefs>
</ds:datastoreItem>
</file>

<file path=customXml/itemProps3.xml><?xml version="1.0" encoding="utf-8"?>
<ds:datastoreItem xmlns:ds="http://schemas.openxmlformats.org/officeDocument/2006/customXml" ds:itemID="{B389102B-94DD-4360-A2A0-1A8F0D7F8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TotalTime>
  <Words>800</Words>
  <Application>Microsoft Office PowerPoint</Application>
  <PresentationFormat>Widescreen</PresentationFormat>
  <Paragraphs>114</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Courier New</vt:lpstr>
      <vt:lpstr>Georgia</vt:lpstr>
      <vt:lpstr>Segoe UI</vt:lpstr>
      <vt:lpstr>Source Sans Pro</vt:lpstr>
      <vt:lpstr>Tahoma</vt:lpstr>
      <vt:lpstr>Custom Design</vt:lpstr>
      <vt:lpstr>Welcome to UWE, School of Health and Social Wellbeing  BSc (Hons) Nursing</vt:lpstr>
      <vt:lpstr>PowerPoint Presentation</vt:lpstr>
      <vt:lpstr>The Four Fields of Nursing </vt:lpstr>
      <vt:lpstr>PowerPoint Presentation</vt:lpstr>
      <vt:lpstr>Our learning themes:</vt:lpstr>
      <vt:lpstr>Practice Learning</vt:lpstr>
      <vt:lpstr>About UWE Bristol</vt:lpstr>
      <vt:lpstr>University Mental Health Charter</vt:lpstr>
      <vt:lpstr>Why UWE?</vt:lpstr>
      <vt:lpstr>Practice Partners</vt:lpstr>
      <vt:lpstr>PowerPoint Presentation</vt:lpstr>
      <vt:lpstr>What our students say…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Kirstin Barnett</dc:creator>
  <cp:lastModifiedBy>Tatiana Nurse</cp:lastModifiedBy>
  <cp:revision>44</cp:revision>
  <cp:lastPrinted>2016-09-22T10:08:48Z</cp:lastPrinted>
  <dcterms:created xsi:type="dcterms:W3CDTF">2019-12-19T16:35:22Z</dcterms:created>
  <dcterms:modified xsi:type="dcterms:W3CDTF">2022-03-08T15:35:28Z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0x010100CCE30C0819813741B6B0A65BCC74FBA4</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dlc_DocIdItemGuid">
    <vt:lpwstr>009cb250-8d58-4132-a6ea-ff78866f456c</vt:lpwstr>
  </property>
</Properties>
</file>