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0" r:id="rId6"/>
    <p:sldId id="267" r:id="rId7"/>
    <p:sldId id="275" r:id="rId8"/>
    <p:sldId id="279" r:id="rId9"/>
    <p:sldId id="274" r:id="rId10"/>
    <p:sldId id="276" r:id="rId11"/>
    <p:sldId id="280" r:id="rId12"/>
    <p:sldId id="284" r:id="rId13"/>
    <p:sldId id="290" r:id="rId14"/>
    <p:sldId id="283" r:id="rId15"/>
    <p:sldId id="289" r:id="rId16"/>
    <p:sldId id="288" r:id="rId17"/>
    <p:sldId id="277" r:id="rId18"/>
    <p:sldId id="278" r:id="rId19"/>
    <p:sldId id="291" r:id="rId20"/>
  </p:sldIdLst>
  <p:sldSz cx="9144000" cy="6858000" type="screen4x3"/>
  <p:notesSz cx="9872663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52"/>
    <a:srgbClr val="6DA463"/>
    <a:srgbClr val="1A9DAC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57"/>
    <p:restoredTop sz="80053" autoAdjust="0"/>
  </p:normalViewPr>
  <p:slideViewPr>
    <p:cSldViewPr showGuides="1">
      <p:cViewPr varScale="1">
        <p:scale>
          <a:sx n="54" d="100"/>
          <a:sy n="54" d="100"/>
        </p:scale>
        <p:origin x="1304" y="48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C91EF-68B9-451E-B3CA-DFF316D319A4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796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9433D-7642-4B29-B2FC-1476C75EF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2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96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28896"/>
            <a:ext cx="78981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96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28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506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808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729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850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87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07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6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832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B8DDF-9C23-42C5-9CE4-163A19A90EE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94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87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0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52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02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268760"/>
            <a:ext cx="3024188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48667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268760"/>
            <a:ext cx="2385743" cy="472879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39231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440160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184353"/>
            <a:ext cx="7058025" cy="69291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01141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547440"/>
            <a:ext cx="4283969" cy="220486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/>
              <a:t>100%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564519"/>
            <a:ext cx="3601021" cy="218778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4896321"/>
            <a:ext cx="7129412" cy="62091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6" name="Picture 5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99220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04AA5-7743-5D42-8F71-9204012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1B6D-95B0-E74C-829A-B725ABB3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41DBE-12FB-AB41-86A2-B14760EE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B706-5959-BC4E-9BB9-13C77DCD4A4A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1CB31-938E-9C46-91C5-52C38593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69C09-85A5-8F4A-82FF-B6415B92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84BC-68C5-1C45-9188-EA1FBF22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uwe.ac.uk/aboutus/policies/assessmentcycle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1.uwe.ac.uk/aboutus/policie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UWE Bristol</a:t>
            </a:r>
            <a:b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</a:b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ea typeface="ＭＳ Ｐゴシック" pitchFamily="34" charset="-128"/>
              </a:rPr>
              <a:t>External Examiners Conference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640800" y="1787168"/>
            <a:ext cx="1219139" cy="22899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Jenny Dye, Director of Learning and Teaching, Health &amp; Applied Sciences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Judith Ritchie, Director of Quality and Enhancement, Environment &amp; Technology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 Jan 2022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66ACAF-4FD6-4128-BB16-AAD5A96B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62DB8-DCCD-4046-8596-2BA2D2A14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800" dirty="0"/>
              <a:t>All FE work must be re-marked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Work marked at below 50% must be re marked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Allow all marks to stand 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Something else………………..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7334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2800" dirty="0">
                <a:ea typeface="ＭＳ Ｐゴシック" pitchFamily="34" charset="-128"/>
                <a:cs typeface="Arial" charset="0"/>
              </a:rPr>
              <a:t>Example of adverse group circumstances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8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Exam paper consisting of 4 compulsory questions. </a:t>
            </a:r>
          </a:p>
          <a:p>
            <a:pPr marL="0" indent="0">
              <a:buFontTx/>
              <a:buNone/>
            </a:pPr>
            <a:r>
              <a:rPr lang="en-GB" altLang="en-US" sz="28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Some key module content not delivered/poorly delivered. </a:t>
            </a:r>
          </a:p>
          <a:p>
            <a:pPr marL="0" indent="0">
              <a:buFontTx/>
              <a:buNone/>
            </a:pPr>
            <a:r>
              <a:rPr lang="en-GB" altLang="en-US" sz="28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Concerns raised by students post exam. </a:t>
            </a:r>
            <a:endParaRPr lang="en-GB" altLang="en-US" sz="2800" b="1" i="1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71677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Analysis; process and action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/>
              <a:t>What is the evidence?</a:t>
            </a:r>
          </a:p>
          <a:p>
            <a:r>
              <a:rPr lang="en-GB" sz="2400" dirty="0"/>
              <a:t>Does the evidence support the concern?</a:t>
            </a:r>
          </a:p>
          <a:p>
            <a:pPr lvl="1"/>
            <a:r>
              <a:rPr lang="en-GB" dirty="0"/>
              <a:t>E.g. Analysis of student performance – current and comparable cohorts</a:t>
            </a:r>
          </a:p>
          <a:p>
            <a:r>
              <a:rPr lang="en-GB" sz="2400" dirty="0"/>
              <a:t>What is the impact?</a:t>
            </a:r>
          </a:p>
          <a:p>
            <a:r>
              <a:rPr lang="en-GB" sz="2400" dirty="0"/>
              <a:t>If a potential impact is agreed – should any action be taken?</a:t>
            </a:r>
          </a:p>
          <a:p>
            <a:r>
              <a:rPr lang="en-GB" sz="2400" dirty="0"/>
              <a:t>If yes, what actions are available?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66466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800" dirty="0"/>
              <a:t>Possible actions (needs board approval)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en-US" sz="2400" dirty="0">
                <a:ea typeface="ＭＳ Ｐゴシック" pitchFamily="34" charset="-128"/>
              </a:rPr>
              <a:t>Examples of actions available;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mark uplift - %age versus actual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Impact of changing marks – fail ↔ pass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Rigour; have LO’s, professional standards been met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No action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Resit uncapped 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Null and void (new assessment) </a:t>
            </a:r>
          </a:p>
          <a:p>
            <a:pPr marL="4266882" lvl="7" indent="0">
              <a:buNone/>
            </a:pPr>
            <a:r>
              <a:rPr lang="en-GB" altLang="en-US" sz="3467" dirty="0">
                <a:ea typeface="ＭＳ Ｐゴシック" pitchFamily="34" charset="-128"/>
              </a:rPr>
              <a:t>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3349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sz="3200" dirty="0">
                <a:ea typeface="ＭＳ Ｐゴシック" pitchFamily="34" charset="-128"/>
                <a:cs typeface="Arial" charset="0"/>
              </a:rPr>
              <a:t>Assessment and Feedback Policy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/>
              <a:t> Quality processes related to assessment setting and marking will be found in  the  ‘</a:t>
            </a:r>
            <a:r>
              <a:rPr lang="en-GB" altLang="en-US" sz="2400" dirty="0">
                <a:hlinkClick r:id="rId3"/>
              </a:rPr>
              <a:t>Assessment and Feedback Policy</a:t>
            </a:r>
            <a:r>
              <a:rPr lang="en-GB" altLang="en-US" sz="2400" dirty="0">
                <a:hlinkClick r:id="rId4"/>
              </a:rPr>
              <a:t>’ </a:t>
            </a: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Separate Policy and Guidance Documents</a:t>
            </a:r>
          </a:p>
          <a:p>
            <a:pPr lvl="1">
              <a:defRPr/>
            </a:pPr>
            <a:r>
              <a:rPr lang="en-GB" altLang="en-US" sz="2400" dirty="0"/>
              <a:t>Principles</a:t>
            </a:r>
          </a:p>
          <a:p>
            <a:pPr lvl="1">
              <a:defRPr/>
            </a:pPr>
            <a:r>
              <a:rPr lang="en-GB" altLang="en-US" sz="2400" dirty="0"/>
              <a:t>Internal marking options</a:t>
            </a:r>
          </a:p>
          <a:p>
            <a:pPr lvl="1">
              <a:defRPr/>
            </a:pPr>
            <a:r>
              <a:rPr lang="en-GB" altLang="en-US" sz="2400" dirty="0"/>
              <a:t>Moderation requirements</a:t>
            </a:r>
          </a:p>
          <a:p>
            <a:pPr lvl="2">
              <a:defRPr/>
            </a:pPr>
            <a:r>
              <a:rPr lang="en-GB" altLang="en-US" dirty="0"/>
              <a:t>Guidance on sample selected</a:t>
            </a:r>
          </a:p>
          <a:p>
            <a:pPr lvl="1">
              <a:defRPr/>
            </a:pPr>
            <a:r>
              <a:rPr lang="en-GB" altLang="en-US" sz="2400" dirty="0"/>
              <a:t>Aggregate mark guidance</a:t>
            </a:r>
          </a:p>
          <a:p>
            <a:pPr lvl="1">
              <a:defRPr/>
            </a:pPr>
            <a:r>
              <a:rPr lang="en-GB" altLang="en-US" sz="2400" dirty="0"/>
              <a:t>Links to annual monitoring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3038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3200" dirty="0">
                <a:ea typeface="ＭＳ Ｐゴシック" pitchFamily="34" charset="-128"/>
              </a:rPr>
              <a:t>Assessment and Feedback Policy External moderation summary;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r>
              <a:rPr lang="en-US" altLang="en-US" sz="2000" dirty="0">
                <a:ea typeface="ＭＳ Ｐゴシック" pitchFamily="34" charset="-128"/>
              </a:rPr>
              <a:t>EE sample moderation; 10% of cohort scripts; min 6 max 12.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Where EE has oversight of collaborative provision they should also receive a sample as above, clearly identified as collaborative provision.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EE provided with related documentation e.g. module handbook, evidence of moderation, assessment, marking criteria, module report – prospective, retrospective. </a:t>
            </a:r>
          </a:p>
          <a:p>
            <a:pPr lvl="1"/>
            <a:r>
              <a:rPr lang="en-US" altLang="en-US" sz="2000" dirty="0">
                <a:ea typeface="ＭＳ Ｐゴシック" pitchFamily="34" charset="-128"/>
              </a:rPr>
              <a:t>External examiner blackboard tab. </a:t>
            </a:r>
            <a:endParaRPr lang="en-GB" altLang="en-US" sz="2000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86679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291F4C-9DF2-4414-8E7A-4B8D040D54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9F9BE6-52D6-4360-B0E4-9B4D06BAA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091883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83568" y="764704"/>
            <a:ext cx="6515621" cy="1366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External Examiners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99592" y="1916832"/>
            <a:ext cx="6515620" cy="4176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Chief EE appointed to a cognate group of </a:t>
            </a:r>
            <a:r>
              <a:rPr lang="en-US" altLang="en-US" sz="2000" dirty="0" err="1">
                <a:ea typeface="ＭＳ Ｐゴシック" charset="-128"/>
              </a:rPr>
              <a:t>programmes</a:t>
            </a:r>
            <a:r>
              <a:rPr lang="en-US" altLang="en-US" sz="2000" dirty="0">
                <a:ea typeface="ＭＳ Ｐゴシック" charset="-128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Field EE appointed with responsibility for a module or specified group of modules within a named field.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Field EE may also have responsibility for modules delivered at partner institutions in UK or overseas.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External examiners will have  an academic and/or practice background.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All modules at FHEQ 5 and above require external examiner scrutiny.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Overview only below FHEQ 5, unless PSRB requires otherwise.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FHEQ v UWE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charset="-128"/>
              </a:rPr>
              <a:t>Roles and responsibilities of the Chief EE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pPr>
              <a:defRPr/>
            </a:pPr>
            <a:r>
              <a:rPr lang="en-GB" altLang="en-US" sz="2800" dirty="0">
                <a:ea typeface="ＭＳ Ｐゴシック" panose="020B0600070205080204" pitchFamily="34" charset="-128"/>
                <a:cs typeface="Arial" panose="020B0604020202020204" pitchFamily="34" charset="0"/>
              </a:rPr>
              <a:t>Award Board Attendance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Progression  and achievement 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Conduct of award board</a:t>
            </a:r>
            <a:r>
              <a:rPr lang="en-GB" sz="2400" dirty="0"/>
              <a:t> </a:t>
            </a:r>
          </a:p>
          <a:p>
            <a:pPr lvl="1">
              <a:defRPr/>
            </a:pPr>
            <a:r>
              <a:rPr lang="en-US" sz="2400" dirty="0"/>
              <a:t>Overall assessment process and  parity of approach to assessment. </a:t>
            </a:r>
          </a:p>
          <a:p>
            <a:pPr>
              <a:defRPr/>
            </a:pPr>
            <a:r>
              <a:rPr lang="en-GB" altLang="en-US" sz="2800" dirty="0">
                <a:ea typeface="ＭＳ Ｐゴシック" panose="020B0600070205080204" pitchFamily="34" charset="-128"/>
                <a:cs typeface="Arial" panose="020B0604020202020204" pitchFamily="34" charset="0"/>
              </a:rPr>
              <a:t>Annual Reporting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Roles and Responsibilities of the Field External Examiner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772816"/>
            <a:ext cx="6587628" cy="4248472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Ensure assessments are properly conducted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Ensure standards/levels are appropriate; consider comparative performance across range of cohorts both at UWE and at partner institutions. 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Participate in Field Board decision-making e.g. consideration of any adverse cohort circumstances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R</a:t>
            </a:r>
            <a:r>
              <a:rPr lang="en-US" altLang="en-US" dirty="0" err="1">
                <a:ea typeface="ＭＳ Ｐゴシック" pitchFamily="34" charset="-128"/>
                <a:cs typeface="Arial" charset="0"/>
              </a:rPr>
              <a:t>eport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  on the effectiveness of assessments 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dirty="0">
                <a:ea typeface="ＭＳ Ｐゴシック" pitchFamily="34" charset="-128"/>
                <a:cs typeface="Arial" charset="0"/>
              </a:rPr>
              <a:t>Report on  the conduct of the examining board</a:t>
            </a:r>
          </a:p>
          <a:p>
            <a:pPr eaLnBrk="1" hangingPunct="1"/>
            <a:endParaRPr lang="en-US" altLang="en-US" dirty="0">
              <a:ea typeface="ＭＳ Ｐゴシック" pitchFamily="34" charset="-128"/>
              <a:cs typeface="Arial" charset="0"/>
            </a:endParaRPr>
          </a:p>
          <a:p>
            <a:r>
              <a:rPr lang="en-US" altLang="en-US" dirty="0">
                <a:ea typeface="ＭＳ Ｐゴシック" pitchFamily="34" charset="-128"/>
                <a:cs typeface="Arial" charset="0"/>
              </a:rPr>
              <a:t>Report any matters of serious concern arising from the assessments which put at risk the module standard</a:t>
            </a:r>
            <a:endParaRPr lang="en-GB" altLang="en-US" sz="1800" dirty="0"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052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Field EEs are not permitted to;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420888"/>
            <a:ext cx="6587628" cy="3600400"/>
          </a:xfrm>
        </p:spPr>
        <p:txBody>
          <a:bodyPr/>
          <a:lstStyle/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Attend Award Boards (unless a PSRB requirement)</a:t>
            </a:r>
          </a:p>
          <a:p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Be involved in Award Board decisions regarding student progression and achievement </a:t>
            </a:r>
            <a:r>
              <a:rPr lang="en-US" altLang="en-US" sz="2000" dirty="0">
                <a:ea typeface="ＭＳ Ｐゴシック" pitchFamily="34" charset="-128"/>
                <a:cs typeface="Arial" charset="0"/>
              </a:rPr>
              <a:t>(unless a PSRB requirement/appointed as non-modular EE also)</a:t>
            </a:r>
          </a:p>
          <a:p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US" altLang="en-US" sz="2000" dirty="0">
                <a:ea typeface="ＭＳ Ｐゴシック" pitchFamily="34" charset="-128"/>
                <a:cs typeface="Arial" charset="0"/>
              </a:rPr>
              <a:t>Change marks for individual students</a:t>
            </a:r>
          </a:p>
          <a:p>
            <a:endParaRPr lang="en-US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US" altLang="en-US" sz="2000" dirty="0">
                <a:ea typeface="ＭＳ Ｐゴシック" pitchFamily="34" charset="-128"/>
                <a:cs typeface="Arial" charset="0"/>
              </a:rPr>
              <a:t>Name individuals in their annual reports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046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26498"/>
            <a:ext cx="6172200" cy="857250"/>
          </a:xfrm>
        </p:spPr>
        <p:txBody>
          <a:bodyPr/>
          <a:lstStyle/>
          <a:p>
            <a:r>
              <a:rPr lang="en-GB" sz="3000" dirty="0">
                <a:solidFill>
                  <a:srgbClr val="02A4A6"/>
                </a:solidFill>
              </a:rPr>
              <a:t>Quality Code (2018)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880" y="1658871"/>
            <a:ext cx="6423660" cy="10553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b="1" dirty="0"/>
              <a:t>Expectations for standards - ‘external expertise’: </a:t>
            </a:r>
          </a:p>
          <a:p>
            <a:pPr marL="0" indent="0">
              <a:buNone/>
            </a:pPr>
            <a:r>
              <a:rPr lang="en-GB" sz="1425" dirty="0"/>
              <a:t>‘The academic standards of courses meet the requirements of the relevant national qualifications’ frameworks’</a:t>
            </a:r>
          </a:p>
          <a:p>
            <a:pPr marL="0" indent="0">
              <a:buNone/>
            </a:pPr>
            <a:r>
              <a:rPr lang="en-GB" sz="1425" dirty="0"/>
              <a:t>‘The value of qualifications awarded to students at the point of qualification and over time is in line with sector-recognised standards.’</a:t>
            </a:r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100" y="1783747"/>
            <a:ext cx="1312223" cy="53547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25880" y="3033891"/>
            <a:ext cx="6332220" cy="2578240"/>
          </a:xfrm>
          <a:prstGeom prst="rect">
            <a:avLst/>
          </a:prstGeom>
          <a:gradFill flip="none" rotWithShape="1">
            <a:gsLst>
              <a:gs pos="0">
                <a:srgbClr val="544587">
                  <a:tint val="66000"/>
                  <a:satMod val="160000"/>
                </a:srgbClr>
              </a:gs>
              <a:gs pos="50000">
                <a:srgbClr val="544587">
                  <a:tint val="44500"/>
                  <a:satMod val="160000"/>
                </a:srgbClr>
              </a:gs>
              <a:gs pos="100000">
                <a:srgbClr val="544587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b="1" dirty="0">
                <a:latin typeface="+mj-lt"/>
              </a:rPr>
              <a:t>Core practices </a:t>
            </a:r>
            <a:r>
              <a:rPr lang="en-GB" sz="1500" dirty="0">
                <a:latin typeface="+mj-lt"/>
              </a:rPr>
              <a:t>related to the external examiner role</a:t>
            </a:r>
          </a:p>
          <a:p>
            <a:r>
              <a:rPr lang="en-GB" sz="1500" dirty="0">
                <a:latin typeface="+mj-lt"/>
              </a:rPr>
              <a:t>The provider ensures that the threshold standards for its qualifications are consistent with the relevant national standards.</a:t>
            </a:r>
            <a:r>
              <a:rPr lang="x-none" sz="1500">
                <a:solidFill>
                  <a:srgbClr val="00B0F0"/>
                </a:solidFill>
                <a:latin typeface="+mj-lt"/>
              </a:rPr>
              <a:t> </a:t>
            </a:r>
            <a:r>
              <a:rPr lang="x-none" sz="1500" b="1">
                <a:solidFill>
                  <a:srgbClr val="02A4A6"/>
                </a:solidFill>
                <a:latin typeface="+mj-lt"/>
              </a:rPr>
              <a:t>[Maintainer of academic standards]</a:t>
            </a:r>
            <a:endParaRPr lang="en-GB" sz="1500" b="1" dirty="0">
              <a:solidFill>
                <a:srgbClr val="02A4A6"/>
              </a:solidFill>
              <a:latin typeface="+mj-lt"/>
            </a:endParaRPr>
          </a:p>
          <a:p>
            <a:endParaRPr lang="en-GB" sz="300" b="1" dirty="0">
              <a:solidFill>
                <a:srgbClr val="02A4A6"/>
              </a:solidFill>
              <a:latin typeface="+mj-lt"/>
              <a:cs typeface="Arial"/>
            </a:endParaRPr>
          </a:p>
          <a:p>
            <a:r>
              <a:rPr lang="en-GB" sz="1500" dirty="0">
                <a:latin typeface="+mj-lt"/>
              </a:rPr>
              <a:t>The provider ensures that students who are awarded qualifications have the opportunity to achieve standards beyond the threshold level that are reasonably comparable with those achieved in other UK providers</a:t>
            </a:r>
            <a:r>
              <a:rPr lang="x-none" sz="1500">
                <a:solidFill>
                  <a:schemeClr val="bg1"/>
                </a:solidFill>
                <a:latin typeface="+mj-lt"/>
              </a:rPr>
              <a:t> </a:t>
            </a:r>
            <a:r>
              <a:rPr lang="x-none" sz="1500" b="1">
                <a:solidFill>
                  <a:srgbClr val="02A4A6"/>
                </a:solidFill>
                <a:latin typeface="+mj-lt"/>
              </a:rPr>
              <a:t>[Guardian of national standards]</a:t>
            </a:r>
            <a:endParaRPr lang="en-GB" sz="1500" b="1" dirty="0">
              <a:solidFill>
                <a:srgbClr val="02A4A6"/>
              </a:solidFill>
              <a:latin typeface="+mj-lt"/>
            </a:endParaRPr>
          </a:p>
          <a:p>
            <a:endParaRPr lang="en-GB" sz="300" b="1" dirty="0">
              <a:solidFill>
                <a:srgbClr val="02A4A6"/>
              </a:solidFill>
              <a:latin typeface="+mj-lt"/>
            </a:endParaRPr>
          </a:p>
          <a:p>
            <a:r>
              <a:rPr lang="en-GB" sz="1500" dirty="0">
                <a:latin typeface="+mj-lt"/>
              </a:rPr>
              <a:t>The provider uses …… assessment and classification processes that are reliable, fair and transparent </a:t>
            </a:r>
            <a:r>
              <a:rPr lang="x-none" sz="1500" b="1">
                <a:solidFill>
                  <a:srgbClr val="02A4A6"/>
                </a:solidFill>
              </a:rPr>
              <a:t>[</a:t>
            </a:r>
            <a:r>
              <a:rPr lang="en-GB" sz="1500" b="1" dirty="0">
                <a:solidFill>
                  <a:srgbClr val="02A4A6"/>
                </a:solidFill>
              </a:rPr>
              <a:t>Process checker</a:t>
            </a:r>
            <a:r>
              <a:rPr lang="x-none" sz="1500" b="1">
                <a:solidFill>
                  <a:srgbClr val="02A4A6"/>
                </a:solidFill>
              </a:rPr>
              <a:t>]</a:t>
            </a:r>
            <a:endParaRPr lang="en-GB" sz="1500" b="1" dirty="0">
              <a:solidFill>
                <a:srgbClr val="02A4A6"/>
              </a:solidFill>
            </a:endParaRPr>
          </a:p>
          <a:p>
            <a:endParaRPr lang="en-GB" sz="1500" dirty="0">
              <a:latin typeface="+mj-lt"/>
            </a:endParaRPr>
          </a:p>
          <a:p>
            <a:pPr marL="0" indent="0">
              <a:buNone/>
            </a:pPr>
            <a:endParaRPr lang="en-GB" sz="1500" b="1" dirty="0">
              <a:solidFill>
                <a:srgbClr val="02A4A6"/>
              </a:solidFill>
              <a:latin typeface="+mj-lt"/>
              <a:cs typeface="Arial"/>
            </a:endParaRPr>
          </a:p>
          <a:p>
            <a:pPr marL="0" indent="0">
              <a:buNone/>
            </a:pPr>
            <a:endParaRPr lang="en-GB" sz="1500" b="1" dirty="0">
              <a:solidFill>
                <a:srgbClr val="02A4A6"/>
              </a:solidFill>
              <a:latin typeface="+mj-lt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F2264F-FE51-E640-A2A7-190DEFEAEF74}"/>
              </a:ext>
            </a:extLst>
          </p:cNvPr>
          <p:cNvSpPr txBox="1"/>
          <p:nvPr/>
        </p:nvSpPr>
        <p:spPr>
          <a:xfrm>
            <a:off x="4366260" y="5654502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From UKSCQA &amp; QAA (2018) </a:t>
            </a:r>
            <a:r>
              <a:rPr lang="en-US" sz="900" i="1" dirty="0"/>
              <a:t>UK QC for HE, Advice &amp; Guidance: External Expertise </a:t>
            </a:r>
            <a:r>
              <a:rPr lang="en-US" sz="900" dirty="0"/>
              <a:t>QAA. p3</a:t>
            </a:r>
            <a:endParaRPr lang="en-US" sz="9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0A000A-DCC6-EF47-9261-A0DE2607F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777" y="881705"/>
            <a:ext cx="1312223" cy="63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0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Activities include: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968130"/>
          </a:xfrm>
        </p:spPr>
        <p:txBody>
          <a:bodyPr/>
          <a:lstStyle/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Reviewing assessment tasks /tools</a:t>
            </a:r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Sampling the marking of student work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Expected documentation</a:t>
            </a:r>
          </a:p>
          <a:p>
            <a:r>
              <a:rPr lang="en-GB" altLang="en-US" sz="2400" i="1" dirty="0">
                <a:ea typeface="ＭＳ Ｐゴシック" pitchFamily="34" charset="-128"/>
                <a:cs typeface="Arial" charset="0"/>
              </a:rPr>
              <a:t>Placement visits for professional practice modules 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Hearing the student voice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Attending Examination Boards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Acting as a critical friend to the module / programme team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  <a:cs typeface="Arial" charset="0"/>
              </a:rPr>
              <a:t>External reviewer (additional contract) 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Writing an Annual Report for the University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0476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Regulations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Three types of modules;</a:t>
            </a:r>
          </a:p>
          <a:p>
            <a:pPr lvl="1"/>
            <a:r>
              <a:rPr lang="en-GB" altLang="en-US" dirty="0">
                <a:ea typeface="ＭＳ Ｐゴシック" pitchFamily="34" charset="-128"/>
                <a:cs typeface="Arial" charset="0"/>
              </a:rPr>
              <a:t>Standard/project/professional practice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 3 day ‘Grace period’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 Extensions  (7 day) 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Reasonable adjustments eg: </a:t>
            </a:r>
          </a:p>
          <a:p>
            <a:pPr lvl="1">
              <a:buFontTx/>
              <a:buAutoNum type="arabicPeriod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14 day grace period</a:t>
            </a:r>
          </a:p>
          <a:p>
            <a:pPr lvl="1">
              <a:buFontTx/>
              <a:buAutoNum type="arabicPeriod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Alternative assessments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Adverse Group Circumstances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Assessment Offences</a:t>
            </a:r>
          </a:p>
          <a:p>
            <a:pPr>
              <a:buFontTx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Other policies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4706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Case Study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You are EE for a module that is delivered at UWE and at an FE college (collaborative provision).</a:t>
            </a:r>
          </a:p>
          <a:p>
            <a:pPr marL="0" indent="0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During external moderation you note the following statistics;</a:t>
            </a: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r>
              <a:rPr lang="en-GB" altLang="en-US" sz="2400" b="1" dirty="0">
                <a:ea typeface="ＭＳ Ｐゴシック" pitchFamily="34" charset="-128"/>
                <a:cs typeface="Arial" charset="0"/>
              </a:rPr>
              <a:t>What are your questions/considerations?</a:t>
            </a: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1EA493-776B-4B20-BC3C-9A8AD37FB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64438"/>
              </p:ext>
            </p:extLst>
          </p:nvPr>
        </p:nvGraphicFramePr>
        <p:xfrm>
          <a:off x="846952" y="3068960"/>
          <a:ext cx="6587627" cy="130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632">
                  <a:extLst>
                    <a:ext uri="{9D8B030D-6E8A-4147-A177-3AD203B41FA5}">
                      <a16:colId xmlns:a16="http://schemas.microsoft.com/office/drawing/2014/main" val="3159841008"/>
                    </a:ext>
                  </a:extLst>
                </a:gridCol>
                <a:gridCol w="2195632">
                  <a:extLst>
                    <a:ext uri="{9D8B030D-6E8A-4147-A177-3AD203B41FA5}">
                      <a16:colId xmlns:a16="http://schemas.microsoft.com/office/drawing/2014/main" val="198598850"/>
                    </a:ext>
                  </a:extLst>
                </a:gridCol>
                <a:gridCol w="2196363">
                  <a:extLst>
                    <a:ext uri="{9D8B030D-6E8A-4147-A177-3AD203B41FA5}">
                      <a16:colId xmlns:a16="http://schemas.microsoft.com/office/drawing/2014/main" val="3895260719"/>
                    </a:ext>
                  </a:extLst>
                </a:gridCol>
              </a:tblGrid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HE/FE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Mark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Pass Rate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141123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UWE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58.4%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698502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68.4%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277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21887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59CC84D0EEC419BA71443C0177E20" ma:contentTypeVersion="12" ma:contentTypeDescription="Create a new document." ma:contentTypeScope="" ma:versionID="54e7f23891796eaded6c7926da8fe8ba">
  <xsd:schema xmlns:xsd="http://www.w3.org/2001/XMLSchema" xmlns:xs="http://www.w3.org/2001/XMLSchema" xmlns:p="http://schemas.microsoft.com/office/2006/metadata/properties" xmlns:ns3="01d52a66-1e75-49bf-82d4-ec695946b87e" xmlns:ns4="fb53f2f1-1926-4b71-8733-d74cd2823179" targetNamespace="http://schemas.microsoft.com/office/2006/metadata/properties" ma:root="true" ma:fieldsID="fa63444487447cc844bdd4000781076b" ns3:_="" ns4:_="">
    <xsd:import namespace="01d52a66-1e75-49bf-82d4-ec695946b87e"/>
    <xsd:import namespace="fb53f2f1-1926-4b71-8733-d74cd28231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52a66-1e75-49bf-82d4-ec695946b8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3f2f1-1926-4b71-8733-d74cd2823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9EB50A-17D6-4F6F-B4B2-4480784B19BF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1d52a66-1e75-49bf-82d4-ec695946b87e"/>
    <ds:schemaRef ds:uri="http://purl.org/dc/elements/1.1/"/>
    <ds:schemaRef ds:uri="http://schemas.microsoft.com/office/2006/metadata/properties"/>
    <ds:schemaRef ds:uri="http://purl.org/dc/terms/"/>
    <ds:schemaRef ds:uri="fb53f2f1-1926-4b71-8733-d74cd282317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18F0A3-D78B-4829-80F4-8A3BB5A8D0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F5DBBD-B95D-4A0D-B51C-D7FA14604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52a66-1e75-49bf-82d4-ec695946b87e"/>
    <ds:schemaRef ds:uri="fb53f2f1-1926-4b71-8733-d74cd2823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695</TotalTime>
  <Words>897</Words>
  <Application>Microsoft Office PowerPoint</Application>
  <PresentationFormat>On-screen Show (4:3)</PresentationFormat>
  <Paragraphs>154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Georgia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Quality Code (2018)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Jennifer Dye</cp:lastModifiedBy>
  <cp:revision>68</cp:revision>
  <cp:lastPrinted>2019-01-07T14:52:37Z</cp:lastPrinted>
  <dcterms:created xsi:type="dcterms:W3CDTF">2016-04-27T08:33:48Z</dcterms:created>
  <dcterms:modified xsi:type="dcterms:W3CDTF">2022-01-10T17:19:45Z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46c0ecb4-7f08-4cee-b264-fb019275afd9</vt:lpwstr>
  </property>
  <property fmtid="{D5CDD505-2E9C-101B-9397-08002B2CF9AE}" pid="3" name="ContentTypeId">
    <vt:lpwstr>0x01010099759CC84D0EEC419BA71443C0177E20</vt:lpwstr>
  </property>
</Properties>
</file>