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sldIdLst>
    <p:sldId id="436" r:id="rId5"/>
    <p:sldId id="257" r:id="rId6"/>
    <p:sldId id="258" r:id="rId7"/>
    <p:sldId id="259" r:id="rId8"/>
    <p:sldId id="438" r:id="rId9"/>
    <p:sldId id="318" r:id="rId10"/>
    <p:sldId id="469" r:id="rId11"/>
    <p:sldId id="446" r:id="rId12"/>
    <p:sldId id="450" r:id="rId13"/>
    <p:sldId id="457" r:id="rId14"/>
    <p:sldId id="349" r:id="rId15"/>
    <p:sldId id="448" r:id="rId16"/>
    <p:sldId id="458" r:id="rId17"/>
    <p:sldId id="471" r:id="rId18"/>
    <p:sldId id="260" r:id="rId19"/>
    <p:sldId id="470" r:id="rId20"/>
    <p:sldId id="447" r:id="rId21"/>
    <p:sldId id="462" r:id="rId22"/>
    <p:sldId id="454" r:id="rId23"/>
    <p:sldId id="467" r:id="rId24"/>
    <p:sldId id="468" r:id="rId25"/>
    <p:sldId id="460" r:id="rId26"/>
    <p:sldId id="459" r:id="rId27"/>
    <p:sldId id="439" r:id="rId28"/>
    <p:sldId id="461" r:id="rId29"/>
    <p:sldId id="443" r:id="rId30"/>
    <p:sldId id="456" r:id="rId31"/>
    <p:sldId id="400"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CB4385-A9E8-414A-8A70-7C65BD060A39}" v="5" dt="2024-03-13T07:58:10.2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2740" autoAdjust="0"/>
  </p:normalViewPr>
  <p:slideViewPr>
    <p:cSldViewPr snapToGrid="0">
      <p:cViewPr varScale="1">
        <p:scale>
          <a:sx n="48" d="100"/>
          <a:sy n="48" d="100"/>
        </p:scale>
        <p:origin x="13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4288E5-7694-4EB2-9293-DEC21230506C}" type="datetimeFigureOut">
              <a:rPr lang="en-GB" smtClean="0"/>
              <a:t>13/03/2024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E3FA05-6D99-46CF-B518-F51B10B90640}" type="slidenum">
              <a:rPr lang="en-GB" smtClean="0"/>
              <a:t>‹#›</a:t>
            </a:fld>
            <a:endParaRPr lang="en-GB"/>
          </a:p>
        </p:txBody>
      </p:sp>
    </p:spTree>
    <p:extLst>
      <p:ext uri="{BB962C8B-B14F-4D97-AF65-F5344CB8AC3E}">
        <p14:creationId xmlns:p14="http://schemas.microsoft.com/office/powerpoint/2010/main" val="1129012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mj.bmj.com/content/39/11/826.full"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www.britishjournalofmidwifery.com/content/literature-review/how-does-social-media-influence-expectations-decision-making-and-experiences-of-childbirth" TargetMode="External"/><Relationship Id="rId5" Type="http://schemas.openxmlformats.org/officeDocument/2006/relationships/hyperlink" Target="https://www.researchgate.net/publication/368967053_A_post-structuralist_feminist_analysis_of_electronic_fetal_monitoring_in_labour" TargetMode="External"/><Relationship Id="rId4" Type="http://schemas.openxmlformats.org/officeDocument/2006/relationships/hyperlink" Target="https://research-information.bris.ac.uk/ws/portalfiles/portal/311521474/Full_text_PDF_final_published_version_.pdf"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SSSA update</a:t>
            </a:r>
          </a:p>
        </p:txBody>
      </p:sp>
      <p:sp>
        <p:nvSpPr>
          <p:cNvPr id="4" name="Slide Number Placeholder 3"/>
          <p:cNvSpPr>
            <a:spLocks noGrp="1"/>
          </p:cNvSpPr>
          <p:nvPr>
            <p:ph type="sldNum" sz="quarter" idx="5"/>
          </p:nvPr>
        </p:nvSpPr>
        <p:spPr/>
        <p:txBody>
          <a:bodyPr/>
          <a:lstStyle/>
          <a:p>
            <a:fld id="{60E3FA05-6D99-46CF-B518-F51B10B90640}" type="slidenum">
              <a:rPr lang="en-GB" smtClean="0"/>
              <a:t>1</a:t>
            </a:fld>
            <a:endParaRPr lang="en-GB"/>
          </a:p>
        </p:txBody>
      </p:sp>
    </p:spTree>
    <p:extLst>
      <p:ext uri="{BB962C8B-B14F-4D97-AF65-F5344CB8AC3E}">
        <p14:creationId xmlns:p14="http://schemas.microsoft.com/office/powerpoint/2010/main" val="12177836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Final summative sign off-click on each tab across the top of the MORA and go to the practice assessor tab-check the tick boxes when all proficiencies in that tab have been achieved.</a:t>
            </a:r>
          </a:p>
        </p:txBody>
      </p:sp>
      <p:sp>
        <p:nvSpPr>
          <p:cNvPr id="4" name="Slide Number Placeholder 3"/>
          <p:cNvSpPr>
            <a:spLocks noGrp="1"/>
          </p:cNvSpPr>
          <p:nvPr>
            <p:ph type="sldNum" sz="quarter" idx="5"/>
          </p:nvPr>
        </p:nvSpPr>
        <p:spPr/>
        <p:txBody>
          <a:bodyPr/>
          <a:lstStyle/>
          <a:p>
            <a:fld id="{60E3FA05-6D99-46CF-B518-F51B10B90640}" type="slidenum">
              <a:rPr lang="en-GB" smtClean="0"/>
              <a:t>12</a:t>
            </a:fld>
            <a:endParaRPr lang="en-GB"/>
          </a:p>
        </p:txBody>
      </p:sp>
    </p:spTree>
    <p:extLst>
      <p:ext uri="{BB962C8B-B14F-4D97-AF65-F5344CB8AC3E}">
        <p14:creationId xmlns:p14="http://schemas.microsoft.com/office/powerpoint/2010/main" val="2107778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 to year 1, 2 or 3 assessment tab and complete the initial meeting, review 1, review 2 and summative assessment tabs. Progression plan and retrieval review/summatives are completed if needed. Review 1 and summative assessments are tripartite meetings and completed in the presence of the student and academic assessor. The initial meeting and review 2 are between just the student and PA.</a:t>
            </a:r>
          </a:p>
        </p:txBody>
      </p:sp>
      <p:sp>
        <p:nvSpPr>
          <p:cNvPr id="4" name="Slide Number Placeholder 3"/>
          <p:cNvSpPr>
            <a:spLocks noGrp="1"/>
          </p:cNvSpPr>
          <p:nvPr>
            <p:ph type="sldNum" sz="quarter" idx="5"/>
          </p:nvPr>
        </p:nvSpPr>
        <p:spPr/>
        <p:txBody>
          <a:bodyPr/>
          <a:lstStyle/>
          <a:p>
            <a:fld id="{60E3FA05-6D99-46CF-B518-F51B10B90640}" type="slidenum">
              <a:rPr lang="en-GB" smtClean="0"/>
              <a:t>13</a:t>
            </a:fld>
            <a:endParaRPr lang="en-GB"/>
          </a:p>
        </p:txBody>
      </p:sp>
    </p:spTree>
    <p:extLst>
      <p:ext uri="{BB962C8B-B14F-4D97-AF65-F5344CB8AC3E}">
        <p14:creationId xmlns:p14="http://schemas.microsoft.com/office/powerpoint/2010/main" val="2504795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Calibri" panose="020F0502020204030204" pitchFamily="34" charset="0"/>
                <a:ea typeface="Calibri" panose="020F0502020204030204" pitchFamily="34" charset="0"/>
                <a:cs typeface="Times New Roman" panose="02020603050405020304" pitchFamily="18" charset="0"/>
              </a:rPr>
              <a:t>What is an APP</a:t>
            </a:r>
          </a:p>
          <a:p>
            <a:r>
              <a:rPr lang="en-GB" sz="12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An Access to Placement Plan is a document that recommends adjustments, support and strategies to help overcome any barriers students may face.</a:t>
            </a:r>
          </a:p>
          <a:p>
            <a:endParaRPr lang="en-GB" sz="12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endParaRPr>
          </a:p>
          <a:p>
            <a:r>
              <a:rPr lang="en-GB" b="1" i="0" dirty="0">
                <a:solidFill>
                  <a:srgbClr val="444444"/>
                </a:solidFill>
                <a:effectLst/>
                <a:latin typeface="segoe ui" panose="020B0502040204020203" pitchFamily="34" charset="0"/>
              </a:rPr>
              <a:t>Students will need to provide medical evidence to the Disability Service before their Access to Placement Plan meeting.</a:t>
            </a:r>
            <a:endParaRPr lang="en-GB" b="1" i="0" dirty="0">
              <a:solidFill>
                <a:srgbClr val="444444"/>
              </a:solidFill>
              <a:effectLst/>
              <a:latin typeface="Segoe UI" panose="020B0502040204020203" pitchFamily="34" charset="0"/>
            </a:endParaRPr>
          </a:p>
          <a:p>
            <a:pPr marL="0" indent="0">
              <a:buFont typeface="Arial" panose="020B0604020202020204" pitchFamily="34" charset="0"/>
              <a:buNone/>
            </a:pPr>
            <a:endParaRPr lang="en-GB" dirty="0"/>
          </a:p>
          <a:p>
            <a:pPr marL="0" indent="0">
              <a:buFont typeface="Arial" panose="020B0604020202020204" pitchFamily="34" charset="0"/>
              <a:buNone/>
            </a:pPr>
            <a:r>
              <a:rPr lang="en-GB" dirty="0"/>
              <a:t>Caring Responsibility does not include ‘everyday’ childcare</a:t>
            </a:r>
          </a:p>
          <a:p>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a:defRPr/>
            </a:pPr>
            <a:fld id="{85360570-2B09-DB43-BBE0-DA076DA911F1}" type="slidenum">
              <a:rPr lang="en-US" altLang="en-US" smtClean="0"/>
              <a:pPr>
                <a:defRPr/>
              </a:pPr>
              <a:t>14</a:t>
            </a:fld>
            <a:endParaRPr lang="en-US" altLang="en-US"/>
          </a:p>
        </p:txBody>
      </p:sp>
    </p:spTree>
    <p:extLst>
      <p:ext uri="{BB962C8B-B14F-4D97-AF65-F5344CB8AC3E}">
        <p14:creationId xmlns:p14="http://schemas.microsoft.com/office/powerpoint/2010/main" val="18300458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Placement providers are informed about the APP as they need an overview of students with reasonable adjustments.</a:t>
            </a:r>
          </a:p>
          <a:p>
            <a:endParaRPr lang="en-GB" sz="12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b="0" i="0" dirty="0">
                <a:solidFill>
                  <a:srgbClr val="000000"/>
                </a:solidFill>
                <a:effectLst/>
                <a:latin typeface="Times New Roman" panose="02020603050405020304" pitchFamily="18" charset="0"/>
              </a:rPr>
              <a:t>We encourage students to disclose to Practice Supervisors/Assessors/Educators as soon as possible and to negotiate reasonable adjustments. The adjustments recommended will apply to all future placements unless specified.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b="0" i="0" dirty="0">
                <a:solidFill>
                  <a:srgbClr val="000000"/>
                </a:solidFill>
                <a:effectLst/>
                <a:latin typeface="Times New Roman" panose="02020603050405020304" pitchFamily="18" charset="0"/>
              </a:rPr>
              <a:t>Practice colleagues should note that a risk assessment may be required.</a:t>
            </a:r>
          </a:p>
          <a:p>
            <a:endParaRPr lang="en-GB" b="1" dirty="0"/>
          </a:p>
        </p:txBody>
      </p:sp>
      <p:sp>
        <p:nvSpPr>
          <p:cNvPr id="4" name="Slide Number Placeholder 3"/>
          <p:cNvSpPr>
            <a:spLocks noGrp="1"/>
          </p:cNvSpPr>
          <p:nvPr>
            <p:ph type="sldNum" sz="quarter" idx="5"/>
          </p:nvPr>
        </p:nvSpPr>
        <p:spPr/>
        <p:txBody>
          <a:bodyPr/>
          <a:lstStyle/>
          <a:p>
            <a:pPr>
              <a:defRPr/>
            </a:pPr>
            <a:fld id="{85360570-2B09-DB43-BBE0-DA076DA911F1}" type="slidenum">
              <a:rPr lang="en-US" altLang="en-US" smtClean="0"/>
              <a:pPr>
                <a:defRPr/>
              </a:pPr>
              <a:t>15</a:t>
            </a:fld>
            <a:endParaRPr lang="en-US" altLang="en-US"/>
          </a:p>
        </p:txBody>
      </p:sp>
    </p:spTree>
    <p:extLst>
      <p:ext uri="{BB962C8B-B14F-4D97-AF65-F5344CB8AC3E}">
        <p14:creationId xmlns:p14="http://schemas.microsoft.com/office/powerpoint/2010/main" val="41789921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161616"/>
                </a:solidFill>
                <a:effectLst/>
                <a:latin typeface="Open Sans" panose="020B0606030504020204" pitchFamily="34" charset="0"/>
              </a:rPr>
              <a:t>The European Directive recognition of professional qualifications requires student midwives during their clinical training to have provided care for a certain number of women and babies in specific categories.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i="0" dirty="0">
                <a:solidFill>
                  <a:srgbClr val="161616"/>
                </a:solidFill>
                <a:effectLst/>
                <a:latin typeface="Open Sans" panose="020B0606030504020204" pitchFamily="34" charset="0"/>
              </a:rPr>
              <a:t>‘Risk’ as it is termed by the NMC refer to as ‘additional or complex needs’ but there is no NMC requirement to record these.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i="0" dirty="0">
                <a:solidFill>
                  <a:srgbClr val="161616"/>
                </a:solidFill>
                <a:effectLst/>
                <a:latin typeface="Open Sans" panose="020B0606030504020204" pitchFamily="34" charset="0"/>
              </a:rPr>
              <a:t>Amendments have been made to some of the references/language in the MORA document to reflect Brexit and to ensure language is inclusive of all ethnicities.</a:t>
            </a:r>
          </a:p>
          <a:p>
            <a:pPr algn="l"/>
            <a:r>
              <a:rPr lang="en-GB" b="1" i="0" dirty="0">
                <a:solidFill>
                  <a:srgbClr val="161616"/>
                </a:solidFill>
                <a:effectLst/>
                <a:latin typeface="Open Sans" panose="020B0606030504020204" pitchFamily="34" charset="0"/>
              </a:rPr>
              <a:t>Year 1</a:t>
            </a:r>
            <a:endParaRPr lang="en-GB" b="0" i="0" dirty="0">
              <a:solidFill>
                <a:srgbClr val="161616"/>
              </a:solidFill>
              <a:effectLst/>
              <a:latin typeface="Open Sans" panose="020B0606030504020204" pitchFamily="34" charset="0"/>
            </a:endParaRPr>
          </a:p>
          <a:p>
            <a:pPr algn="l"/>
            <a:r>
              <a:rPr lang="en-GB" b="0" i="0" dirty="0">
                <a:solidFill>
                  <a:srgbClr val="161616"/>
                </a:solidFill>
                <a:effectLst/>
                <a:latin typeface="Open Sans" panose="020B0606030504020204" pitchFamily="34" charset="0"/>
              </a:rPr>
              <a:t>​​​​​​​20x Antenatal examinations</a:t>
            </a:r>
          </a:p>
          <a:p>
            <a:pPr algn="l"/>
            <a:r>
              <a:rPr lang="en-GB" b="0" i="0" dirty="0">
                <a:solidFill>
                  <a:srgbClr val="161616"/>
                </a:solidFill>
                <a:effectLst/>
                <a:latin typeface="Open Sans" panose="020B0606030504020204" pitchFamily="34" charset="0"/>
              </a:rPr>
              <a:t>5x Care for pregnant women and births personally facilitated</a:t>
            </a:r>
          </a:p>
          <a:p>
            <a:pPr algn="l"/>
            <a:r>
              <a:rPr lang="en-GB" b="0" i="0" dirty="0">
                <a:solidFill>
                  <a:srgbClr val="161616"/>
                </a:solidFill>
                <a:effectLst/>
                <a:latin typeface="Open Sans" panose="020B0606030504020204" pitchFamily="34" charset="0"/>
              </a:rPr>
              <a:t>20x Postnatal examinations</a:t>
            </a:r>
          </a:p>
          <a:p>
            <a:pPr algn="l"/>
            <a:r>
              <a:rPr lang="en-GB" b="0" i="0" dirty="0">
                <a:solidFill>
                  <a:srgbClr val="161616"/>
                </a:solidFill>
                <a:effectLst/>
                <a:latin typeface="Open Sans" panose="020B0606030504020204" pitchFamily="34" charset="0"/>
              </a:rPr>
              <a:t>20x Neonatal examinations</a:t>
            </a:r>
          </a:p>
          <a:p>
            <a:pPr algn="l"/>
            <a:br>
              <a:rPr lang="en-GB" b="0" i="0" dirty="0">
                <a:solidFill>
                  <a:srgbClr val="161616"/>
                </a:solidFill>
                <a:effectLst/>
                <a:latin typeface="Open Sans" panose="020B0606030504020204" pitchFamily="34" charset="0"/>
              </a:rPr>
            </a:br>
            <a:r>
              <a:rPr lang="en-GB" b="1" i="0" dirty="0">
                <a:solidFill>
                  <a:srgbClr val="161616"/>
                </a:solidFill>
                <a:effectLst/>
                <a:latin typeface="Open Sans" panose="020B0606030504020204" pitchFamily="34" charset="0"/>
              </a:rPr>
              <a:t>Year 2</a:t>
            </a:r>
            <a:endParaRPr lang="en-GB" b="0" i="0" dirty="0">
              <a:solidFill>
                <a:srgbClr val="161616"/>
              </a:solidFill>
              <a:effectLst/>
              <a:latin typeface="Open Sans" panose="020B0606030504020204" pitchFamily="34" charset="0"/>
            </a:endParaRPr>
          </a:p>
          <a:p>
            <a:pPr algn="l"/>
            <a:r>
              <a:rPr lang="en-GB" b="0" i="0" dirty="0">
                <a:solidFill>
                  <a:srgbClr val="161616"/>
                </a:solidFill>
                <a:effectLst/>
                <a:latin typeface="Open Sans" panose="020B0606030504020204" pitchFamily="34" charset="0"/>
              </a:rPr>
              <a:t>​​​​​​​35x Antenatal examinations</a:t>
            </a:r>
          </a:p>
          <a:p>
            <a:pPr algn="l"/>
            <a:r>
              <a:rPr lang="en-GB" b="0" i="0" dirty="0">
                <a:solidFill>
                  <a:srgbClr val="161616"/>
                </a:solidFill>
                <a:effectLst/>
                <a:latin typeface="Open Sans" panose="020B0606030504020204" pitchFamily="34" charset="0"/>
              </a:rPr>
              <a:t>15x Care for pregnant women and births personally facilitated</a:t>
            </a:r>
          </a:p>
          <a:p>
            <a:pPr algn="l"/>
            <a:r>
              <a:rPr lang="en-GB" b="0" i="0" dirty="0">
                <a:solidFill>
                  <a:srgbClr val="161616"/>
                </a:solidFill>
                <a:effectLst/>
                <a:latin typeface="Open Sans" panose="020B0606030504020204" pitchFamily="34" charset="0"/>
              </a:rPr>
              <a:t>35x Postnatal examinations</a:t>
            </a:r>
          </a:p>
          <a:p>
            <a:pPr algn="l"/>
            <a:r>
              <a:rPr lang="en-GB" b="0" i="0" dirty="0">
                <a:solidFill>
                  <a:srgbClr val="161616"/>
                </a:solidFill>
                <a:effectLst/>
                <a:latin typeface="Open Sans" panose="020B0606030504020204" pitchFamily="34" charset="0"/>
              </a:rPr>
              <a:t>35x Neonatal examinations</a:t>
            </a:r>
          </a:p>
          <a:p>
            <a:pPr algn="l"/>
            <a:br>
              <a:rPr lang="en-GB" b="0" i="0" dirty="0">
                <a:solidFill>
                  <a:srgbClr val="161616"/>
                </a:solidFill>
                <a:effectLst/>
                <a:latin typeface="Open Sans" panose="020B0606030504020204" pitchFamily="34" charset="0"/>
              </a:rPr>
            </a:br>
            <a:r>
              <a:rPr lang="en-GB" b="1" i="0" dirty="0">
                <a:solidFill>
                  <a:srgbClr val="161616"/>
                </a:solidFill>
                <a:effectLst/>
                <a:latin typeface="Open Sans" panose="020B0606030504020204" pitchFamily="34" charset="0"/>
              </a:rPr>
              <a:t>Year 3</a:t>
            </a:r>
            <a:endParaRPr lang="en-GB" b="0" i="0" dirty="0">
              <a:solidFill>
                <a:srgbClr val="161616"/>
              </a:solidFill>
              <a:effectLst/>
              <a:latin typeface="Open Sans" panose="020B0606030504020204" pitchFamily="34" charset="0"/>
            </a:endParaRPr>
          </a:p>
          <a:p>
            <a:pPr algn="l"/>
            <a:r>
              <a:rPr lang="en-GB" b="0" i="0" dirty="0">
                <a:solidFill>
                  <a:srgbClr val="161616"/>
                </a:solidFill>
                <a:effectLst/>
                <a:latin typeface="Open Sans" panose="020B0606030504020204" pitchFamily="34" charset="0"/>
              </a:rPr>
              <a:t>​​​​​​​45x Antenatal examinations</a:t>
            </a:r>
          </a:p>
          <a:p>
            <a:pPr algn="l"/>
            <a:r>
              <a:rPr lang="en-GB" b="0" i="0" dirty="0">
                <a:solidFill>
                  <a:srgbClr val="161616"/>
                </a:solidFill>
                <a:effectLst/>
                <a:latin typeface="Open Sans" panose="020B0606030504020204" pitchFamily="34" charset="0"/>
              </a:rPr>
              <a:t>20x Care for pregnant women and births personally facilitated</a:t>
            </a:r>
          </a:p>
          <a:p>
            <a:pPr algn="l"/>
            <a:r>
              <a:rPr lang="en-GB" b="0" i="0" dirty="0">
                <a:solidFill>
                  <a:srgbClr val="161616"/>
                </a:solidFill>
                <a:effectLst/>
                <a:latin typeface="Open Sans" panose="020B0606030504020204" pitchFamily="34" charset="0"/>
              </a:rPr>
              <a:t>45x Postnatal examinations</a:t>
            </a:r>
          </a:p>
          <a:p>
            <a:pPr algn="l"/>
            <a:r>
              <a:rPr lang="en-GB" b="0" i="0" dirty="0">
                <a:solidFill>
                  <a:srgbClr val="161616"/>
                </a:solidFill>
                <a:effectLst/>
                <a:latin typeface="Open Sans" panose="020B0606030504020204" pitchFamily="34" charset="0"/>
              </a:rPr>
              <a:t>45x Neonatal examinations</a:t>
            </a:r>
          </a:p>
          <a:p>
            <a:endParaRPr lang="en-GB" dirty="0"/>
          </a:p>
        </p:txBody>
      </p:sp>
      <p:sp>
        <p:nvSpPr>
          <p:cNvPr id="4" name="Slide Number Placeholder 3"/>
          <p:cNvSpPr>
            <a:spLocks noGrp="1"/>
          </p:cNvSpPr>
          <p:nvPr>
            <p:ph type="sldNum" sz="quarter" idx="5"/>
          </p:nvPr>
        </p:nvSpPr>
        <p:spPr/>
        <p:txBody>
          <a:bodyPr/>
          <a:lstStyle/>
          <a:p>
            <a:fld id="{60E3FA05-6D99-46CF-B518-F51B10B90640}" type="slidenum">
              <a:rPr lang="en-GB" smtClean="0"/>
              <a:t>17</a:t>
            </a:fld>
            <a:endParaRPr lang="en-GB"/>
          </a:p>
        </p:txBody>
      </p:sp>
    </p:spTree>
    <p:extLst>
      <p:ext uri="{BB962C8B-B14F-4D97-AF65-F5344CB8AC3E}">
        <p14:creationId xmlns:p14="http://schemas.microsoft.com/office/powerpoint/2010/main" val="15385524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Care in labour records. It is important for students to keep a record of any significant care given in labour where they have been present at the birth, but the birth has ended in an instrumental or caesarean birth and therefore cannot count towards birth numbers. Whilst the aim is for every student to achieve 40 births-the 30:20 caveat may be applied if the student has kept accurate records of care in labour. This will be reviewed on an individual basis and is at the discretion of the Lead Midwife for Education (LME).</a:t>
            </a:r>
          </a:p>
        </p:txBody>
      </p:sp>
      <p:sp>
        <p:nvSpPr>
          <p:cNvPr id="4" name="Slide Number Placeholder 3"/>
          <p:cNvSpPr>
            <a:spLocks noGrp="1"/>
          </p:cNvSpPr>
          <p:nvPr>
            <p:ph type="sldNum" sz="quarter" idx="5"/>
          </p:nvPr>
        </p:nvSpPr>
        <p:spPr/>
        <p:txBody>
          <a:bodyPr/>
          <a:lstStyle/>
          <a:p>
            <a:fld id="{60E3FA05-6D99-46CF-B518-F51B10B90640}" type="slidenum">
              <a:rPr lang="en-GB" smtClean="0"/>
              <a:t>18</a:t>
            </a:fld>
            <a:endParaRPr lang="en-GB"/>
          </a:p>
        </p:txBody>
      </p:sp>
    </p:spTree>
    <p:extLst>
      <p:ext uri="{BB962C8B-B14F-4D97-AF65-F5344CB8AC3E}">
        <p14:creationId xmlns:p14="http://schemas.microsoft.com/office/powerpoint/2010/main" val="9449670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ensure the above process is followed rather than just emailing with concerns. It is important the process is open and transparent and involves students and in captured in the MORA document as per NMC requirements.</a:t>
            </a:r>
          </a:p>
        </p:txBody>
      </p:sp>
      <p:sp>
        <p:nvSpPr>
          <p:cNvPr id="4" name="Slide Number Placeholder 3"/>
          <p:cNvSpPr>
            <a:spLocks noGrp="1"/>
          </p:cNvSpPr>
          <p:nvPr>
            <p:ph type="sldNum" sz="quarter" idx="5"/>
          </p:nvPr>
        </p:nvSpPr>
        <p:spPr/>
        <p:txBody>
          <a:bodyPr/>
          <a:lstStyle/>
          <a:p>
            <a:fld id="{60E3FA05-6D99-46CF-B518-F51B10B90640}" type="slidenum">
              <a:rPr lang="en-GB" smtClean="0"/>
              <a:t>19</a:t>
            </a:fld>
            <a:endParaRPr lang="en-GB"/>
          </a:p>
        </p:txBody>
      </p:sp>
    </p:spTree>
    <p:extLst>
      <p:ext uri="{BB962C8B-B14F-4D97-AF65-F5344CB8AC3E}">
        <p14:creationId xmlns:p14="http://schemas.microsoft.com/office/powerpoint/2010/main" val="36616127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228600">
              <a:spcAft>
                <a:spcPts val="0"/>
              </a:spcAft>
            </a:pPr>
            <a:r>
              <a:rPr lang="en-GB" sz="1200" dirty="0">
                <a:solidFill>
                  <a:srgbClr val="242424"/>
                </a:solidFill>
                <a:latin typeface="Calibri" panose="020F0502020204030204" pitchFamily="34" charset="0"/>
              </a:rPr>
              <a:t>Accurate and contemporaneous audit trail of concern raised-as would be expected by the professional body, and completed as soon as possible at the time, not significantly later</a:t>
            </a:r>
          </a:p>
          <a:p>
            <a:pPr marL="457200" indent="-228600">
              <a:spcAft>
                <a:spcPts val="0"/>
              </a:spcAft>
            </a:pPr>
            <a:r>
              <a:rPr lang="en-GB" sz="1200" dirty="0">
                <a:solidFill>
                  <a:srgbClr val="242424"/>
                </a:solidFill>
                <a:latin typeface="Symbol" panose="05050102010706020507" pitchFamily="18" charset="2"/>
              </a:rPr>
              <a:t>·</a:t>
            </a:r>
            <a:r>
              <a:rPr lang="en-GB" sz="1200" dirty="0">
                <a:solidFill>
                  <a:srgbClr val="242424"/>
                </a:solidFill>
                <a:latin typeface="Times New Roman" panose="02020603050405020304" pitchFamily="18" charset="0"/>
              </a:rPr>
              <a:t>         </a:t>
            </a:r>
            <a:r>
              <a:rPr lang="en-GB" sz="1200" dirty="0">
                <a:solidFill>
                  <a:srgbClr val="242424"/>
                </a:solidFill>
                <a:latin typeface="Calibri" panose="020F0502020204030204" pitchFamily="34" charset="0"/>
              </a:rPr>
              <a:t>I think we need to include an example of how to write a plan-concise with detail</a:t>
            </a:r>
          </a:p>
          <a:p>
            <a:endParaRPr lang="en-GB" dirty="0"/>
          </a:p>
        </p:txBody>
      </p:sp>
      <p:sp>
        <p:nvSpPr>
          <p:cNvPr id="4" name="Slide Number Placeholder 3"/>
          <p:cNvSpPr>
            <a:spLocks noGrp="1"/>
          </p:cNvSpPr>
          <p:nvPr>
            <p:ph type="sldNum" sz="quarter" idx="5"/>
          </p:nvPr>
        </p:nvSpPr>
        <p:spPr/>
        <p:txBody>
          <a:bodyPr/>
          <a:lstStyle/>
          <a:p>
            <a:fld id="{60E3FA05-6D99-46CF-B518-F51B10B90640}" type="slidenum">
              <a:rPr lang="en-GB" smtClean="0"/>
              <a:t>20</a:t>
            </a:fld>
            <a:endParaRPr lang="en-GB"/>
          </a:p>
        </p:txBody>
      </p:sp>
    </p:spTree>
    <p:extLst>
      <p:ext uri="{BB962C8B-B14F-4D97-AF65-F5344CB8AC3E}">
        <p14:creationId xmlns:p14="http://schemas.microsoft.com/office/powerpoint/2010/main" val="16271212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Progression plans should be clear and concise, the student should know what the concern is, what is expected from them in order to develop and achieved what is required, how they can achieve this and the timeframe this should take place in.</a:t>
            </a:r>
          </a:p>
          <a:p>
            <a:endParaRPr lang="en-GB" dirty="0"/>
          </a:p>
          <a:p>
            <a:r>
              <a:rPr lang="en-GB" dirty="0"/>
              <a:t>Failing students need clear measurable and auditable progress plans to support them in moving to the next stage of their training.</a:t>
            </a:r>
          </a:p>
        </p:txBody>
      </p:sp>
      <p:sp>
        <p:nvSpPr>
          <p:cNvPr id="4" name="Slide Number Placeholder 3"/>
          <p:cNvSpPr>
            <a:spLocks noGrp="1"/>
          </p:cNvSpPr>
          <p:nvPr>
            <p:ph type="sldNum" sz="quarter" idx="5"/>
          </p:nvPr>
        </p:nvSpPr>
        <p:spPr/>
        <p:txBody>
          <a:bodyPr/>
          <a:lstStyle/>
          <a:p>
            <a:fld id="{60E3FA05-6D99-46CF-B518-F51B10B90640}" type="slidenum">
              <a:rPr lang="en-GB" smtClean="0"/>
              <a:t>21</a:t>
            </a:fld>
            <a:endParaRPr lang="en-GB"/>
          </a:p>
        </p:txBody>
      </p:sp>
    </p:spTree>
    <p:extLst>
      <p:ext uri="{BB962C8B-B14F-4D97-AF65-F5344CB8AC3E}">
        <p14:creationId xmlns:p14="http://schemas.microsoft.com/office/powerpoint/2010/main" val="33275195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Student support- APT-Academic Personal tutor and Academic assessor (usually the same person but not always). </a:t>
            </a:r>
          </a:p>
          <a:p>
            <a:r>
              <a:rPr lang="en-GB" dirty="0"/>
              <a:t>UWE PMAs</a:t>
            </a:r>
          </a:p>
          <a:p>
            <a:r>
              <a:rPr lang="en-GB" dirty="0"/>
              <a:t>UWE Student wellbeing services-especially important as parliament debate a bill for legal duty of care for students in university.</a:t>
            </a:r>
          </a:p>
          <a:p>
            <a:r>
              <a:rPr lang="en-GB" dirty="0"/>
              <a:t>Clinical staff in the placement area, PEFs and PAs.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Access plans/ reasonable adjustments-Equality Act, 2010- some students will have an access plan which may dictate certain shift patterns.</a:t>
            </a:r>
            <a:endParaRPr lang="en-US" altLang="en-US" b="0" dirty="0"/>
          </a:p>
          <a:p>
            <a:endParaRPr lang="en-GB" dirty="0"/>
          </a:p>
        </p:txBody>
      </p:sp>
      <p:sp>
        <p:nvSpPr>
          <p:cNvPr id="4" name="Slide Number Placeholder 3"/>
          <p:cNvSpPr>
            <a:spLocks noGrp="1"/>
          </p:cNvSpPr>
          <p:nvPr>
            <p:ph type="sldNum" sz="quarter" idx="5"/>
          </p:nvPr>
        </p:nvSpPr>
        <p:spPr/>
        <p:txBody>
          <a:bodyPr/>
          <a:lstStyle/>
          <a:p>
            <a:fld id="{60E3FA05-6D99-46CF-B518-F51B10B90640}" type="slidenum">
              <a:rPr lang="en-GB" smtClean="0"/>
              <a:t>22</a:t>
            </a:fld>
            <a:endParaRPr lang="en-GB"/>
          </a:p>
        </p:txBody>
      </p:sp>
    </p:spTree>
    <p:extLst>
      <p:ext uri="{BB962C8B-B14F-4D97-AF65-F5344CB8AC3E}">
        <p14:creationId xmlns:p14="http://schemas.microsoft.com/office/powerpoint/2010/main" val="4261863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UWE lecturers-point of contact for supervisors and assessors. Moving away from PALM to Academic in Practice (AiP). AAs will remain. </a:t>
            </a:r>
            <a:r>
              <a:rPr lang="en-GB" dirty="0" err="1"/>
              <a:t>AiPs</a:t>
            </a:r>
            <a:r>
              <a:rPr lang="en-GB" dirty="0"/>
              <a:t> will visit practice for unit walk abouts, student support sessions and formative and summative tripartite meetings. Report any concerns, ask us any questions.</a:t>
            </a:r>
          </a:p>
        </p:txBody>
      </p:sp>
      <p:sp>
        <p:nvSpPr>
          <p:cNvPr id="4" name="Slide Number Placeholder 3"/>
          <p:cNvSpPr>
            <a:spLocks noGrp="1"/>
          </p:cNvSpPr>
          <p:nvPr>
            <p:ph type="sldNum" sz="quarter" idx="5"/>
          </p:nvPr>
        </p:nvSpPr>
        <p:spPr/>
        <p:txBody>
          <a:bodyPr/>
          <a:lstStyle/>
          <a:p>
            <a:fld id="{60E3FA05-6D99-46CF-B518-F51B10B90640}" type="slidenum">
              <a:rPr lang="en-GB" smtClean="0"/>
              <a:t>3</a:t>
            </a:fld>
            <a:endParaRPr lang="en-GB"/>
          </a:p>
        </p:txBody>
      </p:sp>
    </p:spTree>
    <p:extLst>
      <p:ext uri="{BB962C8B-B14F-4D97-AF65-F5344CB8AC3E}">
        <p14:creationId xmlns:p14="http://schemas.microsoft.com/office/powerpoint/2010/main" val="34129531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Students are allocated PAs via the PDM and advised to contact their PA for an initial meeting when they first go into practice.</a:t>
            </a:r>
          </a:p>
          <a:p>
            <a:endParaRPr lang="en-GB" dirty="0"/>
          </a:p>
          <a:p>
            <a:r>
              <a:rPr lang="en-GB" dirty="0"/>
              <a:t>Ideally students should have their shifts 6 weeks prior to the start of their placement with a fair allocation of nights, days and weekend shifts.</a:t>
            </a:r>
          </a:p>
          <a:p>
            <a:endParaRPr lang="en-GB" dirty="0"/>
          </a:p>
          <a:p>
            <a:r>
              <a:rPr lang="en-GB" dirty="0"/>
              <a:t>Student absence should be discussed with the Academic Assessor if there is cause for concern in relation to student development. The expectation is 100% attendance unless unwell.</a:t>
            </a:r>
          </a:p>
        </p:txBody>
      </p:sp>
      <p:sp>
        <p:nvSpPr>
          <p:cNvPr id="4" name="Slide Number Placeholder 3"/>
          <p:cNvSpPr>
            <a:spLocks noGrp="1"/>
          </p:cNvSpPr>
          <p:nvPr>
            <p:ph type="sldNum" sz="quarter" idx="5"/>
          </p:nvPr>
        </p:nvSpPr>
        <p:spPr/>
        <p:txBody>
          <a:bodyPr/>
          <a:lstStyle/>
          <a:p>
            <a:fld id="{60E3FA05-6D99-46CF-B518-F51B10B90640}" type="slidenum">
              <a:rPr lang="en-GB" smtClean="0"/>
              <a:t>23</a:t>
            </a:fld>
            <a:endParaRPr lang="en-GB"/>
          </a:p>
        </p:txBody>
      </p:sp>
    </p:spTree>
    <p:extLst>
      <p:ext uri="{BB962C8B-B14F-4D97-AF65-F5344CB8AC3E}">
        <p14:creationId xmlns:p14="http://schemas.microsoft.com/office/powerpoint/2010/main" val="13503661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Please see UWE Practice Support net for placement and retrieval dates</a:t>
            </a:r>
          </a:p>
          <a:p>
            <a:endParaRPr lang="en-GB" dirty="0"/>
          </a:p>
        </p:txBody>
      </p:sp>
      <p:sp>
        <p:nvSpPr>
          <p:cNvPr id="4" name="Slide Number Placeholder 3"/>
          <p:cNvSpPr>
            <a:spLocks noGrp="1"/>
          </p:cNvSpPr>
          <p:nvPr>
            <p:ph type="sldNum" sz="quarter" idx="5"/>
          </p:nvPr>
        </p:nvSpPr>
        <p:spPr/>
        <p:txBody>
          <a:bodyPr/>
          <a:lstStyle/>
          <a:p>
            <a:fld id="{60E3FA05-6D99-46CF-B518-F51B10B90640}" type="slidenum">
              <a:rPr lang="en-GB" smtClean="0"/>
              <a:t>24</a:t>
            </a:fld>
            <a:endParaRPr lang="en-GB"/>
          </a:p>
        </p:txBody>
      </p:sp>
    </p:spTree>
    <p:extLst>
      <p:ext uri="{BB962C8B-B14F-4D97-AF65-F5344CB8AC3E}">
        <p14:creationId xmlns:p14="http://schemas.microsoft.com/office/powerpoint/2010/main" val="21810788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r>
              <a:rPr lang="en-GB" sz="1200" dirty="0"/>
              <a:t>Cook balloon-decision that students should not insert.= but can attend training and UWE run a </a:t>
            </a:r>
            <a:r>
              <a:rPr lang="en-GB" sz="1200"/>
              <a:t>training session in year 2.</a:t>
            </a:r>
            <a:endParaRPr lang="en-GB" sz="1200" dirty="0"/>
          </a:p>
          <a:p>
            <a:pPr>
              <a:lnSpc>
                <a:spcPct val="120000"/>
              </a:lnSpc>
            </a:pPr>
            <a:r>
              <a:rPr lang="en-GB" sz="1200" dirty="0"/>
              <a:t>To gain experience student midwives may, under the direct supervision of a practice supervisor, participate within the preparation of intravenous drugs. </a:t>
            </a:r>
          </a:p>
          <a:p>
            <a:pPr>
              <a:lnSpc>
                <a:spcPct val="120000"/>
              </a:lnSpc>
            </a:pPr>
            <a:r>
              <a:rPr lang="en-GB" sz="1200" dirty="0"/>
              <a:t>Students who have received appropriate theoretical training may, under direct supervision, </a:t>
            </a:r>
            <a:r>
              <a:rPr lang="en-GB" sz="1200" b="1" dirty="0"/>
              <a:t>participate in the administration of a normal saline flush following intravenous cannulation</a:t>
            </a:r>
            <a:r>
              <a:rPr lang="en-GB" sz="1200" dirty="0"/>
              <a:t>, but this must only be undertaken where the practice supervisor has been satisfied that the student midwife has demonstrated sound underlying knowledge of the safe process of administration of normal saline via this route. </a:t>
            </a:r>
          </a:p>
          <a:p>
            <a:endParaRPr lang="en-GB" dirty="0"/>
          </a:p>
          <a:p>
            <a:endParaRPr lang="en-GB" dirty="0"/>
          </a:p>
          <a:p>
            <a:r>
              <a:rPr lang="en-GB" dirty="0"/>
              <a:t>On an annual basis students must complete and pass a numeracy test with a score of 100%. </a:t>
            </a:r>
          </a:p>
          <a:p>
            <a:r>
              <a:rPr lang="en-GB" dirty="0"/>
              <a:t>Complete X4 medicines management elements in the MORA.</a:t>
            </a:r>
          </a:p>
          <a:p>
            <a:r>
              <a:rPr lang="en-GB" dirty="0"/>
              <a:t>Complete various methods of drug administration as per proficiency for the year.</a:t>
            </a:r>
          </a:p>
          <a:p>
            <a:endParaRPr lang="en-GB" dirty="0"/>
          </a:p>
        </p:txBody>
      </p:sp>
      <p:sp>
        <p:nvSpPr>
          <p:cNvPr id="4" name="Slide Number Placeholder 3"/>
          <p:cNvSpPr>
            <a:spLocks noGrp="1"/>
          </p:cNvSpPr>
          <p:nvPr>
            <p:ph type="sldNum" sz="quarter" idx="5"/>
          </p:nvPr>
        </p:nvSpPr>
        <p:spPr/>
        <p:txBody>
          <a:bodyPr/>
          <a:lstStyle/>
          <a:p>
            <a:fld id="{60E3FA05-6D99-46CF-B518-F51B10B90640}" type="slidenum">
              <a:rPr lang="en-GB" smtClean="0"/>
              <a:t>25</a:t>
            </a:fld>
            <a:endParaRPr lang="en-GB"/>
          </a:p>
        </p:txBody>
      </p:sp>
    </p:spTree>
    <p:extLst>
      <p:ext uri="{BB962C8B-B14F-4D97-AF65-F5344CB8AC3E}">
        <p14:creationId xmlns:p14="http://schemas.microsoft.com/office/powerpoint/2010/main" val="41673528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Importance of student welfare-please report all absences</a:t>
            </a:r>
          </a:p>
        </p:txBody>
      </p:sp>
      <p:sp>
        <p:nvSpPr>
          <p:cNvPr id="4" name="Slide Number Placeholder 3"/>
          <p:cNvSpPr>
            <a:spLocks noGrp="1"/>
          </p:cNvSpPr>
          <p:nvPr>
            <p:ph type="sldNum" sz="quarter" idx="5"/>
          </p:nvPr>
        </p:nvSpPr>
        <p:spPr/>
        <p:txBody>
          <a:bodyPr/>
          <a:lstStyle/>
          <a:p>
            <a:fld id="{60E3FA05-6D99-46CF-B518-F51B10B90640}" type="slidenum">
              <a:rPr lang="en-GB" smtClean="0"/>
              <a:t>26</a:t>
            </a:fld>
            <a:endParaRPr lang="en-GB"/>
          </a:p>
        </p:txBody>
      </p:sp>
    </p:spTree>
    <p:extLst>
      <p:ext uri="{BB962C8B-B14F-4D97-AF65-F5344CB8AC3E}">
        <p14:creationId xmlns:p14="http://schemas.microsoft.com/office/powerpoint/2010/main" val="27333096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Alternatively, you may wish to access pebble pad on the go.  This is available to all students and PS/PA’s.  You can complete the documentation just as you would on a PC and it will be saved.  This will automatically upload to the students EORA when next connected to wifi.</a:t>
            </a:r>
          </a:p>
          <a:p>
            <a:r>
              <a:rPr lang="en-GB" dirty="0"/>
              <a:t>Please search for this app through Apple Apps or Google Play and download to your phone for free.</a:t>
            </a:r>
          </a:p>
        </p:txBody>
      </p:sp>
      <p:sp>
        <p:nvSpPr>
          <p:cNvPr id="4" name="Slide Number Placeholder 3"/>
          <p:cNvSpPr>
            <a:spLocks noGrp="1"/>
          </p:cNvSpPr>
          <p:nvPr>
            <p:ph type="sldNum" sz="quarter" idx="5"/>
          </p:nvPr>
        </p:nvSpPr>
        <p:spPr/>
        <p:txBody>
          <a:bodyPr/>
          <a:lstStyle/>
          <a:p>
            <a:pPr>
              <a:defRPr/>
            </a:pPr>
            <a:fld id="{85360570-2B09-DB43-BBE0-DA076DA911F1}" type="slidenum">
              <a:rPr lang="en-US" altLang="en-US" smtClean="0"/>
              <a:pPr>
                <a:defRPr/>
              </a:pPr>
              <a:t>28</a:t>
            </a:fld>
            <a:endParaRPr lang="en-US" altLang="en-US" dirty="0"/>
          </a:p>
        </p:txBody>
      </p:sp>
    </p:spTree>
    <p:extLst>
      <p:ext uri="{BB962C8B-B14F-4D97-AF65-F5344CB8AC3E}">
        <p14:creationId xmlns:p14="http://schemas.microsoft.com/office/powerpoint/2010/main" val="3344627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Blended students=20, another 20 to come in September 23 and 20-30 in Jan 24.</a:t>
            </a:r>
          </a:p>
        </p:txBody>
      </p:sp>
      <p:sp>
        <p:nvSpPr>
          <p:cNvPr id="4" name="Slide Number Placeholder 3"/>
          <p:cNvSpPr>
            <a:spLocks noGrp="1"/>
          </p:cNvSpPr>
          <p:nvPr>
            <p:ph type="sldNum" sz="quarter" idx="5"/>
          </p:nvPr>
        </p:nvSpPr>
        <p:spPr/>
        <p:txBody>
          <a:bodyPr/>
          <a:lstStyle/>
          <a:p>
            <a:fld id="{60E3FA05-6D99-46CF-B518-F51B10B90640}" type="slidenum">
              <a:rPr lang="en-GB" smtClean="0"/>
              <a:t>4</a:t>
            </a:fld>
            <a:endParaRPr lang="en-GB"/>
          </a:p>
        </p:txBody>
      </p:sp>
    </p:spTree>
    <p:extLst>
      <p:ext uri="{BB962C8B-B14F-4D97-AF65-F5344CB8AC3E}">
        <p14:creationId xmlns:p14="http://schemas.microsoft.com/office/powerpoint/2010/main" val="3353657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New staff</a:t>
            </a:r>
            <a:r>
              <a:rPr lang="en-US" sz="1200" dirty="0"/>
              <a:t>; Becky Hertogs from UHBW, Victoria Fallows from NBT (Cossham BC manager) and Rachel French from NBT (PEF). A mix of community, CDS, birth center and specialist areas on the team.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Educational PMAs </a:t>
            </a:r>
            <a:r>
              <a:rPr lang="en-US" sz="1200" dirty="0"/>
              <a:t>-trained PMAs support student sessions via a self-referral system to reflect on practice and build resilience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Blended learning- </a:t>
            </a:r>
            <a:r>
              <a:rPr lang="en-US" sz="1200" b="0" dirty="0"/>
              <a:t>started in Jan 22-will have 3 cohorts=60-70 students. Currently laced in partner trusts but placements expanding to other areas.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Midwifery society events</a:t>
            </a:r>
            <a:r>
              <a:rPr lang="en-US" sz="1200" b="0" dirty="0"/>
              <a:t>: very active society-just won UWE society of the year. Lat event physiological birth to address gaps in knowledge. Becky Reed spoke. Open to all midwives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PROMPT training days-</a:t>
            </a:r>
            <a:r>
              <a:rPr lang="en-US" sz="1200" b="0" dirty="0"/>
              <a:t> commenced this academic year with year 4 UOB medical students (Sepsis, maternal collapse, cord prolapse and PPH)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Midwifery electives- </a:t>
            </a:r>
            <a:r>
              <a:rPr lang="en-US" sz="1200" b="0" dirty="0"/>
              <a:t>International travel opportunities have recommenced. Students opt for an elective in their 3</a:t>
            </a:r>
            <a:r>
              <a:rPr lang="en-US" sz="1200" b="0" baseline="30000" dirty="0"/>
              <a:t>rd</a:t>
            </a:r>
            <a:r>
              <a:rPr lang="en-US" sz="1200" b="0" dirty="0"/>
              <a:t> year (1</a:t>
            </a:r>
            <a:r>
              <a:rPr lang="en-US" sz="1200" b="0" baseline="30000" dirty="0"/>
              <a:t>st</a:t>
            </a:r>
            <a:r>
              <a:rPr lang="en-US" sz="1200" b="0" dirty="0"/>
              <a:t> placement block) up to 4 weeks.</a:t>
            </a:r>
          </a:p>
          <a:p>
            <a:pPr marL="0" indent="0">
              <a:buNone/>
            </a:pPr>
            <a:r>
              <a:rPr lang="en-US" sz="1200" b="1" dirty="0"/>
              <a:t>UWE Midwifery lecturers-Publications</a:t>
            </a:r>
            <a:r>
              <a:rPr lang="en-US" sz="1200" b="0" dirty="0"/>
              <a:t>: </a:t>
            </a:r>
          </a:p>
          <a:p>
            <a:pPr marL="0" indent="0">
              <a:buNone/>
            </a:pPr>
            <a:r>
              <a:rPr lang="en-GB" sz="1200" dirty="0">
                <a:hlinkClick r:id="rId3"/>
              </a:rPr>
              <a:t>Temperature measurement of babies in the pre-hospital setting...</a:t>
            </a:r>
            <a:endParaRPr lang="en-GB" sz="1200" dirty="0"/>
          </a:p>
          <a:p>
            <a:pPr marL="0" indent="0">
              <a:buNone/>
            </a:pPr>
            <a:r>
              <a:rPr lang="en-GB" sz="1200" dirty="0">
                <a:hlinkClick r:id="rId4"/>
              </a:rPr>
              <a:t>Supporting women with learning disabilities in infant feeding decisions</a:t>
            </a:r>
            <a:endParaRPr lang="en-GB" sz="1200" dirty="0"/>
          </a:p>
          <a:p>
            <a:pPr marL="0" indent="0">
              <a:buNone/>
            </a:pPr>
            <a:r>
              <a:rPr lang="en-GB" sz="1200" dirty="0">
                <a:hlinkClick r:id="rId5"/>
              </a:rPr>
              <a:t>A post-structuralist feminist analysis of electronic fetal monitoring in labour</a:t>
            </a: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hlinkClick r:id="rId6"/>
              </a:rPr>
              <a:t>How does social media influence expectations, decision making and experiences in childbirth?</a:t>
            </a:r>
            <a:endParaRPr lang="en-US" sz="1200" dirty="0"/>
          </a:p>
          <a:p>
            <a:pPr marL="0" indent="0">
              <a:buNone/>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p>
        </p:txBody>
      </p:sp>
      <p:sp>
        <p:nvSpPr>
          <p:cNvPr id="4" name="Slide Number Placeholder 3"/>
          <p:cNvSpPr>
            <a:spLocks noGrp="1"/>
          </p:cNvSpPr>
          <p:nvPr>
            <p:ph type="sldNum" sz="quarter" idx="5"/>
          </p:nvPr>
        </p:nvSpPr>
        <p:spPr/>
        <p:txBody>
          <a:bodyPr/>
          <a:lstStyle/>
          <a:p>
            <a:fld id="{60E3FA05-6D99-46CF-B518-F51B10B90640}" type="slidenum">
              <a:rPr lang="en-GB" smtClean="0"/>
              <a:t>5</a:t>
            </a:fld>
            <a:endParaRPr lang="en-GB"/>
          </a:p>
        </p:txBody>
      </p:sp>
    </p:spTree>
    <p:extLst>
      <p:ext uri="{BB962C8B-B14F-4D97-AF65-F5344CB8AC3E}">
        <p14:creationId xmlns:p14="http://schemas.microsoft.com/office/powerpoint/2010/main" val="2076740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Symbol" panose="05050102010706020507" pitchFamily="18" charset="2"/>
              <a:buChar char=""/>
              <a:defRPr/>
            </a:pPr>
            <a:r>
              <a:rPr lang="en-GB" sz="1200" dirty="0">
                <a:latin typeface="Tahoma" panose="020B0604030504040204" pitchFamily="34" charset="0"/>
                <a:ea typeface="Tahoma" panose="020B0604030504040204" pitchFamily="34" charset="0"/>
                <a:cs typeface="Tahoma" panose="020B0604030504040204" pitchFamily="34" charset="0"/>
              </a:rPr>
              <a:t>Being a role model</a:t>
            </a:r>
          </a:p>
          <a:p>
            <a:pPr>
              <a:buFont typeface="Symbol" panose="05050102010706020507" pitchFamily="18" charset="2"/>
              <a:buChar char=""/>
              <a:defRPr/>
            </a:pPr>
            <a:r>
              <a:rPr lang="en-GB" sz="1200" dirty="0">
                <a:latin typeface="Tahoma" panose="020B0604030504040204" pitchFamily="34" charset="0"/>
                <a:ea typeface="Tahoma" panose="020B0604030504040204" pitchFamily="34" charset="0"/>
                <a:cs typeface="Tahoma" panose="020B0604030504040204" pitchFamily="34" charset="0"/>
              </a:rPr>
              <a:t> Support learning within scope of practice</a:t>
            </a:r>
          </a:p>
          <a:p>
            <a:pPr>
              <a:buFont typeface="Symbol" panose="05050102010706020507" pitchFamily="18" charset="2"/>
              <a:buChar char=""/>
              <a:defRPr/>
            </a:pPr>
            <a:r>
              <a:rPr lang="en-GB" sz="1200" dirty="0">
                <a:latin typeface="Tahoma" panose="020B0604030504040204" pitchFamily="34" charset="0"/>
                <a:ea typeface="Tahoma" panose="020B0604030504040204" pitchFamily="34" charset="0"/>
                <a:cs typeface="Tahoma" panose="020B0604030504040204" pitchFamily="34" charset="0"/>
              </a:rPr>
              <a:t> Provide appropriate supervision and feedback</a:t>
            </a:r>
          </a:p>
          <a:p>
            <a:pPr>
              <a:buFont typeface="Symbol" panose="05050102010706020507" pitchFamily="18" charset="2"/>
              <a:buChar char=""/>
              <a:defRPr/>
            </a:pPr>
            <a:r>
              <a:rPr lang="en-GB" sz="1200" dirty="0">
                <a:latin typeface="Tahoma" panose="020B0604030504040204" pitchFamily="34" charset="0"/>
                <a:ea typeface="Tahoma" panose="020B0604030504040204" pitchFamily="34" charset="0"/>
                <a:cs typeface="Tahoma" panose="020B0604030504040204" pitchFamily="34" charset="0"/>
              </a:rPr>
              <a:t> Have relevant knowledge and experience of the clinical area</a:t>
            </a:r>
          </a:p>
          <a:p>
            <a:pPr>
              <a:buFont typeface="Symbol" panose="05050102010706020507" pitchFamily="18" charset="2"/>
              <a:buChar char=""/>
              <a:defRPr/>
            </a:pPr>
            <a:r>
              <a:rPr lang="en-GB" sz="1200" dirty="0">
                <a:latin typeface="Tahoma" panose="020B0604030504040204" pitchFamily="34" charset="0"/>
                <a:ea typeface="Tahoma" panose="020B0604030504040204" pitchFamily="34" charset="0"/>
                <a:cs typeface="Tahoma" panose="020B0604030504040204" pitchFamily="34" charset="0"/>
              </a:rPr>
              <a:t> Contribute to assessment by providing feedback </a:t>
            </a:r>
          </a:p>
          <a:p>
            <a:pPr>
              <a:buFont typeface="Symbol" panose="05050102010706020507" pitchFamily="18" charset="2"/>
              <a:buChar char=""/>
              <a:defRPr/>
            </a:pPr>
            <a:r>
              <a:rPr lang="en-GB" sz="1200" dirty="0">
                <a:latin typeface="Tahoma" panose="020B0604030504040204" pitchFamily="34" charset="0"/>
                <a:ea typeface="Tahoma" panose="020B0604030504040204" pitchFamily="34" charset="0"/>
                <a:cs typeface="Tahoma" panose="020B0604030504040204" pitchFamily="34" charset="0"/>
              </a:rPr>
              <a:t> Confidently share observations and feedback with practice and academic assessors  </a:t>
            </a:r>
          </a:p>
          <a:p>
            <a:pPr>
              <a:buFont typeface="Symbol" panose="05050102010706020507" pitchFamily="18" charset="2"/>
              <a:buChar char=""/>
              <a:defRPr/>
            </a:pPr>
            <a:r>
              <a:rPr lang="en-GB" sz="1200" dirty="0">
                <a:latin typeface="Tahoma" panose="020B0604030504040204" pitchFamily="34" charset="0"/>
                <a:ea typeface="Tahoma" panose="020B0604030504040204" pitchFamily="34" charset="0"/>
                <a:cs typeface="Tahoma" panose="020B0604030504040204" pitchFamily="34" charset="0"/>
              </a:rPr>
              <a:t> Raise concerns appropriately using the relevant protocols</a:t>
            </a:r>
          </a:p>
          <a:p>
            <a:pPr>
              <a:buFont typeface="Symbol" panose="05050102010706020507" pitchFamily="18" charset="2"/>
              <a:buChar char=""/>
              <a:defRPr/>
            </a:pPr>
            <a:r>
              <a:rPr lang="en-GB" sz="1200" dirty="0">
                <a:latin typeface="Tahoma" panose="020B0604030504040204" pitchFamily="34" charset="0"/>
                <a:ea typeface="Tahoma" panose="020B0604030504040204" pitchFamily="34" charset="0"/>
                <a:cs typeface="Tahoma" panose="020B0604030504040204" pitchFamily="34" charset="0"/>
              </a:rPr>
              <a:t> Providing Pastoral Support</a:t>
            </a:r>
          </a:p>
          <a:p>
            <a:pPr marL="0" indent="0">
              <a:buFont typeface="Arial" panose="020B0604020202020204" pitchFamily="34" charset="0"/>
              <a:buNone/>
            </a:pPr>
            <a:endParaRPr lang="en-GB" dirty="0"/>
          </a:p>
          <a:p>
            <a:r>
              <a:rPr lang="en-GB" dirty="0"/>
              <a:t>Students are a vital part of the Midwifery Team and will contribute to the workforce once qualified.</a:t>
            </a:r>
          </a:p>
          <a:p>
            <a:r>
              <a:rPr lang="en-GB" dirty="0"/>
              <a:t>In order to support their progress they require dedicated support and nurturing to achieve their potential. </a:t>
            </a:r>
          </a:p>
          <a:p>
            <a:endParaRPr lang="en-GB" dirty="0"/>
          </a:p>
          <a:p>
            <a:r>
              <a:rPr lang="en-GB" dirty="0"/>
              <a:t>To achieve the completions of proficiencies throughout the year students will require input from Practice Supervisors regularly.</a:t>
            </a:r>
          </a:p>
          <a:p>
            <a:r>
              <a:rPr lang="en-GB" dirty="0"/>
              <a:t>We recommend that each shift Practice Supervisors discuss with the students what can be signed off in their MORA/EORA document. This avoids students having issues with getting things signed off.</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If possible, continuity of Practice Supervisor is optimal to ensure students receive consistent support.</a:t>
            </a:r>
          </a:p>
          <a:p>
            <a:endParaRPr lang="en-GB" dirty="0"/>
          </a:p>
        </p:txBody>
      </p:sp>
      <p:sp>
        <p:nvSpPr>
          <p:cNvPr id="4" name="Slide Number Placeholder 3"/>
          <p:cNvSpPr>
            <a:spLocks noGrp="1"/>
          </p:cNvSpPr>
          <p:nvPr>
            <p:ph type="sldNum" sz="quarter" idx="10"/>
          </p:nvPr>
        </p:nvSpPr>
        <p:spPr/>
        <p:txBody>
          <a:bodyPr/>
          <a:lstStyle/>
          <a:p>
            <a:pPr>
              <a:defRPr/>
            </a:pPr>
            <a:fld id="{85360570-2B09-DB43-BBE0-DA076DA911F1}" type="slidenum">
              <a:rPr lang="en-US" altLang="en-US" smtClean="0"/>
              <a:pPr>
                <a:defRPr/>
              </a:pPr>
              <a:t>6</a:t>
            </a:fld>
            <a:endParaRPr lang="en-US" altLang="en-US" dirty="0"/>
          </a:p>
        </p:txBody>
      </p:sp>
    </p:spTree>
    <p:extLst>
      <p:ext uri="{BB962C8B-B14F-4D97-AF65-F5344CB8AC3E}">
        <p14:creationId xmlns:p14="http://schemas.microsoft.com/office/powerpoint/2010/main" val="746419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Midwifery ongoing record of achievement </a:t>
            </a:r>
          </a:p>
          <a:p>
            <a:r>
              <a:rPr lang="en-GB" dirty="0"/>
              <a:t>Student needs to evidence each proficiency and achieve sign off.</a:t>
            </a:r>
          </a:p>
          <a:p>
            <a:r>
              <a:rPr lang="en-GB" dirty="0"/>
              <a:t>PS- sign off each proficiency-student to add evidence</a:t>
            </a:r>
          </a:p>
          <a:p>
            <a:r>
              <a:rPr lang="en-GB" dirty="0"/>
              <a:t>Complete a practice supervisor form</a:t>
            </a:r>
          </a:p>
          <a:p>
            <a:r>
              <a:rPr lang="en-GB" dirty="0"/>
              <a:t>You don’t need to be the allocated PS to sign off and you can sign off some proficiencies after working with the student for one shift</a:t>
            </a:r>
          </a:p>
          <a:p>
            <a:endParaRPr lang="en-GB" dirty="0"/>
          </a:p>
        </p:txBody>
      </p:sp>
      <p:sp>
        <p:nvSpPr>
          <p:cNvPr id="4" name="Slide Number Placeholder 3"/>
          <p:cNvSpPr>
            <a:spLocks noGrp="1"/>
          </p:cNvSpPr>
          <p:nvPr>
            <p:ph type="sldNum" sz="quarter" idx="5"/>
          </p:nvPr>
        </p:nvSpPr>
        <p:spPr/>
        <p:txBody>
          <a:bodyPr/>
          <a:lstStyle/>
          <a:p>
            <a:fld id="{60E3FA05-6D99-46CF-B518-F51B10B90640}" type="slidenum">
              <a:rPr lang="en-GB" smtClean="0"/>
              <a:t>8</a:t>
            </a:fld>
            <a:endParaRPr lang="en-GB"/>
          </a:p>
        </p:txBody>
      </p:sp>
    </p:spTree>
    <p:extLst>
      <p:ext uri="{BB962C8B-B14F-4D97-AF65-F5344CB8AC3E}">
        <p14:creationId xmlns:p14="http://schemas.microsoft.com/office/powerpoint/2010/main" val="1721427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encourage continuity of supervisors (where possible)</a:t>
            </a:r>
          </a:p>
        </p:txBody>
      </p:sp>
      <p:sp>
        <p:nvSpPr>
          <p:cNvPr id="4" name="Slide Number Placeholder 3"/>
          <p:cNvSpPr>
            <a:spLocks noGrp="1"/>
          </p:cNvSpPr>
          <p:nvPr>
            <p:ph type="sldNum" sz="quarter" idx="5"/>
          </p:nvPr>
        </p:nvSpPr>
        <p:spPr/>
        <p:txBody>
          <a:bodyPr/>
          <a:lstStyle/>
          <a:p>
            <a:fld id="{60E3FA05-6D99-46CF-B518-F51B10B90640}" type="slidenum">
              <a:rPr lang="en-GB" smtClean="0"/>
              <a:t>9</a:t>
            </a:fld>
            <a:endParaRPr lang="en-GB"/>
          </a:p>
        </p:txBody>
      </p:sp>
    </p:spTree>
    <p:extLst>
      <p:ext uri="{BB962C8B-B14F-4D97-AF65-F5344CB8AC3E}">
        <p14:creationId xmlns:p14="http://schemas.microsoft.com/office/powerpoint/2010/main" val="4179355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Two cohorts-Sep and Jan starters-good to be aware of when final summative assessments take place.</a:t>
            </a:r>
          </a:p>
        </p:txBody>
      </p:sp>
      <p:sp>
        <p:nvSpPr>
          <p:cNvPr id="4" name="Slide Number Placeholder 3"/>
          <p:cNvSpPr>
            <a:spLocks noGrp="1"/>
          </p:cNvSpPr>
          <p:nvPr>
            <p:ph type="sldNum" sz="quarter" idx="5"/>
          </p:nvPr>
        </p:nvSpPr>
        <p:spPr/>
        <p:txBody>
          <a:bodyPr/>
          <a:lstStyle/>
          <a:p>
            <a:fld id="{60E3FA05-6D99-46CF-B518-F51B10B90640}" type="slidenum">
              <a:rPr lang="en-GB" smtClean="0"/>
              <a:t>10</a:t>
            </a:fld>
            <a:endParaRPr lang="en-GB"/>
          </a:p>
        </p:txBody>
      </p:sp>
    </p:spTree>
    <p:extLst>
      <p:ext uri="{BB962C8B-B14F-4D97-AF65-F5344CB8AC3E}">
        <p14:creationId xmlns:p14="http://schemas.microsoft.com/office/powerpoint/2010/main" val="1624194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practice assessor may complete all areas of the MORA under certain circumstances, but usually would complete the sections of the MORA/practice documents listed in the slide.</a:t>
            </a:r>
          </a:p>
          <a:p>
            <a:endParaRPr lang="en-GB" dirty="0"/>
          </a:p>
        </p:txBody>
      </p:sp>
      <p:sp>
        <p:nvSpPr>
          <p:cNvPr id="4" name="Slide Number Placeholder 3"/>
          <p:cNvSpPr>
            <a:spLocks noGrp="1"/>
          </p:cNvSpPr>
          <p:nvPr>
            <p:ph type="sldNum" sz="quarter" idx="10"/>
          </p:nvPr>
        </p:nvSpPr>
        <p:spPr/>
        <p:txBody>
          <a:bodyPr/>
          <a:lstStyle/>
          <a:p>
            <a:pPr>
              <a:defRPr/>
            </a:pPr>
            <a:fld id="{85360570-2B09-DB43-BBE0-DA076DA911F1}" type="slidenum">
              <a:rPr lang="en-US" altLang="en-US" smtClean="0"/>
              <a:pPr>
                <a:defRPr/>
              </a:pPr>
              <a:t>11</a:t>
            </a:fld>
            <a:endParaRPr lang="en-US" altLang="en-US" dirty="0"/>
          </a:p>
        </p:txBody>
      </p:sp>
    </p:spTree>
    <p:extLst>
      <p:ext uri="{BB962C8B-B14F-4D97-AF65-F5344CB8AC3E}">
        <p14:creationId xmlns:p14="http://schemas.microsoft.com/office/powerpoint/2010/main" val="2225203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5272C-0758-34E8-1EEF-E4752330AB4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D40A17B-6B7B-A636-7B1A-85CEF6D2EA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77B4EF4-5DD9-D197-8C2F-F36A26CE3C23}"/>
              </a:ext>
            </a:extLst>
          </p:cNvPr>
          <p:cNvSpPr>
            <a:spLocks noGrp="1"/>
          </p:cNvSpPr>
          <p:nvPr>
            <p:ph type="dt" sz="half" idx="10"/>
          </p:nvPr>
        </p:nvSpPr>
        <p:spPr/>
        <p:txBody>
          <a:bodyPr/>
          <a:lstStyle/>
          <a:p>
            <a:fld id="{9C05CBAD-A95D-4E8E-B077-63F204D14854}" type="datetimeFigureOut">
              <a:rPr lang="en-GB" smtClean="0"/>
              <a:t>13/03/2024</a:t>
            </a:fld>
            <a:endParaRPr lang="en-GB"/>
          </a:p>
        </p:txBody>
      </p:sp>
      <p:sp>
        <p:nvSpPr>
          <p:cNvPr id="5" name="Footer Placeholder 4">
            <a:extLst>
              <a:ext uri="{FF2B5EF4-FFF2-40B4-BE49-F238E27FC236}">
                <a16:creationId xmlns:a16="http://schemas.microsoft.com/office/drawing/2014/main" id="{93B04E54-13BB-B14E-F938-6A86889CDBE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8EC0129-AE3C-D1D9-F17D-B28F48F02213}"/>
              </a:ext>
            </a:extLst>
          </p:cNvPr>
          <p:cNvSpPr>
            <a:spLocks noGrp="1"/>
          </p:cNvSpPr>
          <p:nvPr>
            <p:ph type="sldNum" sz="quarter" idx="12"/>
          </p:nvPr>
        </p:nvSpPr>
        <p:spPr/>
        <p:txBody>
          <a:bodyPr/>
          <a:lstStyle/>
          <a:p>
            <a:fld id="{E52A8FF5-F1C8-482F-B626-DF88E6FE08C9}" type="slidenum">
              <a:rPr lang="en-GB" smtClean="0"/>
              <a:t>‹#›</a:t>
            </a:fld>
            <a:endParaRPr lang="en-GB"/>
          </a:p>
        </p:txBody>
      </p:sp>
    </p:spTree>
    <p:extLst>
      <p:ext uri="{BB962C8B-B14F-4D97-AF65-F5344CB8AC3E}">
        <p14:creationId xmlns:p14="http://schemas.microsoft.com/office/powerpoint/2010/main" val="858892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A4231-0526-704B-1670-4D99A9A9213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BF423C3-F45A-A53B-1223-09B4150FA49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08621A-82D3-466D-F3C9-476DBD7A5343}"/>
              </a:ext>
            </a:extLst>
          </p:cNvPr>
          <p:cNvSpPr>
            <a:spLocks noGrp="1"/>
          </p:cNvSpPr>
          <p:nvPr>
            <p:ph type="dt" sz="half" idx="10"/>
          </p:nvPr>
        </p:nvSpPr>
        <p:spPr/>
        <p:txBody>
          <a:bodyPr/>
          <a:lstStyle/>
          <a:p>
            <a:fld id="{9C05CBAD-A95D-4E8E-B077-63F204D14854}" type="datetimeFigureOut">
              <a:rPr lang="en-GB" smtClean="0"/>
              <a:t>13/03/2024</a:t>
            </a:fld>
            <a:endParaRPr lang="en-GB"/>
          </a:p>
        </p:txBody>
      </p:sp>
      <p:sp>
        <p:nvSpPr>
          <p:cNvPr id="5" name="Footer Placeholder 4">
            <a:extLst>
              <a:ext uri="{FF2B5EF4-FFF2-40B4-BE49-F238E27FC236}">
                <a16:creationId xmlns:a16="http://schemas.microsoft.com/office/drawing/2014/main" id="{2347E7E8-6CB0-9713-ED79-84EFEF5F5A4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350EDED-E614-0B61-2CCA-F0AD9B29CA64}"/>
              </a:ext>
            </a:extLst>
          </p:cNvPr>
          <p:cNvSpPr>
            <a:spLocks noGrp="1"/>
          </p:cNvSpPr>
          <p:nvPr>
            <p:ph type="sldNum" sz="quarter" idx="12"/>
          </p:nvPr>
        </p:nvSpPr>
        <p:spPr/>
        <p:txBody>
          <a:bodyPr/>
          <a:lstStyle/>
          <a:p>
            <a:fld id="{E52A8FF5-F1C8-482F-B626-DF88E6FE08C9}" type="slidenum">
              <a:rPr lang="en-GB" smtClean="0"/>
              <a:t>‹#›</a:t>
            </a:fld>
            <a:endParaRPr lang="en-GB"/>
          </a:p>
        </p:txBody>
      </p:sp>
    </p:spTree>
    <p:extLst>
      <p:ext uri="{BB962C8B-B14F-4D97-AF65-F5344CB8AC3E}">
        <p14:creationId xmlns:p14="http://schemas.microsoft.com/office/powerpoint/2010/main" val="342731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B451DE-D20E-97FB-2134-56DD2FC00F4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138B880-8AF7-45A8-0A07-9C3234FDF9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15939E7-73FC-CC6C-19AD-1BBE4476BD8C}"/>
              </a:ext>
            </a:extLst>
          </p:cNvPr>
          <p:cNvSpPr>
            <a:spLocks noGrp="1"/>
          </p:cNvSpPr>
          <p:nvPr>
            <p:ph type="dt" sz="half" idx="10"/>
          </p:nvPr>
        </p:nvSpPr>
        <p:spPr/>
        <p:txBody>
          <a:bodyPr/>
          <a:lstStyle/>
          <a:p>
            <a:fld id="{9C05CBAD-A95D-4E8E-B077-63F204D14854}" type="datetimeFigureOut">
              <a:rPr lang="en-GB" smtClean="0"/>
              <a:t>13/03/2024</a:t>
            </a:fld>
            <a:endParaRPr lang="en-GB"/>
          </a:p>
        </p:txBody>
      </p:sp>
      <p:sp>
        <p:nvSpPr>
          <p:cNvPr id="5" name="Footer Placeholder 4">
            <a:extLst>
              <a:ext uri="{FF2B5EF4-FFF2-40B4-BE49-F238E27FC236}">
                <a16:creationId xmlns:a16="http://schemas.microsoft.com/office/drawing/2014/main" id="{157378BA-534B-57A0-1CCC-8F3D17CC4D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BF02C65-407A-15BA-85AF-658B2554B02B}"/>
              </a:ext>
            </a:extLst>
          </p:cNvPr>
          <p:cNvSpPr>
            <a:spLocks noGrp="1"/>
          </p:cNvSpPr>
          <p:nvPr>
            <p:ph type="sldNum" sz="quarter" idx="12"/>
          </p:nvPr>
        </p:nvSpPr>
        <p:spPr/>
        <p:txBody>
          <a:bodyPr/>
          <a:lstStyle/>
          <a:p>
            <a:fld id="{E52A8FF5-F1C8-482F-B626-DF88E6FE08C9}" type="slidenum">
              <a:rPr lang="en-GB" smtClean="0"/>
              <a:t>‹#›</a:t>
            </a:fld>
            <a:endParaRPr lang="en-GB"/>
          </a:p>
        </p:txBody>
      </p:sp>
    </p:spTree>
    <p:extLst>
      <p:ext uri="{BB962C8B-B14F-4D97-AF65-F5344CB8AC3E}">
        <p14:creationId xmlns:p14="http://schemas.microsoft.com/office/powerpoint/2010/main" val="720022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rgbClr val="1A9DAC"/>
        </a:solidFill>
        <a:effectLst/>
      </p:bgPr>
    </p:bg>
    <p:spTree>
      <p:nvGrpSpPr>
        <p:cNvPr id="1" name=""/>
        <p:cNvGrpSpPr/>
        <p:nvPr/>
      </p:nvGrpSpPr>
      <p:grpSpPr>
        <a:xfrm>
          <a:off x="0" y="0"/>
          <a:ext cx="0" cy="0"/>
          <a:chOff x="0" y="0"/>
          <a:chExt cx="0" cy="0"/>
        </a:xfrm>
      </p:grpSpPr>
      <p:pic>
        <p:nvPicPr>
          <p:cNvPr id="10" name="Picture 8">
            <a:extLst>
              <a:ext uri="{FF2B5EF4-FFF2-40B4-BE49-F238E27FC236}">
                <a16:creationId xmlns:a16="http://schemas.microsoft.com/office/drawing/2014/main" id="{D8E96D4C-F781-D146-B2F0-26791859FA34}"/>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87488" y="0"/>
            <a:ext cx="1787872" cy="895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a:extLst>
              <a:ext uri="{FF2B5EF4-FFF2-40B4-BE49-F238E27FC236}">
                <a16:creationId xmlns:a16="http://schemas.microsoft.com/office/drawing/2014/main" id="{6FE3B5BC-7C7D-A745-8158-A53C466DA14C}"/>
              </a:ext>
            </a:extLst>
          </p:cNvPr>
          <p:cNvSpPr>
            <a:spLocks noGrp="1"/>
          </p:cNvSpPr>
          <p:nvPr>
            <p:ph type="title"/>
          </p:nvPr>
        </p:nvSpPr>
        <p:spPr>
          <a:xfrm>
            <a:off x="2734435" y="1915484"/>
            <a:ext cx="7586032" cy="2089585"/>
          </a:xfrm>
          <a:prstGeom prst="rect">
            <a:avLst/>
          </a:prstGeom>
        </p:spPr>
        <p:txBody>
          <a:bodyPr lIns="0" tIns="0" rIns="0" bIns="0"/>
          <a:lstStyle>
            <a:lvl1pPr>
              <a:defRPr>
                <a:solidFill>
                  <a:schemeClr val="bg1"/>
                </a:solidFill>
              </a:defRPr>
            </a:lvl1pPr>
          </a:lstStyle>
          <a:p>
            <a:r>
              <a:rPr lang="en-US"/>
              <a:t>Click to edit Master title style</a:t>
            </a:r>
            <a:endParaRPr lang="en-US" dirty="0"/>
          </a:p>
        </p:txBody>
      </p:sp>
      <p:sp>
        <p:nvSpPr>
          <p:cNvPr id="16" name="Text Placeholder 14">
            <a:extLst>
              <a:ext uri="{FF2B5EF4-FFF2-40B4-BE49-F238E27FC236}">
                <a16:creationId xmlns:a16="http://schemas.microsoft.com/office/drawing/2014/main" id="{69EC6F0B-C9B0-464E-ABF8-505FA2B99A36}"/>
              </a:ext>
            </a:extLst>
          </p:cNvPr>
          <p:cNvSpPr>
            <a:spLocks noGrp="1"/>
          </p:cNvSpPr>
          <p:nvPr>
            <p:ph type="body" sz="quarter" idx="15" hasCustomPrompt="1"/>
          </p:nvPr>
        </p:nvSpPr>
        <p:spPr>
          <a:xfrm>
            <a:off x="781898" y="1916833"/>
            <a:ext cx="1625519" cy="269081"/>
          </a:xfrm>
          <a:prstGeom prst="rect">
            <a:avLst/>
          </a:prstGeom>
        </p:spPr>
        <p:txBody>
          <a:bodyPr lIns="0" tIns="0" rIns="0" bIns="0"/>
          <a:lstStyle>
            <a:lvl1pPr marL="0" indent="0">
              <a:lnSpc>
                <a:spcPts val="975"/>
              </a:lnSpc>
              <a:spcBef>
                <a:spcPts val="0"/>
              </a:spcBef>
              <a:buFontTx/>
              <a:buNone/>
              <a:defRPr sz="1200" b="0" i="0">
                <a:solidFill>
                  <a:schemeClr val="bg1"/>
                </a:solidFill>
                <a:latin typeface="+mj-lt"/>
                <a:ea typeface="Tahoma" charset="0"/>
                <a:cs typeface="Tahoma" charset="0"/>
              </a:defRPr>
            </a:lvl1pPr>
          </a:lstStyle>
          <a:p>
            <a:pPr lvl="0"/>
            <a:r>
              <a:rPr lang="en-US" dirty="0"/>
              <a:t>Presented by</a:t>
            </a:r>
          </a:p>
        </p:txBody>
      </p:sp>
      <p:sp>
        <p:nvSpPr>
          <p:cNvPr id="17" name="Text Placeholder 14">
            <a:extLst>
              <a:ext uri="{FF2B5EF4-FFF2-40B4-BE49-F238E27FC236}">
                <a16:creationId xmlns:a16="http://schemas.microsoft.com/office/drawing/2014/main" id="{C1E2BFEE-0AD7-C548-92B3-DE639BB40C8B}"/>
              </a:ext>
            </a:extLst>
          </p:cNvPr>
          <p:cNvSpPr>
            <a:spLocks noGrp="1"/>
          </p:cNvSpPr>
          <p:nvPr>
            <p:ph type="body" sz="quarter" idx="16"/>
          </p:nvPr>
        </p:nvSpPr>
        <p:spPr>
          <a:xfrm>
            <a:off x="781897" y="2323737"/>
            <a:ext cx="1625519" cy="402300"/>
          </a:xfrm>
          <a:prstGeom prst="rect">
            <a:avLst/>
          </a:prstGeom>
        </p:spPr>
        <p:txBody>
          <a:bodyPr lIns="0" tIns="0" rIns="0" bIns="0"/>
          <a:lstStyle>
            <a:lvl1pPr marL="0" indent="0">
              <a:lnSpc>
                <a:spcPts val="975"/>
              </a:lnSpc>
              <a:spcBef>
                <a:spcPts val="0"/>
              </a:spcBef>
              <a:buFontTx/>
              <a:buNone/>
              <a:defRPr sz="1350" b="1" i="0">
                <a:solidFill>
                  <a:schemeClr val="bg1"/>
                </a:solidFill>
                <a:latin typeface="+mj-lt"/>
                <a:ea typeface="Tahoma" charset="0"/>
                <a:cs typeface="Tahoma" charset="0"/>
              </a:defRPr>
            </a:lvl1pPr>
          </a:lstStyle>
          <a:p>
            <a:pPr lvl="0"/>
            <a:r>
              <a:rPr lang="en-US"/>
              <a:t>Edit Master text styles</a:t>
            </a:r>
          </a:p>
        </p:txBody>
      </p:sp>
      <p:sp>
        <p:nvSpPr>
          <p:cNvPr id="18" name="Text Placeholder 14">
            <a:extLst>
              <a:ext uri="{FF2B5EF4-FFF2-40B4-BE49-F238E27FC236}">
                <a16:creationId xmlns:a16="http://schemas.microsoft.com/office/drawing/2014/main" id="{FE54718D-4C22-E94B-A4C0-C34A3A4257A2}"/>
              </a:ext>
            </a:extLst>
          </p:cNvPr>
          <p:cNvSpPr>
            <a:spLocks noGrp="1"/>
          </p:cNvSpPr>
          <p:nvPr>
            <p:ph type="body" sz="quarter" idx="17"/>
          </p:nvPr>
        </p:nvSpPr>
        <p:spPr>
          <a:xfrm>
            <a:off x="798010" y="2835503"/>
            <a:ext cx="1625519" cy="371345"/>
          </a:xfrm>
          <a:prstGeom prst="rect">
            <a:avLst/>
          </a:prstGeom>
        </p:spPr>
        <p:txBody>
          <a:bodyPr lIns="0" tIns="0" rIns="0" bIns="0"/>
          <a:lstStyle>
            <a:lvl1pPr marL="0" indent="0">
              <a:lnSpc>
                <a:spcPts val="975"/>
              </a:lnSpc>
              <a:spcBef>
                <a:spcPts val="0"/>
              </a:spcBef>
              <a:buFontTx/>
              <a:buNone/>
              <a:defRPr sz="1350" b="1" i="0">
                <a:solidFill>
                  <a:schemeClr val="bg1"/>
                </a:solidFill>
                <a:latin typeface="+mj-lt"/>
                <a:ea typeface="Tahoma" charset="0"/>
                <a:cs typeface="Tahoma" charset="0"/>
              </a:defRPr>
            </a:lvl1pPr>
          </a:lstStyle>
          <a:p>
            <a:pPr lvl="0"/>
            <a:r>
              <a:rPr lang="en-US"/>
              <a:t>Edit Master text styles</a:t>
            </a:r>
          </a:p>
        </p:txBody>
      </p:sp>
      <p:cxnSp>
        <p:nvCxnSpPr>
          <p:cNvPr id="27" name="Straight Connector 26">
            <a:extLst>
              <a:ext uri="{FF2B5EF4-FFF2-40B4-BE49-F238E27FC236}">
                <a16:creationId xmlns:a16="http://schemas.microsoft.com/office/drawing/2014/main" id="{763A8BFE-74A7-E94B-8A00-4CD70EAFA367}"/>
              </a:ext>
            </a:extLst>
          </p:cNvPr>
          <p:cNvCxnSpPr>
            <a:cxnSpLocks/>
          </p:cNvCxnSpPr>
          <p:nvPr userDrawn="1"/>
        </p:nvCxnSpPr>
        <p:spPr>
          <a:xfrm>
            <a:off x="2559051" y="1916832"/>
            <a:ext cx="0" cy="3802212"/>
          </a:xfrm>
          <a:prstGeom prst="line">
            <a:avLst/>
          </a:prstGeom>
          <a:ln w="6350">
            <a:solidFill>
              <a:schemeClr val="bg1"/>
            </a:solidFill>
          </a:ln>
        </p:spPr>
        <p:style>
          <a:lnRef idx="1">
            <a:schemeClr val="accent2"/>
          </a:lnRef>
          <a:fillRef idx="0">
            <a:schemeClr val="accent2"/>
          </a:fillRef>
          <a:effectRef idx="0">
            <a:schemeClr val="accent2"/>
          </a:effectRef>
          <a:fontRef idx="minor">
            <a:schemeClr val="tx1"/>
          </a:fontRef>
        </p:style>
      </p:cxnSp>
      <p:sp>
        <p:nvSpPr>
          <p:cNvPr id="19" name="Text Placeholder 14">
            <a:extLst>
              <a:ext uri="{FF2B5EF4-FFF2-40B4-BE49-F238E27FC236}">
                <a16:creationId xmlns:a16="http://schemas.microsoft.com/office/drawing/2014/main" id="{55B2378F-7E74-5649-B1F7-5BE87863FDAE}"/>
              </a:ext>
            </a:extLst>
          </p:cNvPr>
          <p:cNvSpPr>
            <a:spLocks noGrp="1"/>
          </p:cNvSpPr>
          <p:nvPr>
            <p:ph type="body" sz="quarter" idx="18" hasCustomPrompt="1"/>
          </p:nvPr>
        </p:nvSpPr>
        <p:spPr>
          <a:xfrm>
            <a:off x="798010" y="5373216"/>
            <a:ext cx="1625519" cy="345828"/>
          </a:xfrm>
          <a:prstGeom prst="rect">
            <a:avLst/>
          </a:prstGeom>
        </p:spPr>
        <p:txBody>
          <a:bodyPr lIns="0" tIns="0" rIns="0" bIns="0"/>
          <a:lstStyle>
            <a:lvl1pPr marL="0" indent="0">
              <a:lnSpc>
                <a:spcPts val="975"/>
              </a:lnSpc>
              <a:spcBef>
                <a:spcPts val="0"/>
              </a:spcBef>
              <a:buFontTx/>
              <a:buNone/>
              <a:defRPr sz="1200" b="0" i="0">
                <a:solidFill>
                  <a:schemeClr val="bg1"/>
                </a:solidFill>
                <a:latin typeface="+mn-lt"/>
                <a:ea typeface="Tahoma"/>
                <a:cs typeface="Tahoma"/>
              </a:defRPr>
            </a:lvl1pPr>
          </a:lstStyle>
          <a:p>
            <a:pPr lvl="0"/>
            <a:r>
              <a:rPr lang="en-US" dirty="0"/>
              <a:t>Presentation date</a:t>
            </a:r>
          </a:p>
        </p:txBody>
      </p:sp>
    </p:spTree>
    <p:extLst>
      <p:ext uri="{BB962C8B-B14F-4D97-AF65-F5344CB8AC3E}">
        <p14:creationId xmlns:p14="http://schemas.microsoft.com/office/powerpoint/2010/main" val="1332936428"/>
      </p:ext>
    </p:extLst>
  </p:cSld>
  <p:clrMapOvr>
    <a:masterClrMapping/>
  </p:clrMapOvr>
  <p:transition spd="slow">
    <p:fade/>
  </p:transition>
  <p:extLst>
    <p:ext uri="{DCECCB84-F9BA-43D5-87BE-67443E8EF086}">
      <p15:sldGuideLst xmlns:p15="http://schemas.microsoft.com/office/powerpoint/2012/main">
        <p15:guide id="1" orient="horz" pos="1207">
          <p15:clr>
            <a:srgbClr val="FBAE40"/>
          </p15:clr>
        </p15:guide>
        <p15:guide id="2" pos="1723">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Main headings, text and bullet points">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886952" y="0"/>
            <a:ext cx="1441449"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1199455" y="689700"/>
            <a:ext cx="8687495" cy="651068"/>
          </a:xfrm>
          <a:prstGeom prst="rect">
            <a:avLst/>
          </a:prstGeom>
        </p:spPr>
        <p:txBody>
          <a:bodyPr lIns="0" tIns="0" rIns="0" bIns="0"/>
          <a:lstStyle>
            <a:lvl1pPr marL="0" indent="0">
              <a:lnSpc>
                <a:spcPts val="4200"/>
              </a:lnSpc>
              <a:buFontTx/>
              <a:buNone/>
              <a:defRPr sz="4000" b="0" i="0">
                <a:solidFill>
                  <a:srgbClr val="958CB2"/>
                </a:solidFill>
                <a:latin typeface="Georgia" charset="0"/>
                <a:ea typeface="Georgia" charset="0"/>
                <a:cs typeface="Georgia" charset="0"/>
              </a:defRPr>
            </a:lvl1pPr>
          </a:lstStyle>
          <a:p>
            <a:pPr lvl="0"/>
            <a:r>
              <a:rPr lang="en-GB" dirty="0"/>
              <a:t>Click to edit Master text styles</a:t>
            </a:r>
          </a:p>
        </p:txBody>
      </p:sp>
      <p:sp>
        <p:nvSpPr>
          <p:cNvPr id="3" name="Text Placeholder 2"/>
          <p:cNvSpPr>
            <a:spLocks noGrp="1"/>
          </p:cNvSpPr>
          <p:nvPr>
            <p:ph type="body" sz="quarter" idx="14"/>
          </p:nvPr>
        </p:nvSpPr>
        <p:spPr>
          <a:xfrm>
            <a:off x="1103445" y="1557214"/>
            <a:ext cx="8783504" cy="4536082"/>
          </a:xfrm>
          <a:prstGeom prst="rect">
            <a:avLst/>
          </a:prstGeom>
        </p:spPr>
        <p:txBody>
          <a:bodyPr vert="horz"/>
          <a:lstStyle>
            <a:lvl1pPr marL="0" indent="0">
              <a:lnSpc>
                <a:spcPts val="2400"/>
              </a:lnSpc>
              <a:spcBef>
                <a:spcPts val="0"/>
              </a:spcBef>
              <a:spcAft>
                <a:spcPts val="1000"/>
              </a:spcAft>
              <a:buFontTx/>
              <a:buNone/>
              <a:defRPr sz="1600">
                <a:solidFill>
                  <a:schemeClr val="tx1"/>
                </a:solidFill>
                <a:latin typeface="Tahoma" charset="0"/>
                <a:cs typeface="Tahoma" charset="0"/>
              </a:defRPr>
            </a:lvl1pPr>
            <a:lvl2pPr marL="0" indent="-270000">
              <a:lnSpc>
                <a:spcPts val="2400"/>
              </a:lnSpc>
              <a:buClr>
                <a:srgbClr val="958CB2"/>
              </a:buClr>
              <a:buFont typeface="Arial"/>
              <a:buChar char="•"/>
              <a:defRPr sz="1600">
                <a:solidFill>
                  <a:schemeClr val="tx1"/>
                </a:solidFill>
                <a:latin typeface="Tahoma" charset="0"/>
                <a:cs typeface="Tahoma" charset="0"/>
              </a:defRPr>
            </a:lvl2pPr>
            <a:lvl3pPr marL="540000" indent="-270000">
              <a:lnSpc>
                <a:spcPts val="2400"/>
              </a:lnSpc>
              <a:buClr>
                <a:srgbClr val="958CB2"/>
              </a:buClr>
              <a:buFont typeface="Courier New"/>
              <a:buChar char="o"/>
              <a:defRPr sz="1600">
                <a:solidFill>
                  <a:schemeClr val="tx1"/>
                </a:solidFill>
                <a:latin typeface="Tahoma" charset="0"/>
                <a:cs typeface="Tahoma" charset="0"/>
              </a:defRPr>
            </a:lvl3pPr>
            <a:lvl4pPr marL="828000" indent="-270000">
              <a:lnSpc>
                <a:spcPts val="2400"/>
              </a:lnSpc>
              <a:buClr>
                <a:srgbClr val="958CB2"/>
              </a:buClr>
              <a:defRPr sz="1600">
                <a:solidFill>
                  <a:schemeClr val="tx1"/>
                </a:solidFill>
                <a:latin typeface="Tahoma" charset="0"/>
                <a:cs typeface="Tahoma" charset="0"/>
              </a:defRPr>
            </a:lvl4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2614343985"/>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title and subhead">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886952" y="0"/>
            <a:ext cx="1441449"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0"/>
          </p:nvPr>
        </p:nvSpPr>
        <p:spPr>
          <a:xfrm>
            <a:off x="1199455" y="1890713"/>
            <a:ext cx="8687495" cy="1366120"/>
          </a:xfrm>
          <a:prstGeom prst="rect">
            <a:avLst/>
          </a:prstGeom>
        </p:spPr>
        <p:txBody>
          <a:bodyPr lIns="0" tIns="0" rIns="0" bIns="0"/>
          <a:lstStyle>
            <a:lvl1pPr marL="0" indent="0">
              <a:lnSpc>
                <a:spcPts val="4800"/>
              </a:lnSpc>
              <a:spcBef>
                <a:spcPts val="0"/>
              </a:spcBef>
              <a:buFontTx/>
              <a:buNone/>
              <a:defRPr sz="4400" b="0" i="0">
                <a:solidFill>
                  <a:srgbClr val="958CB2"/>
                </a:solidFill>
                <a:latin typeface="Georgia" charset="0"/>
                <a:ea typeface="Georgia" charset="0"/>
                <a:cs typeface="Georgia" charset="0"/>
              </a:defRPr>
            </a:lvl1pPr>
          </a:lstStyle>
          <a:p>
            <a:pPr lvl="0"/>
            <a:r>
              <a:rPr lang="en-GB" dirty="0"/>
              <a:t>Click to edit Master text styles</a:t>
            </a:r>
          </a:p>
        </p:txBody>
      </p:sp>
      <p:sp>
        <p:nvSpPr>
          <p:cNvPr id="7" name="Text Placeholder 5"/>
          <p:cNvSpPr>
            <a:spLocks noGrp="1"/>
          </p:cNvSpPr>
          <p:nvPr>
            <p:ph type="body" sz="quarter" idx="11"/>
          </p:nvPr>
        </p:nvSpPr>
        <p:spPr>
          <a:xfrm>
            <a:off x="1199456" y="4221163"/>
            <a:ext cx="8687493" cy="603104"/>
          </a:xfrm>
          <a:prstGeom prst="rect">
            <a:avLst/>
          </a:prstGeom>
        </p:spPr>
        <p:txBody>
          <a:bodyPr lIns="0" tIns="0" rIns="0" bIns="0"/>
          <a:lstStyle>
            <a:lvl1pPr marL="0" indent="0">
              <a:lnSpc>
                <a:spcPct val="100000"/>
              </a:lnSpc>
              <a:buFontTx/>
              <a:buNone/>
              <a:defRPr sz="1600" b="0" i="0">
                <a:solidFill>
                  <a:schemeClr val="tx1"/>
                </a:solidFill>
                <a:latin typeface="Tahoma" charset="0"/>
                <a:ea typeface="Tahoma" charset="0"/>
                <a:cs typeface="Tahoma" charset="0"/>
              </a:defRPr>
            </a:lvl1pPr>
          </a:lstStyle>
          <a:p>
            <a:pPr lvl="0"/>
            <a:r>
              <a:rPr lang="en-GB" dirty="0"/>
              <a:t>Click to edit Master text styles</a:t>
            </a:r>
          </a:p>
        </p:txBody>
      </p:sp>
    </p:spTree>
    <p:extLst>
      <p:ext uri="{BB962C8B-B14F-4D97-AF65-F5344CB8AC3E}">
        <p14:creationId xmlns:p14="http://schemas.microsoft.com/office/powerpoint/2010/main" val="738312000"/>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ain headings, text and bullet point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64AAA3-E9D4-B544-B77B-0789573E9C02}"/>
              </a:ext>
            </a:extLst>
          </p:cNvPr>
          <p:cNvSpPr>
            <a:spLocks noGrp="1"/>
          </p:cNvSpPr>
          <p:nvPr>
            <p:ph type="title" hasCustomPrompt="1"/>
          </p:nvPr>
        </p:nvSpPr>
        <p:spPr>
          <a:xfrm>
            <a:off x="1199455" y="689701"/>
            <a:ext cx="10515600" cy="1011108"/>
          </a:xfrm>
          <a:prstGeom prst="rect">
            <a:avLst/>
          </a:prstGeom>
        </p:spPr>
        <p:txBody>
          <a:bodyPr lIns="0" tIns="0" rIns="0" bIns="0"/>
          <a:lstStyle>
            <a:lvl1pPr>
              <a:defRPr>
                <a:solidFill>
                  <a:srgbClr val="1A9DAC"/>
                </a:solidFill>
              </a:defRPr>
            </a:lvl1pPr>
          </a:lstStyle>
          <a:p>
            <a:pPr lvl="0"/>
            <a:r>
              <a:rPr lang="en-GB" dirty="0"/>
              <a:t>Click to edit Master text styles</a:t>
            </a:r>
          </a:p>
        </p:txBody>
      </p:sp>
      <p:sp>
        <p:nvSpPr>
          <p:cNvPr id="6" name="Text Placeholder 5"/>
          <p:cNvSpPr>
            <a:spLocks noGrp="1"/>
          </p:cNvSpPr>
          <p:nvPr>
            <p:ph type="body" sz="quarter" idx="11" hasCustomPrompt="1"/>
          </p:nvPr>
        </p:nvSpPr>
        <p:spPr>
          <a:xfrm>
            <a:off x="1199455" y="1700808"/>
            <a:ext cx="8735483" cy="4608512"/>
          </a:xfrm>
          <a:prstGeom prst="rect">
            <a:avLst/>
          </a:prstGeom>
        </p:spPr>
        <p:txBody>
          <a:bodyPr lIns="0" tIns="0" rIns="0" bIns="0"/>
          <a:lstStyle>
            <a:lvl1pPr marL="266700" indent="-257175">
              <a:buClr>
                <a:srgbClr val="1A9DAC"/>
              </a:buClr>
              <a:tabLst/>
              <a:defRPr sz="2000">
                <a:latin typeface="+mn-lt"/>
                <a:ea typeface="Tahoma" panose="020B0604030504040204" pitchFamily="34" charset="0"/>
                <a:cs typeface="Tahoma" panose="020B0604030504040204" pitchFamily="34" charset="0"/>
              </a:defRPr>
            </a:lvl1pPr>
            <a:lvl2pPr marL="541338" indent="-274638">
              <a:buClr>
                <a:srgbClr val="1A9DAC"/>
              </a:buClr>
              <a:buFont typeface="Courier New" panose="02070309020205020404" pitchFamily="49" charset="0"/>
              <a:buChar char="o"/>
              <a:defRPr sz="2000">
                <a:latin typeface="+mn-lt"/>
                <a:ea typeface="Tahoma" panose="020B0604030504040204" pitchFamily="34" charset="0"/>
                <a:cs typeface="Tahoma" panose="020B0604030504040204" pitchFamily="34" charset="0"/>
              </a:defRPr>
            </a:lvl2pPr>
            <a:lvl3pPr marL="808038" indent="-266700">
              <a:buClr>
                <a:srgbClr val="1A9DAC"/>
              </a:buClr>
              <a:buFont typeface="Arial" panose="020B0604020202020204" pitchFamily="34" charset="0"/>
              <a:buChar char="̶"/>
              <a:defRPr sz="2000">
                <a:latin typeface="+mn-lt"/>
                <a:ea typeface="Tahoma" panose="020B0604030504040204" pitchFamily="34" charset="0"/>
                <a:cs typeface="Tahoma" panose="020B0604030504040204" pitchFamily="34" charset="0"/>
              </a:defRPr>
            </a:lvl3pPr>
            <a:lvl4pPr>
              <a:defRPr sz="1600">
                <a:latin typeface="Tahoma" panose="020B0604030504040204" pitchFamily="34" charset="0"/>
                <a:ea typeface="Tahoma" panose="020B0604030504040204" pitchFamily="34" charset="0"/>
                <a:cs typeface="Tahoma" panose="020B0604030504040204" pitchFamily="34" charset="0"/>
              </a:defRPr>
            </a:lvl4pPr>
            <a:lvl5pPr>
              <a:defRPr sz="1600">
                <a:latin typeface="Tahoma" panose="020B0604030504040204" pitchFamily="34" charset="0"/>
                <a:ea typeface="Tahoma" panose="020B0604030504040204" pitchFamily="34" charset="0"/>
                <a:cs typeface="Tahoma" panose="020B0604030504040204" pitchFamily="34" charset="0"/>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82905183"/>
      </p:ext>
    </p:extLst>
  </p:cSld>
  <p:clrMapOvr>
    <a:masterClrMapping/>
  </p:clrMapOvr>
  <p:transition spd="slow">
    <p:fade/>
  </p:transition>
  <p:extLst>
    <p:ext uri="{DCECCB84-F9BA-43D5-87BE-67443E8EF086}">
      <p15:sldGuideLst xmlns:p15="http://schemas.microsoft.com/office/powerpoint/2012/main">
        <p15:guide id="1" orient="horz" pos="436">
          <p15:clr>
            <a:srgbClr val="FBAE40"/>
          </p15:clr>
        </p15:guide>
        <p15:guide id="2" pos="567">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ain headings, text and bullet point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64AAA3-E9D4-B544-B77B-0789573E9C02}"/>
              </a:ext>
            </a:extLst>
          </p:cNvPr>
          <p:cNvSpPr>
            <a:spLocks noGrp="1"/>
          </p:cNvSpPr>
          <p:nvPr>
            <p:ph type="title" hasCustomPrompt="1"/>
          </p:nvPr>
        </p:nvSpPr>
        <p:spPr>
          <a:xfrm>
            <a:off x="1199455" y="689703"/>
            <a:ext cx="9937104" cy="1011105"/>
          </a:xfrm>
          <a:prstGeom prst="rect">
            <a:avLst/>
          </a:prstGeom>
        </p:spPr>
        <p:txBody>
          <a:bodyPr lIns="0" tIns="0" rIns="0" bIns="0"/>
          <a:lstStyle>
            <a:lvl1pPr>
              <a:defRPr>
                <a:solidFill>
                  <a:srgbClr val="1A9DAC"/>
                </a:solidFill>
              </a:defRPr>
            </a:lvl1pPr>
          </a:lstStyle>
          <a:p>
            <a:pPr lvl="0"/>
            <a:r>
              <a:rPr lang="en-GB" dirty="0"/>
              <a:t>Click to edit Master text styles</a:t>
            </a:r>
          </a:p>
        </p:txBody>
      </p:sp>
      <p:sp>
        <p:nvSpPr>
          <p:cNvPr id="6" name="Text Placeholder 5"/>
          <p:cNvSpPr>
            <a:spLocks noGrp="1"/>
          </p:cNvSpPr>
          <p:nvPr>
            <p:ph type="body" sz="quarter" idx="11" hasCustomPrompt="1"/>
          </p:nvPr>
        </p:nvSpPr>
        <p:spPr>
          <a:xfrm>
            <a:off x="1199456" y="1700808"/>
            <a:ext cx="9937104" cy="4608512"/>
          </a:xfrm>
          <a:prstGeom prst="rect">
            <a:avLst/>
          </a:prstGeom>
        </p:spPr>
        <p:txBody>
          <a:bodyPr lIns="0" tIns="0" rIns="0" bIns="0"/>
          <a:lstStyle>
            <a:lvl1pPr marL="266700" indent="-257175">
              <a:buClr>
                <a:srgbClr val="1A9DAC"/>
              </a:buClr>
              <a:tabLst/>
              <a:defRPr sz="2000">
                <a:latin typeface="+mn-lt"/>
                <a:ea typeface="Tahoma" panose="020B0604030504040204" pitchFamily="34" charset="0"/>
                <a:cs typeface="Tahoma" panose="020B0604030504040204" pitchFamily="34" charset="0"/>
              </a:defRPr>
            </a:lvl1pPr>
            <a:lvl2pPr marL="541338" indent="-274638">
              <a:buClr>
                <a:srgbClr val="1A9DAC"/>
              </a:buClr>
              <a:buFont typeface="Courier New" panose="02070309020205020404" pitchFamily="49" charset="0"/>
              <a:buChar char="o"/>
              <a:defRPr sz="2000">
                <a:latin typeface="+mn-lt"/>
                <a:ea typeface="Tahoma" panose="020B0604030504040204" pitchFamily="34" charset="0"/>
                <a:cs typeface="Tahoma" panose="020B0604030504040204" pitchFamily="34" charset="0"/>
              </a:defRPr>
            </a:lvl2pPr>
            <a:lvl3pPr marL="808038" indent="-266700">
              <a:buClr>
                <a:srgbClr val="1A9DAC"/>
              </a:buClr>
              <a:buFont typeface="Arial" panose="020B0604020202020204" pitchFamily="34" charset="0"/>
              <a:buChar char="̶"/>
              <a:defRPr sz="2000">
                <a:latin typeface="+mn-lt"/>
                <a:ea typeface="Tahoma" panose="020B0604030504040204" pitchFamily="34" charset="0"/>
                <a:cs typeface="Tahoma" panose="020B0604030504040204" pitchFamily="34" charset="0"/>
              </a:defRPr>
            </a:lvl3pPr>
            <a:lvl4pPr>
              <a:defRPr sz="1600">
                <a:latin typeface="Tahoma" panose="020B0604030504040204" pitchFamily="34" charset="0"/>
                <a:ea typeface="Tahoma" panose="020B0604030504040204" pitchFamily="34" charset="0"/>
                <a:cs typeface="Tahoma" panose="020B0604030504040204" pitchFamily="34" charset="0"/>
              </a:defRPr>
            </a:lvl4pPr>
            <a:lvl5pPr>
              <a:defRPr sz="1600">
                <a:latin typeface="Tahoma" panose="020B0604030504040204" pitchFamily="34" charset="0"/>
                <a:ea typeface="Tahoma" panose="020B0604030504040204" pitchFamily="34" charset="0"/>
                <a:cs typeface="Tahoma" panose="020B0604030504040204" pitchFamily="34" charset="0"/>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079976471"/>
      </p:ext>
    </p:extLst>
  </p:cSld>
  <p:clrMapOvr>
    <a:masterClrMapping/>
  </p:clrMapOvr>
  <p:transition spd="slow">
    <p:fade/>
  </p:transition>
  <p:extLst>
    <p:ext uri="{DCECCB84-F9BA-43D5-87BE-67443E8EF086}">
      <p15:sldGuideLst xmlns:p15="http://schemas.microsoft.com/office/powerpoint/2012/main">
        <p15:guide id="1" orient="horz" pos="436">
          <p15:clr>
            <a:srgbClr val="FBAE40"/>
          </p15:clr>
        </p15:guide>
        <p15:guide id="2" pos="75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1BBC0-BB6C-0D50-5E02-56E00156830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CA4575-59E1-E999-5D18-5AFF5437095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D561F1-9AC4-1342-A0E3-C659E58EF031}"/>
              </a:ext>
            </a:extLst>
          </p:cNvPr>
          <p:cNvSpPr>
            <a:spLocks noGrp="1"/>
          </p:cNvSpPr>
          <p:nvPr>
            <p:ph type="dt" sz="half" idx="10"/>
          </p:nvPr>
        </p:nvSpPr>
        <p:spPr/>
        <p:txBody>
          <a:bodyPr/>
          <a:lstStyle/>
          <a:p>
            <a:fld id="{9C05CBAD-A95D-4E8E-B077-63F204D14854}" type="datetimeFigureOut">
              <a:rPr lang="en-GB" smtClean="0"/>
              <a:t>13/03/2024</a:t>
            </a:fld>
            <a:endParaRPr lang="en-GB"/>
          </a:p>
        </p:txBody>
      </p:sp>
      <p:sp>
        <p:nvSpPr>
          <p:cNvPr id="5" name="Footer Placeholder 4">
            <a:extLst>
              <a:ext uri="{FF2B5EF4-FFF2-40B4-BE49-F238E27FC236}">
                <a16:creationId xmlns:a16="http://schemas.microsoft.com/office/drawing/2014/main" id="{57E265C0-0843-FD21-F48B-805817978B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05BA7E0-B132-A405-1F3B-B615811DDCD4}"/>
              </a:ext>
            </a:extLst>
          </p:cNvPr>
          <p:cNvSpPr>
            <a:spLocks noGrp="1"/>
          </p:cNvSpPr>
          <p:nvPr>
            <p:ph type="sldNum" sz="quarter" idx="12"/>
          </p:nvPr>
        </p:nvSpPr>
        <p:spPr/>
        <p:txBody>
          <a:bodyPr/>
          <a:lstStyle/>
          <a:p>
            <a:fld id="{E52A8FF5-F1C8-482F-B626-DF88E6FE08C9}" type="slidenum">
              <a:rPr lang="en-GB" smtClean="0"/>
              <a:t>‹#›</a:t>
            </a:fld>
            <a:endParaRPr lang="en-GB"/>
          </a:p>
        </p:txBody>
      </p:sp>
    </p:spTree>
    <p:extLst>
      <p:ext uri="{BB962C8B-B14F-4D97-AF65-F5344CB8AC3E}">
        <p14:creationId xmlns:p14="http://schemas.microsoft.com/office/powerpoint/2010/main" val="392561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BE28B-EC99-5525-0068-024A0D482FB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18A94EB-8166-0E3B-0048-605E294BD9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49DB9A-76A1-2D04-69D5-27D7F4184CC0}"/>
              </a:ext>
            </a:extLst>
          </p:cNvPr>
          <p:cNvSpPr>
            <a:spLocks noGrp="1"/>
          </p:cNvSpPr>
          <p:nvPr>
            <p:ph type="dt" sz="half" idx="10"/>
          </p:nvPr>
        </p:nvSpPr>
        <p:spPr/>
        <p:txBody>
          <a:bodyPr/>
          <a:lstStyle/>
          <a:p>
            <a:fld id="{9C05CBAD-A95D-4E8E-B077-63F204D14854}" type="datetimeFigureOut">
              <a:rPr lang="en-GB" smtClean="0"/>
              <a:t>13/03/2024</a:t>
            </a:fld>
            <a:endParaRPr lang="en-GB"/>
          </a:p>
        </p:txBody>
      </p:sp>
      <p:sp>
        <p:nvSpPr>
          <p:cNvPr id="5" name="Footer Placeholder 4">
            <a:extLst>
              <a:ext uri="{FF2B5EF4-FFF2-40B4-BE49-F238E27FC236}">
                <a16:creationId xmlns:a16="http://schemas.microsoft.com/office/drawing/2014/main" id="{4BB3BB53-BF84-34FF-EEDA-73F4D733323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A093F7-944F-0F36-7D15-DC902D0C1CA9}"/>
              </a:ext>
            </a:extLst>
          </p:cNvPr>
          <p:cNvSpPr>
            <a:spLocks noGrp="1"/>
          </p:cNvSpPr>
          <p:nvPr>
            <p:ph type="sldNum" sz="quarter" idx="12"/>
          </p:nvPr>
        </p:nvSpPr>
        <p:spPr/>
        <p:txBody>
          <a:bodyPr/>
          <a:lstStyle/>
          <a:p>
            <a:fld id="{E52A8FF5-F1C8-482F-B626-DF88E6FE08C9}" type="slidenum">
              <a:rPr lang="en-GB" smtClean="0"/>
              <a:t>‹#›</a:t>
            </a:fld>
            <a:endParaRPr lang="en-GB"/>
          </a:p>
        </p:txBody>
      </p:sp>
    </p:spTree>
    <p:extLst>
      <p:ext uri="{BB962C8B-B14F-4D97-AF65-F5344CB8AC3E}">
        <p14:creationId xmlns:p14="http://schemas.microsoft.com/office/powerpoint/2010/main" val="3801756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E39EB-EC7E-EFE3-E5D9-B7BFA25F320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1748E82-041B-F785-4E48-3476F2BC4C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18ECB09-3104-A043-AE34-DAB3BB820A1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1CF72D2-62EC-5B92-2AEA-3C1246CDF275}"/>
              </a:ext>
            </a:extLst>
          </p:cNvPr>
          <p:cNvSpPr>
            <a:spLocks noGrp="1"/>
          </p:cNvSpPr>
          <p:nvPr>
            <p:ph type="dt" sz="half" idx="10"/>
          </p:nvPr>
        </p:nvSpPr>
        <p:spPr/>
        <p:txBody>
          <a:bodyPr/>
          <a:lstStyle/>
          <a:p>
            <a:fld id="{9C05CBAD-A95D-4E8E-B077-63F204D14854}" type="datetimeFigureOut">
              <a:rPr lang="en-GB" smtClean="0"/>
              <a:t>13/03/2024</a:t>
            </a:fld>
            <a:endParaRPr lang="en-GB"/>
          </a:p>
        </p:txBody>
      </p:sp>
      <p:sp>
        <p:nvSpPr>
          <p:cNvPr id="6" name="Footer Placeholder 5">
            <a:extLst>
              <a:ext uri="{FF2B5EF4-FFF2-40B4-BE49-F238E27FC236}">
                <a16:creationId xmlns:a16="http://schemas.microsoft.com/office/drawing/2014/main" id="{859F3F4D-1D58-3A87-CB4E-A85638B41EA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0C31B95-AA8F-A160-99E7-CACE5C76DC27}"/>
              </a:ext>
            </a:extLst>
          </p:cNvPr>
          <p:cNvSpPr>
            <a:spLocks noGrp="1"/>
          </p:cNvSpPr>
          <p:nvPr>
            <p:ph type="sldNum" sz="quarter" idx="12"/>
          </p:nvPr>
        </p:nvSpPr>
        <p:spPr/>
        <p:txBody>
          <a:bodyPr/>
          <a:lstStyle/>
          <a:p>
            <a:fld id="{E52A8FF5-F1C8-482F-B626-DF88E6FE08C9}" type="slidenum">
              <a:rPr lang="en-GB" smtClean="0"/>
              <a:t>‹#›</a:t>
            </a:fld>
            <a:endParaRPr lang="en-GB"/>
          </a:p>
        </p:txBody>
      </p:sp>
    </p:spTree>
    <p:extLst>
      <p:ext uri="{BB962C8B-B14F-4D97-AF65-F5344CB8AC3E}">
        <p14:creationId xmlns:p14="http://schemas.microsoft.com/office/powerpoint/2010/main" val="2159009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3CE99-C793-FA66-1FA6-2585D7FA9D3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F9E34BA-A4E3-9BA1-0A29-5537E861E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A4C233-F4E5-F562-97F8-FA6D2FE75B8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863415B-485E-9F90-1BC8-947D5DA49A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C1F420-710B-94C1-1064-758D085A175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01B3506-2181-E3C6-218C-F1C0D648CF4F}"/>
              </a:ext>
            </a:extLst>
          </p:cNvPr>
          <p:cNvSpPr>
            <a:spLocks noGrp="1"/>
          </p:cNvSpPr>
          <p:nvPr>
            <p:ph type="dt" sz="half" idx="10"/>
          </p:nvPr>
        </p:nvSpPr>
        <p:spPr/>
        <p:txBody>
          <a:bodyPr/>
          <a:lstStyle/>
          <a:p>
            <a:fld id="{9C05CBAD-A95D-4E8E-B077-63F204D14854}" type="datetimeFigureOut">
              <a:rPr lang="en-GB" smtClean="0"/>
              <a:t>13/03/2024</a:t>
            </a:fld>
            <a:endParaRPr lang="en-GB"/>
          </a:p>
        </p:txBody>
      </p:sp>
      <p:sp>
        <p:nvSpPr>
          <p:cNvPr id="8" name="Footer Placeholder 7">
            <a:extLst>
              <a:ext uri="{FF2B5EF4-FFF2-40B4-BE49-F238E27FC236}">
                <a16:creationId xmlns:a16="http://schemas.microsoft.com/office/drawing/2014/main" id="{28374045-FD3F-DA39-A81F-EE3CD270AD0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D64E1B7-CB7B-99AD-FBF4-3C3916E77E1E}"/>
              </a:ext>
            </a:extLst>
          </p:cNvPr>
          <p:cNvSpPr>
            <a:spLocks noGrp="1"/>
          </p:cNvSpPr>
          <p:nvPr>
            <p:ph type="sldNum" sz="quarter" idx="12"/>
          </p:nvPr>
        </p:nvSpPr>
        <p:spPr/>
        <p:txBody>
          <a:bodyPr/>
          <a:lstStyle/>
          <a:p>
            <a:fld id="{E52A8FF5-F1C8-482F-B626-DF88E6FE08C9}" type="slidenum">
              <a:rPr lang="en-GB" smtClean="0"/>
              <a:t>‹#›</a:t>
            </a:fld>
            <a:endParaRPr lang="en-GB"/>
          </a:p>
        </p:txBody>
      </p:sp>
    </p:spTree>
    <p:extLst>
      <p:ext uri="{BB962C8B-B14F-4D97-AF65-F5344CB8AC3E}">
        <p14:creationId xmlns:p14="http://schemas.microsoft.com/office/powerpoint/2010/main" val="2463803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54649-B942-C9E0-496C-86F8CF16758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53E8548-AACC-2A48-70F9-FD666045219B}"/>
              </a:ext>
            </a:extLst>
          </p:cNvPr>
          <p:cNvSpPr>
            <a:spLocks noGrp="1"/>
          </p:cNvSpPr>
          <p:nvPr>
            <p:ph type="dt" sz="half" idx="10"/>
          </p:nvPr>
        </p:nvSpPr>
        <p:spPr/>
        <p:txBody>
          <a:bodyPr/>
          <a:lstStyle/>
          <a:p>
            <a:fld id="{9C05CBAD-A95D-4E8E-B077-63F204D14854}" type="datetimeFigureOut">
              <a:rPr lang="en-GB" smtClean="0"/>
              <a:t>13/03/2024</a:t>
            </a:fld>
            <a:endParaRPr lang="en-GB"/>
          </a:p>
        </p:txBody>
      </p:sp>
      <p:sp>
        <p:nvSpPr>
          <p:cNvPr id="4" name="Footer Placeholder 3">
            <a:extLst>
              <a:ext uri="{FF2B5EF4-FFF2-40B4-BE49-F238E27FC236}">
                <a16:creationId xmlns:a16="http://schemas.microsoft.com/office/drawing/2014/main" id="{0AB519AE-29B7-C58E-C67C-D467FBE0A5E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E9370FF-76E0-2E20-181C-50688C499CC1}"/>
              </a:ext>
            </a:extLst>
          </p:cNvPr>
          <p:cNvSpPr>
            <a:spLocks noGrp="1"/>
          </p:cNvSpPr>
          <p:nvPr>
            <p:ph type="sldNum" sz="quarter" idx="12"/>
          </p:nvPr>
        </p:nvSpPr>
        <p:spPr/>
        <p:txBody>
          <a:bodyPr/>
          <a:lstStyle/>
          <a:p>
            <a:fld id="{E52A8FF5-F1C8-482F-B626-DF88E6FE08C9}" type="slidenum">
              <a:rPr lang="en-GB" smtClean="0"/>
              <a:t>‹#›</a:t>
            </a:fld>
            <a:endParaRPr lang="en-GB"/>
          </a:p>
        </p:txBody>
      </p:sp>
    </p:spTree>
    <p:extLst>
      <p:ext uri="{BB962C8B-B14F-4D97-AF65-F5344CB8AC3E}">
        <p14:creationId xmlns:p14="http://schemas.microsoft.com/office/powerpoint/2010/main" val="2606921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49D7C9-4540-E172-94FE-92C8A123238C}"/>
              </a:ext>
            </a:extLst>
          </p:cNvPr>
          <p:cNvSpPr>
            <a:spLocks noGrp="1"/>
          </p:cNvSpPr>
          <p:nvPr>
            <p:ph type="dt" sz="half" idx="10"/>
          </p:nvPr>
        </p:nvSpPr>
        <p:spPr/>
        <p:txBody>
          <a:bodyPr/>
          <a:lstStyle/>
          <a:p>
            <a:fld id="{9C05CBAD-A95D-4E8E-B077-63F204D14854}" type="datetimeFigureOut">
              <a:rPr lang="en-GB" smtClean="0"/>
              <a:t>13/03/2024</a:t>
            </a:fld>
            <a:endParaRPr lang="en-GB"/>
          </a:p>
        </p:txBody>
      </p:sp>
      <p:sp>
        <p:nvSpPr>
          <p:cNvPr id="3" name="Footer Placeholder 2">
            <a:extLst>
              <a:ext uri="{FF2B5EF4-FFF2-40B4-BE49-F238E27FC236}">
                <a16:creationId xmlns:a16="http://schemas.microsoft.com/office/drawing/2014/main" id="{87F1D33A-E0B9-D467-08E7-60AADE93A0F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26928E5-CDC4-B586-2456-7A0E5D250769}"/>
              </a:ext>
            </a:extLst>
          </p:cNvPr>
          <p:cNvSpPr>
            <a:spLocks noGrp="1"/>
          </p:cNvSpPr>
          <p:nvPr>
            <p:ph type="sldNum" sz="quarter" idx="12"/>
          </p:nvPr>
        </p:nvSpPr>
        <p:spPr/>
        <p:txBody>
          <a:bodyPr/>
          <a:lstStyle/>
          <a:p>
            <a:fld id="{E52A8FF5-F1C8-482F-B626-DF88E6FE08C9}" type="slidenum">
              <a:rPr lang="en-GB" smtClean="0"/>
              <a:t>‹#›</a:t>
            </a:fld>
            <a:endParaRPr lang="en-GB"/>
          </a:p>
        </p:txBody>
      </p:sp>
    </p:spTree>
    <p:extLst>
      <p:ext uri="{BB962C8B-B14F-4D97-AF65-F5344CB8AC3E}">
        <p14:creationId xmlns:p14="http://schemas.microsoft.com/office/powerpoint/2010/main" val="94976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92BE5-2540-A6C0-D82C-4EB57F08F9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0542627-F9C0-00E6-96E8-401E9D41A4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96CD956-A95F-8313-2907-410927633F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84038C-DACD-B49B-C0F2-3E8CF6878BA0}"/>
              </a:ext>
            </a:extLst>
          </p:cNvPr>
          <p:cNvSpPr>
            <a:spLocks noGrp="1"/>
          </p:cNvSpPr>
          <p:nvPr>
            <p:ph type="dt" sz="half" idx="10"/>
          </p:nvPr>
        </p:nvSpPr>
        <p:spPr/>
        <p:txBody>
          <a:bodyPr/>
          <a:lstStyle/>
          <a:p>
            <a:fld id="{9C05CBAD-A95D-4E8E-B077-63F204D14854}" type="datetimeFigureOut">
              <a:rPr lang="en-GB" smtClean="0"/>
              <a:t>13/03/2024</a:t>
            </a:fld>
            <a:endParaRPr lang="en-GB"/>
          </a:p>
        </p:txBody>
      </p:sp>
      <p:sp>
        <p:nvSpPr>
          <p:cNvPr id="6" name="Footer Placeholder 5">
            <a:extLst>
              <a:ext uri="{FF2B5EF4-FFF2-40B4-BE49-F238E27FC236}">
                <a16:creationId xmlns:a16="http://schemas.microsoft.com/office/drawing/2014/main" id="{CEF273B1-B5EE-6ED2-07E6-C00B8C1F0CA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88218A2-EAE4-0BED-829F-2D5C5081AA65}"/>
              </a:ext>
            </a:extLst>
          </p:cNvPr>
          <p:cNvSpPr>
            <a:spLocks noGrp="1"/>
          </p:cNvSpPr>
          <p:nvPr>
            <p:ph type="sldNum" sz="quarter" idx="12"/>
          </p:nvPr>
        </p:nvSpPr>
        <p:spPr/>
        <p:txBody>
          <a:bodyPr/>
          <a:lstStyle/>
          <a:p>
            <a:fld id="{E52A8FF5-F1C8-482F-B626-DF88E6FE08C9}" type="slidenum">
              <a:rPr lang="en-GB" smtClean="0"/>
              <a:t>‹#›</a:t>
            </a:fld>
            <a:endParaRPr lang="en-GB"/>
          </a:p>
        </p:txBody>
      </p:sp>
    </p:spTree>
    <p:extLst>
      <p:ext uri="{BB962C8B-B14F-4D97-AF65-F5344CB8AC3E}">
        <p14:creationId xmlns:p14="http://schemas.microsoft.com/office/powerpoint/2010/main" val="3263710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D8F8F-2A62-1AB9-4DCE-392238BB50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EB1DA23-17F7-F7E4-90AD-2705E76B1C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8EB658D-0DA4-E431-5573-AD954711D7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CDA34C-56D5-EC2F-6E85-7C78FF9A01F4}"/>
              </a:ext>
            </a:extLst>
          </p:cNvPr>
          <p:cNvSpPr>
            <a:spLocks noGrp="1"/>
          </p:cNvSpPr>
          <p:nvPr>
            <p:ph type="dt" sz="half" idx="10"/>
          </p:nvPr>
        </p:nvSpPr>
        <p:spPr/>
        <p:txBody>
          <a:bodyPr/>
          <a:lstStyle/>
          <a:p>
            <a:fld id="{9C05CBAD-A95D-4E8E-B077-63F204D14854}" type="datetimeFigureOut">
              <a:rPr lang="en-GB" smtClean="0"/>
              <a:t>13/03/2024</a:t>
            </a:fld>
            <a:endParaRPr lang="en-GB"/>
          </a:p>
        </p:txBody>
      </p:sp>
      <p:sp>
        <p:nvSpPr>
          <p:cNvPr id="6" name="Footer Placeholder 5">
            <a:extLst>
              <a:ext uri="{FF2B5EF4-FFF2-40B4-BE49-F238E27FC236}">
                <a16:creationId xmlns:a16="http://schemas.microsoft.com/office/drawing/2014/main" id="{5262861A-2442-71C2-B8CE-1020CD9A4D2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D9502C9-5689-ADFD-D838-76444B4A2124}"/>
              </a:ext>
            </a:extLst>
          </p:cNvPr>
          <p:cNvSpPr>
            <a:spLocks noGrp="1"/>
          </p:cNvSpPr>
          <p:nvPr>
            <p:ph type="sldNum" sz="quarter" idx="12"/>
          </p:nvPr>
        </p:nvSpPr>
        <p:spPr/>
        <p:txBody>
          <a:bodyPr/>
          <a:lstStyle/>
          <a:p>
            <a:fld id="{E52A8FF5-F1C8-482F-B626-DF88E6FE08C9}" type="slidenum">
              <a:rPr lang="en-GB" smtClean="0"/>
              <a:t>‹#›</a:t>
            </a:fld>
            <a:endParaRPr lang="en-GB"/>
          </a:p>
        </p:txBody>
      </p:sp>
    </p:spTree>
    <p:extLst>
      <p:ext uri="{BB962C8B-B14F-4D97-AF65-F5344CB8AC3E}">
        <p14:creationId xmlns:p14="http://schemas.microsoft.com/office/powerpoint/2010/main" val="4049834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7E0A54-6787-05B0-12D7-F2B0D341B4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28113A8-3AC1-533E-C16A-75C1956C62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F2DC8D3-BD1B-26DE-B3A0-DD20860E4A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05CBAD-A95D-4E8E-B077-63F204D14854}" type="datetimeFigureOut">
              <a:rPr lang="en-GB" smtClean="0"/>
              <a:t>13/03/2024</a:t>
            </a:fld>
            <a:endParaRPr lang="en-GB"/>
          </a:p>
        </p:txBody>
      </p:sp>
      <p:sp>
        <p:nvSpPr>
          <p:cNvPr id="5" name="Footer Placeholder 4">
            <a:extLst>
              <a:ext uri="{FF2B5EF4-FFF2-40B4-BE49-F238E27FC236}">
                <a16:creationId xmlns:a16="http://schemas.microsoft.com/office/drawing/2014/main" id="{0B2913B6-2F47-589F-B169-6BC4C0BC16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1CA2B0B-F684-D44B-8BB7-A8030D2598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2A8FF5-F1C8-482F-B626-DF88E6FE08C9}" type="slidenum">
              <a:rPr lang="en-GB" smtClean="0"/>
              <a:t>‹#›</a:t>
            </a:fld>
            <a:endParaRPr lang="en-GB"/>
          </a:p>
        </p:txBody>
      </p:sp>
    </p:spTree>
    <p:extLst>
      <p:ext uri="{BB962C8B-B14F-4D97-AF65-F5344CB8AC3E}">
        <p14:creationId xmlns:p14="http://schemas.microsoft.com/office/powerpoint/2010/main" val="21028791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nmc.org.uk/standards/guidance/supporting-information-for-our-education-and-training-standards/number-of-births-to-be-achieved-by-student-midwive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hyperlink" Target="mailto:hscpsl@uwe.ac.uk"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nmc.org.uk/standards-for-education-and-training/standards-for-student-supervision-and-assessment" TargetMode="External"/><Relationship Id="rId2" Type="http://schemas.openxmlformats.org/officeDocument/2006/relationships/hyperlink" Target="https://www.uwe.ac.uk/about/colleges-and-schools/practice-support-net/programme-guidance/midwifery" TargetMode="Externa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hyperlink" Target="https://www.nmc.org.uk/news/news-and-updates/practising-midwife/" TargetMode="External"/><Relationship Id="rId4" Type="http://schemas.openxmlformats.org/officeDocument/2006/relationships/hyperlink" Target="https://sway.office.com/QVXHvmSrnT7Sdv6p" TargetMode="Externa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hyperlink" Target="https://www.uwe.ac.uk/about/colleges-and-schools/practice-support-net/programme-guidance/midwifery"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F1CEF-0B1A-4096-9B12-2B2EF0EDA611}"/>
              </a:ext>
            </a:extLst>
          </p:cNvPr>
          <p:cNvSpPr>
            <a:spLocks noGrp="1"/>
          </p:cNvSpPr>
          <p:nvPr>
            <p:ph type="title"/>
          </p:nvPr>
        </p:nvSpPr>
        <p:spPr>
          <a:xfrm>
            <a:off x="2672080" y="233680"/>
            <a:ext cx="8382000" cy="6156960"/>
          </a:xfrm>
        </p:spPr>
        <p:txBody>
          <a:bodyPr>
            <a:normAutofit/>
          </a:bodyPr>
          <a:lstStyle/>
          <a:p>
            <a:pPr algn="ctr" eaLnBrk="1" hangingPunct="1"/>
            <a:r>
              <a:rPr lang="en-US" altLang="en-US" sz="4000" dirty="0">
                <a:latin typeface="Calibri" panose="020F0502020204030204" pitchFamily="34" charset="0"/>
                <a:ea typeface="Tahoma" panose="020B0604030504040204" pitchFamily="34" charset="0"/>
                <a:cs typeface="Calibri" panose="020F0502020204030204" pitchFamily="34" charset="0"/>
              </a:rPr>
              <a:t> </a:t>
            </a:r>
            <a:br>
              <a:rPr lang="en-US" altLang="en-US" sz="4000" dirty="0">
                <a:latin typeface="Calibri" panose="020F0502020204030204" pitchFamily="34" charset="0"/>
                <a:ea typeface="Tahoma" panose="020B0604030504040204" pitchFamily="34" charset="0"/>
                <a:cs typeface="Calibri" panose="020F0502020204030204" pitchFamily="34" charset="0"/>
              </a:rPr>
            </a:br>
            <a:r>
              <a:rPr lang="en-US" altLang="en-US" sz="4000" dirty="0">
                <a:latin typeface="Calibri" panose="020F0502020204030204" pitchFamily="34" charset="0"/>
                <a:ea typeface="Tahoma" panose="020B0604030504040204" pitchFamily="34" charset="0"/>
                <a:cs typeface="Calibri" panose="020F0502020204030204" pitchFamily="34" charset="0"/>
              </a:rPr>
              <a:t>Practice Supervisors and Practice Assessors-update</a:t>
            </a:r>
            <a:br>
              <a:rPr lang="en-US" altLang="en-US" sz="4000" dirty="0">
                <a:latin typeface="Calibri" panose="020F0502020204030204" pitchFamily="34" charset="0"/>
                <a:ea typeface="Tahoma" panose="020B0604030504040204" pitchFamily="34" charset="0"/>
                <a:cs typeface="Calibri" panose="020F0502020204030204" pitchFamily="34" charset="0"/>
              </a:rPr>
            </a:br>
            <a:br>
              <a:rPr lang="en-US" altLang="en-US" sz="3200" dirty="0">
                <a:latin typeface="Tahoma" panose="020B0604030504040204" pitchFamily="34" charset="0"/>
                <a:ea typeface="Tahoma" panose="020B0604030504040204" pitchFamily="34" charset="0"/>
                <a:cs typeface="Tahoma" panose="020B0604030504040204" pitchFamily="34" charset="0"/>
              </a:rPr>
            </a:br>
            <a:br>
              <a:rPr lang="en-US" altLang="en-US" sz="3200" dirty="0">
                <a:latin typeface="Tahoma" panose="020B0604030504040204" pitchFamily="34" charset="0"/>
                <a:ea typeface="Tahoma" panose="020B0604030504040204" pitchFamily="34" charset="0"/>
                <a:cs typeface="Tahoma" panose="020B0604030504040204" pitchFamily="34" charset="0"/>
              </a:rPr>
            </a:br>
            <a:br>
              <a:rPr lang="en-US" altLang="en-US" sz="3200" dirty="0">
                <a:latin typeface="Tahoma" panose="020B0604030504040204" pitchFamily="34" charset="0"/>
                <a:ea typeface="Tahoma" panose="020B0604030504040204" pitchFamily="34" charset="0"/>
                <a:cs typeface="Tahoma" panose="020B0604030504040204" pitchFamily="34" charset="0"/>
              </a:rPr>
            </a:br>
            <a:br>
              <a:rPr lang="en-US" altLang="en-US" sz="6000" dirty="0">
                <a:latin typeface="Tahoma" panose="020B0604030504040204" pitchFamily="34" charset="0"/>
                <a:ea typeface="Tahoma" panose="020B0604030504040204" pitchFamily="34" charset="0"/>
                <a:cs typeface="Tahoma" panose="020B0604030504040204" pitchFamily="34" charset="0"/>
              </a:rPr>
            </a:br>
            <a:endParaRPr lang="en-GB" dirty="0"/>
          </a:p>
        </p:txBody>
      </p:sp>
      <p:sp>
        <p:nvSpPr>
          <p:cNvPr id="6" name="Text Placeholder 5">
            <a:extLst>
              <a:ext uri="{FF2B5EF4-FFF2-40B4-BE49-F238E27FC236}">
                <a16:creationId xmlns:a16="http://schemas.microsoft.com/office/drawing/2014/main" id="{334626F5-8235-49A3-A1DE-8953C5195C03}"/>
              </a:ext>
            </a:extLst>
          </p:cNvPr>
          <p:cNvSpPr>
            <a:spLocks noGrp="1"/>
          </p:cNvSpPr>
          <p:nvPr>
            <p:ph type="body" sz="quarter" idx="18"/>
          </p:nvPr>
        </p:nvSpPr>
        <p:spPr>
          <a:xfrm>
            <a:off x="344558" y="5208105"/>
            <a:ext cx="2078972" cy="510940"/>
          </a:xfrm>
        </p:spPr>
        <p:txBody>
          <a:bodyPr>
            <a:normAutofit/>
          </a:bodyPr>
          <a:lstStyle/>
          <a:p>
            <a:r>
              <a:rPr lang="en-GB" sz="1400" dirty="0"/>
              <a:t>Academic year</a:t>
            </a:r>
          </a:p>
          <a:p>
            <a:r>
              <a:rPr lang="en-GB" sz="1400" dirty="0"/>
              <a:t> 23/24</a:t>
            </a:r>
          </a:p>
        </p:txBody>
      </p:sp>
      <p:pic>
        <p:nvPicPr>
          <p:cNvPr id="9" name="Picture 8">
            <a:extLst>
              <a:ext uri="{FF2B5EF4-FFF2-40B4-BE49-F238E27FC236}">
                <a16:creationId xmlns:a16="http://schemas.microsoft.com/office/drawing/2014/main" id="{FCBCB1B4-1D31-B4C5-5B05-8520030E3028}"/>
              </a:ext>
            </a:extLst>
          </p:cNvPr>
          <p:cNvPicPr>
            <a:picLocks noChangeAspect="1"/>
          </p:cNvPicPr>
          <p:nvPr/>
        </p:nvPicPr>
        <p:blipFill>
          <a:blip r:embed="rId3"/>
          <a:stretch>
            <a:fillRect/>
          </a:stretch>
        </p:blipFill>
        <p:spPr>
          <a:xfrm>
            <a:off x="3958907" y="2978358"/>
            <a:ext cx="5561013" cy="3645962"/>
          </a:xfrm>
          <a:prstGeom prst="rect">
            <a:avLst/>
          </a:prstGeom>
        </p:spPr>
      </p:pic>
    </p:spTree>
    <p:extLst>
      <p:ext uri="{BB962C8B-B14F-4D97-AF65-F5344CB8AC3E}">
        <p14:creationId xmlns:p14="http://schemas.microsoft.com/office/powerpoint/2010/main" val="3381302776"/>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9E9FB-2A40-39F9-F7FA-013EF57789BB}"/>
              </a:ext>
            </a:extLst>
          </p:cNvPr>
          <p:cNvSpPr>
            <a:spLocks noGrp="1"/>
          </p:cNvSpPr>
          <p:nvPr>
            <p:ph type="title"/>
          </p:nvPr>
        </p:nvSpPr>
        <p:spPr>
          <a:xfrm>
            <a:off x="838200" y="291851"/>
            <a:ext cx="10515600" cy="1046619"/>
          </a:xfrm>
        </p:spPr>
        <p:txBody>
          <a:bodyPr/>
          <a:lstStyle/>
          <a:p>
            <a:pPr algn="ctr"/>
            <a:r>
              <a:rPr lang="en-GB" b="1" dirty="0">
                <a:solidFill>
                  <a:schemeClr val="accent2"/>
                </a:solidFill>
                <a:latin typeface="+mn-lt"/>
              </a:rPr>
              <a:t>Assessing students in practice</a:t>
            </a:r>
            <a:endParaRPr lang="en-GB" dirty="0"/>
          </a:p>
        </p:txBody>
      </p:sp>
      <p:pic>
        <p:nvPicPr>
          <p:cNvPr id="5" name="Content Placeholder 4" descr="A picture containing text, screenshot, font, line&#10;&#10;Description automatically generated">
            <a:extLst>
              <a:ext uri="{FF2B5EF4-FFF2-40B4-BE49-F238E27FC236}">
                <a16:creationId xmlns:a16="http://schemas.microsoft.com/office/drawing/2014/main" id="{72A8135D-865E-350F-FDB3-0734325F382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3339" y="1166191"/>
            <a:ext cx="11118573" cy="4721127"/>
          </a:xfrm>
        </p:spPr>
      </p:pic>
      <p:sp>
        <p:nvSpPr>
          <p:cNvPr id="7" name="TextBox 6">
            <a:extLst>
              <a:ext uri="{FF2B5EF4-FFF2-40B4-BE49-F238E27FC236}">
                <a16:creationId xmlns:a16="http://schemas.microsoft.com/office/drawing/2014/main" id="{78D9C814-0F10-B902-2646-7A0E9EFD99F5}"/>
              </a:ext>
            </a:extLst>
          </p:cNvPr>
          <p:cNvSpPr txBox="1"/>
          <p:nvPr/>
        </p:nvSpPr>
        <p:spPr>
          <a:xfrm>
            <a:off x="1647930" y="5365820"/>
            <a:ext cx="1828800" cy="1200329"/>
          </a:xfrm>
          <a:prstGeom prst="rect">
            <a:avLst/>
          </a:prstGeom>
          <a:noFill/>
        </p:spPr>
        <p:txBody>
          <a:bodyPr wrap="square" rtlCol="0">
            <a:spAutoFit/>
          </a:bodyPr>
          <a:lstStyle/>
          <a:p>
            <a:r>
              <a:rPr lang="en-GB" b="1" dirty="0"/>
              <a:t>November</a:t>
            </a:r>
            <a:r>
              <a:rPr lang="en-GB" dirty="0"/>
              <a:t> for Sep cohort, </a:t>
            </a:r>
            <a:r>
              <a:rPr lang="en-GB" b="1" dirty="0"/>
              <a:t>March</a:t>
            </a:r>
            <a:r>
              <a:rPr lang="en-GB" dirty="0"/>
              <a:t> for Jan cohort</a:t>
            </a:r>
          </a:p>
        </p:txBody>
      </p:sp>
      <p:sp>
        <p:nvSpPr>
          <p:cNvPr id="8" name="TextBox 7">
            <a:extLst>
              <a:ext uri="{FF2B5EF4-FFF2-40B4-BE49-F238E27FC236}">
                <a16:creationId xmlns:a16="http://schemas.microsoft.com/office/drawing/2014/main" id="{2AC51D2D-B954-B629-A014-BA56A2177A01}"/>
              </a:ext>
            </a:extLst>
          </p:cNvPr>
          <p:cNvSpPr txBox="1"/>
          <p:nvPr/>
        </p:nvSpPr>
        <p:spPr>
          <a:xfrm>
            <a:off x="3904622" y="5365820"/>
            <a:ext cx="1732503" cy="923330"/>
          </a:xfrm>
          <a:prstGeom prst="rect">
            <a:avLst/>
          </a:prstGeom>
          <a:noFill/>
        </p:spPr>
        <p:txBody>
          <a:bodyPr wrap="square" rtlCol="0">
            <a:spAutoFit/>
          </a:bodyPr>
          <a:lstStyle/>
          <a:p>
            <a:r>
              <a:rPr lang="en-GB" b="1" dirty="0"/>
              <a:t>January</a:t>
            </a:r>
            <a:r>
              <a:rPr lang="en-GB" dirty="0"/>
              <a:t> for Sep cohort, </a:t>
            </a:r>
            <a:r>
              <a:rPr lang="en-GB" b="1" dirty="0"/>
              <a:t>June</a:t>
            </a:r>
            <a:r>
              <a:rPr lang="en-GB" dirty="0"/>
              <a:t> for Jan cohort</a:t>
            </a:r>
          </a:p>
        </p:txBody>
      </p:sp>
      <p:sp>
        <p:nvSpPr>
          <p:cNvPr id="9" name="TextBox 8">
            <a:extLst>
              <a:ext uri="{FF2B5EF4-FFF2-40B4-BE49-F238E27FC236}">
                <a16:creationId xmlns:a16="http://schemas.microsoft.com/office/drawing/2014/main" id="{F658E1A9-6389-2957-8140-6698553BD166}"/>
              </a:ext>
            </a:extLst>
          </p:cNvPr>
          <p:cNvSpPr txBox="1"/>
          <p:nvPr/>
        </p:nvSpPr>
        <p:spPr>
          <a:xfrm>
            <a:off x="6360607" y="5365820"/>
            <a:ext cx="1637881" cy="1200329"/>
          </a:xfrm>
          <a:prstGeom prst="rect">
            <a:avLst/>
          </a:prstGeom>
          <a:noFill/>
        </p:spPr>
        <p:txBody>
          <a:bodyPr wrap="square" rtlCol="0">
            <a:spAutoFit/>
          </a:bodyPr>
          <a:lstStyle/>
          <a:p>
            <a:r>
              <a:rPr lang="en-GB" b="1" dirty="0"/>
              <a:t>April</a:t>
            </a:r>
            <a:r>
              <a:rPr lang="en-GB" dirty="0"/>
              <a:t> for Sep cohort, </a:t>
            </a:r>
            <a:r>
              <a:rPr lang="en-GB" b="1" dirty="0"/>
              <a:t>September</a:t>
            </a:r>
            <a:r>
              <a:rPr lang="en-GB" dirty="0"/>
              <a:t> for Jan cohort</a:t>
            </a:r>
          </a:p>
        </p:txBody>
      </p:sp>
      <p:sp>
        <p:nvSpPr>
          <p:cNvPr id="10" name="TextBox 9">
            <a:extLst>
              <a:ext uri="{FF2B5EF4-FFF2-40B4-BE49-F238E27FC236}">
                <a16:creationId xmlns:a16="http://schemas.microsoft.com/office/drawing/2014/main" id="{62056897-B393-3F2B-EAC2-ECFBE0CC59ED}"/>
              </a:ext>
            </a:extLst>
          </p:cNvPr>
          <p:cNvSpPr txBox="1"/>
          <p:nvPr/>
        </p:nvSpPr>
        <p:spPr>
          <a:xfrm>
            <a:off x="8721970" y="5365820"/>
            <a:ext cx="1436914" cy="1200329"/>
          </a:xfrm>
          <a:prstGeom prst="rect">
            <a:avLst/>
          </a:prstGeom>
          <a:noFill/>
        </p:spPr>
        <p:txBody>
          <a:bodyPr wrap="square" rtlCol="0">
            <a:spAutoFit/>
          </a:bodyPr>
          <a:lstStyle/>
          <a:p>
            <a:r>
              <a:rPr lang="en-GB" b="1" dirty="0"/>
              <a:t>June</a:t>
            </a:r>
            <a:r>
              <a:rPr lang="en-GB" dirty="0"/>
              <a:t> for Sep cohort, </a:t>
            </a:r>
            <a:r>
              <a:rPr lang="en-GB" b="1" dirty="0"/>
              <a:t>Octobe</a:t>
            </a:r>
            <a:r>
              <a:rPr lang="en-GB" dirty="0"/>
              <a:t>r for Jan cohort</a:t>
            </a:r>
          </a:p>
        </p:txBody>
      </p:sp>
    </p:spTree>
    <p:extLst>
      <p:ext uri="{BB962C8B-B14F-4D97-AF65-F5344CB8AC3E}">
        <p14:creationId xmlns:p14="http://schemas.microsoft.com/office/powerpoint/2010/main" val="4067604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23259" y="28437"/>
            <a:ext cx="7195876" cy="864096"/>
          </a:xfrm>
        </p:spPr>
        <p:txBody>
          <a:bodyPr/>
          <a:lstStyle/>
          <a:p>
            <a:r>
              <a:rPr lang="en-GB" dirty="0">
                <a:latin typeface="Tahoma" panose="020B0604030504040204" pitchFamily="34" charset="0"/>
                <a:ea typeface="Tahoma" panose="020B0604030504040204" pitchFamily="34" charset="0"/>
                <a:cs typeface="Tahoma" panose="020B0604030504040204" pitchFamily="34" charset="0"/>
              </a:rPr>
              <a:t>Practice Assessor </a:t>
            </a:r>
          </a:p>
        </p:txBody>
      </p:sp>
      <p:sp>
        <p:nvSpPr>
          <p:cNvPr id="3" name="Text Placeholder 2"/>
          <p:cNvSpPr>
            <a:spLocks noGrp="1"/>
          </p:cNvSpPr>
          <p:nvPr>
            <p:ph type="body" sz="quarter" idx="11"/>
          </p:nvPr>
        </p:nvSpPr>
        <p:spPr>
          <a:xfrm>
            <a:off x="838201" y="892533"/>
            <a:ext cx="9829800" cy="5937030"/>
          </a:xfrm>
        </p:spPr>
        <p:txBody>
          <a:bodyPr>
            <a:normAutofit/>
          </a:bodyPr>
          <a:lstStyle/>
          <a:p>
            <a:pPr>
              <a:defRPr/>
            </a:pPr>
            <a:endParaRPr lang="en-GB" sz="2000" kern="0" dirty="0">
              <a:solidFill>
                <a:schemeClr val="accent6">
                  <a:lumMod val="75000"/>
                </a:schemeClr>
              </a:solidFill>
              <a:latin typeface="Times New Roman" panose="02020603050405020304" pitchFamily="18" charset="0"/>
              <a:ea typeface="Times New Roman" panose="02020603050405020304" pitchFamily="18" charset="0"/>
              <a:cs typeface="Arial"/>
            </a:endParaRPr>
          </a:p>
          <a:p>
            <a:pPr>
              <a:defRPr/>
            </a:pPr>
            <a:r>
              <a:rPr lang="en-GB" altLang="en-US" sz="2400" dirty="0">
                <a:solidFill>
                  <a:schemeClr val="accent1"/>
                </a:solidFill>
                <a:latin typeface="Arial" panose="020B0604020202020204" pitchFamily="34" charset="0"/>
              </a:rPr>
              <a:t>Able to work with a student occasionally </a:t>
            </a:r>
            <a:r>
              <a:rPr lang="en-GB" altLang="en-US" sz="2400" b="1" dirty="0">
                <a:solidFill>
                  <a:schemeClr val="accent1"/>
                </a:solidFill>
                <a:latin typeface="Arial" panose="020B0604020202020204" pitchFamily="34" charset="0"/>
              </a:rPr>
              <a:t>but not the majority of the time</a:t>
            </a:r>
            <a:r>
              <a:rPr lang="en-GB" altLang="en-US" sz="2400" dirty="0">
                <a:solidFill>
                  <a:schemeClr val="accent1"/>
                </a:solidFill>
                <a:latin typeface="Arial" panose="020B0604020202020204" pitchFamily="34" charset="0"/>
              </a:rPr>
              <a:t>. Review evidence and conduct assessments to confirm that the student has achieved the proficiencies and outcomes for practice learning</a:t>
            </a:r>
          </a:p>
          <a:p>
            <a:pPr>
              <a:defRPr/>
            </a:pPr>
            <a:r>
              <a:rPr lang="en-GB" sz="2000" b="1" kern="0" dirty="0">
                <a:solidFill>
                  <a:srgbClr val="000000"/>
                </a:solidFill>
                <a:latin typeface="Tahoma" panose="020B0604030504040204" pitchFamily="34" charset="0"/>
                <a:ea typeface="Tahoma" panose="020B0604030504040204" pitchFamily="34" charset="0"/>
                <a:cs typeface="Tahoma" panose="020B0604030504040204" pitchFamily="34" charset="0"/>
              </a:rPr>
              <a:t>Roles and responsibilities</a:t>
            </a:r>
            <a:endParaRPr lang="en-GB" sz="20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GB" sz="2000" dirty="0"/>
              <a:t>Start of year initial interview </a:t>
            </a:r>
          </a:p>
          <a:p>
            <a:pPr marL="285750" indent="-285750">
              <a:buFont typeface="Arial" panose="020B0604020202020204" pitchFamily="34" charset="0"/>
              <a:buChar char="•"/>
            </a:pPr>
            <a:r>
              <a:rPr lang="en-GB" sz="2000" dirty="0"/>
              <a:t>Practice assessor sign off all proficiencies achieved</a:t>
            </a:r>
          </a:p>
          <a:p>
            <a:pPr marL="285750" indent="-285750">
              <a:buFont typeface="Arial" panose="020B0604020202020204" pitchFamily="34" charset="0"/>
              <a:buChar char="•"/>
            </a:pPr>
            <a:r>
              <a:rPr lang="en-GB" sz="2000" dirty="0"/>
              <a:t>Review 1, 2 and summative assessments-link with academic assessors</a:t>
            </a:r>
          </a:p>
          <a:p>
            <a:pPr marL="285750" indent="-285750">
              <a:buFont typeface="Arial" panose="020B0604020202020204" pitchFamily="34" charset="0"/>
              <a:buChar char="•"/>
            </a:pPr>
            <a:r>
              <a:rPr lang="en-GB" sz="2000" dirty="0"/>
              <a:t>Progress plan (if necessary) </a:t>
            </a:r>
          </a:p>
          <a:p>
            <a:pPr marL="285750" indent="-285750">
              <a:buFont typeface="Arial" panose="020B0604020202020204" pitchFamily="34" charset="0"/>
              <a:buChar char="•"/>
            </a:pPr>
            <a:r>
              <a:rPr lang="en-GB" sz="2000" dirty="0"/>
              <a:t>Retrieval summative (if necessary)</a:t>
            </a:r>
          </a:p>
          <a:p>
            <a:pPr marL="285750" indent="-285750">
              <a:buFont typeface="Arial" panose="020B0604020202020204" pitchFamily="34" charset="0"/>
              <a:buChar char="•"/>
            </a:pPr>
            <a:r>
              <a:rPr lang="en-GB" sz="2000" dirty="0"/>
              <a:t>Point of contact for the student with practice related concerns</a:t>
            </a:r>
          </a:p>
          <a:p>
            <a:endParaRPr lang="en-GB" dirty="0"/>
          </a:p>
        </p:txBody>
      </p:sp>
      <p:pic>
        <p:nvPicPr>
          <p:cNvPr id="5" name="Picture 4"/>
          <p:cNvPicPr>
            <a:picLocks noChangeAspect="1"/>
          </p:cNvPicPr>
          <p:nvPr/>
        </p:nvPicPr>
        <p:blipFill>
          <a:blip r:embed="rId3"/>
          <a:stretch>
            <a:fillRect/>
          </a:stretch>
        </p:blipFill>
        <p:spPr>
          <a:xfrm>
            <a:off x="8976321" y="5704539"/>
            <a:ext cx="1691680" cy="1157924"/>
          </a:xfrm>
          <a:prstGeom prst="rect">
            <a:avLst/>
          </a:prstGeom>
        </p:spPr>
      </p:pic>
    </p:spTree>
    <p:extLst>
      <p:ext uri="{BB962C8B-B14F-4D97-AF65-F5344CB8AC3E}">
        <p14:creationId xmlns:p14="http://schemas.microsoft.com/office/powerpoint/2010/main" val="2904372858"/>
      </p:ext>
    </p:extLst>
  </p:cSld>
  <p:clrMapOvr>
    <a:masterClrMapping/>
  </p:clrMapOvr>
  <p:transition spd="slow" advTm="263901">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8BE97-4CAB-A0FE-555A-435B192ABF03}"/>
              </a:ext>
            </a:extLst>
          </p:cNvPr>
          <p:cNvSpPr>
            <a:spLocks noGrp="1"/>
          </p:cNvSpPr>
          <p:nvPr>
            <p:ph type="title"/>
          </p:nvPr>
        </p:nvSpPr>
        <p:spPr>
          <a:xfrm>
            <a:off x="838200" y="231177"/>
            <a:ext cx="10515600" cy="1292823"/>
          </a:xfrm>
        </p:spPr>
        <p:txBody>
          <a:bodyPr/>
          <a:lstStyle/>
          <a:p>
            <a:pPr algn="ctr"/>
            <a:r>
              <a:rPr lang="en-GB" b="1" dirty="0">
                <a:solidFill>
                  <a:schemeClr val="accent2"/>
                </a:solidFill>
                <a:latin typeface="+mn-lt"/>
              </a:rPr>
              <a:t>MORA Practice assessor sign off</a:t>
            </a:r>
          </a:p>
        </p:txBody>
      </p:sp>
      <p:pic>
        <p:nvPicPr>
          <p:cNvPr id="16" name="Content Placeholder 15" descr="A screenshot of a computer&#10;&#10;Description automatically generated with low confidence">
            <a:extLst>
              <a:ext uri="{FF2B5EF4-FFF2-40B4-BE49-F238E27FC236}">
                <a16:creationId xmlns:a16="http://schemas.microsoft.com/office/drawing/2014/main" id="{5DF95D69-7543-6DB4-459E-39165CC1361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96000" y="1285187"/>
            <a:ext cx="4561546" cy="5341636"/>
          </a:xfrm>
        </p:spPr>
      </p:pic>
      <p:pic>
        <p:nvPicPr>
          <p:cNvPr id="14" name="Content Placeholder 13" descr="A screenshot of a phone&#10;&#10;Description automatically generated with low confidence">
            <a:extLst>
              <a:ext uri="{FF2B5EF4-FFF2-40B4-BE49-F238E27FC236}">
                <a16:creationId xmlns:a16="http://schemas.microsoft.com/office/drawing/2014/main" id="{C72C1AF8-B07D-05D7-10E1-CB0B34C9F434}"/>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432486" y="1375765"/>
            <a:ext cx="2647859" cy="5251058"/>
          </a:xfrm>
        </p:spPr>
      </p:pic>
    </p:spTree>
    <p:extLst>
      <p:ext uri="{BB962C8B-B14F-4D97-AF65-F5344CB8AC3E}">
        <p14:creationId xmlns:p14="http://schemas.microsoft.com/office/powerpoint/2010/main" val="347889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2B597-CA06-5C88-B963-DA20D1525325}"/>
              </a:ext>
            </a:extLst>
          </p:cNvPr>
          <p:cNvSpPr>
            <a:spLocks noGrp="1"/>
          </p:cNvSpPr>
          <p:nvPr>
            <p:ph type="title"/>
          </p:nvPr>
        </p:nvSpPr>
        <p:spPr>
          <a:xfrm>
            <a:off x="838200" y="365126"/>
            <a:ext cx="4528700" cy="1290680"/>
          </a:xfrm>
        </p:spPr>
        <p:txBody>
          <a:bodyPr>
            <a:normAutofit fontScale="90000"/>
          </a:bodyPr>
          <a:lstStyle/>
          <a:p>
            <a:r>
              <a:rPr lang="en-GB" b="1" dirty="0">
                <a:solidFill>
                  <a:schemeClr val="accent2"/>
                </a:solidFill>
                <a:latin typeface="+mn-lt"/>
              </a:rPr>
              <a:t>PA assessments  </a:t>
            </a:r>
            <a:br>
              <a:rPr lang="en-GB" b="1" dirty="0">
                <a:solidFill>
                  <a:schemeClr val="accent2"/>
                </a:solidFill>
                <a:latin typeface="+mn-lt"/>
              </a:rPr>
            </a:br>
            <a:r>
              <a:rPr lang="en-GB" b="1" dirty="0">
                <a:solidFill>
                  <a:schemeClr val="accent2"/>
                </a:solidFill>
                <a:latin typeface="+mn-lt"/>
              </a:rPr>
              <a:t>meetings</a:t>
            </a:r>
            <a:endParaRPr lang="en-GB" dirty="0"/>
          </a:p>
        </p:txBody>
      </p:sp>
      <p:pic>
        <p:nvPicPr>
          <p:cNvPr id="15" name="Content Placeholder 14" descr="A screenshot of a computer&#10;&#10;Description automatically generated with low confidence">
            <a:extLst>
              <a:ext uri="{FF2B5EF4-FFF2-40B4-BE49-F238E27FC236}">
                <a16:creationId xmlns:a16="http://schemas.microsoft.com/office/drawing/2014/main" id="{3F2B4E78-0F3D-9098-7874-E1FCF3BC509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25101" y="162497"/>
            <a:ext cx="2059405" cy="7127990"/>
          </a:xfrm>
        </p:spPr>
      </p:pic>
    </p:spTree>
    <p:extLst>
      <p:ext uri="{BB962C8B-B14F-4D97-AF65-F5344CB8AC3E}">
        <p14:creationId xmlns:p14="http://schemas.microsoft.com/office/powerpoint/2010/main" val="1129669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D933C-E04E-71D9-182C-DCBD394DD8A6}"/>
              </a:ext>
            </a:extLst>
          </p:cNvPr>
          <p:cNvSpPr>
            <a:spLocks noGrp="1"/>
          </p:cNvSpPr>
          <p:nvPr>
            <p:ph type="title"/>
          </p:nvPr>
        </p:nvSpPr>
        <p:spPr/>
        <p:txBody>
          <a:bodyPr/>
          <a:lstStyle/>
          <a:p>
            <a:r>
              <a:rPr lang="en-GB" b="1" dirty="0"/>
              <a:t>What is an Access to Placement Plan (APP)</a:t>
            </a:r>
          </a:p>
        </p:txBody>
      </p:sp>
      <p:sp>
        <p:nvSpPr>
          <p:cNvPr id="3" name="Text Placeholder 2">
            <a:extLst>
              <a:ext uri="{FF2B5EF4-FFF2-40B4-BE49-F238E27FC236}">
                <a16:creationId xmlns:a16="http://schemas.microsoft.com/office/drawing/2014/main" id="{D9FCBE56-F367-55E9-D40B-D8B498C497F9}"/>
              </a:ext>
            </a:extLst>
          </p:cNvPr>
          <p:cNvSpPr>
            <a:spLocks noGrp="1"/>
          </p:cNvSpPr>
          <p:nvPr>
            <p:ph type="body" sz="quarter" idx="11"/>
          </p:nvPr>
        </p:nvSpPr>
        <p:spPr>
          <a:xfrm rot="20441307">
            <a:off x="8704152" y="1655041"/>
            <a:ext cx="3268588" cy="2224022"/>
          </a:xfrm>
          <a:ln>
            <a:solidFill>
              <a:schemeClr val="tx1"/>
            </a:solidFill>
          </a:ln>
        </p:spPr>
        <p:txBody>
          <a:bodyPr>
            <a:normAutofit/>
          </a:bodyPr>
          <a:lstStyle/>
          <a:p>
            <a:pPr marL="9525" indent="0" algn="ctr">
              <a:buNone/>
            </a:pPr>
            <a:r>
              <a:rPr lang="en-GB" b="1" dirty="0"/>
              <a:t>Equality Act, 2010</a:t>
            </a:r>
          </a:p>
          <a:p>
            <a:pPr marL="9525" indent="0" algn="ctr">
              <a:buNone/>
            </a:pPr>
            <a:endParaRPr lang="en-GB" dirty="0"/>
          </a:p>
          <a:p>
            <a:pPr marL="9525" indent="0" algn="ctr">
              <a:buNone/>
            </a:pPr>
            <a:r>
              <a:rPr lang="en-GB" sz="2000" dirty="0">
                <a:ea typeface="Open Sans" panose="020B0606030504020204" pitchFamily="34" charset="0"/>
                <a:cs typeface="Open Sans" panose="020B0606030504020204" pitchFamily="34" charset="0"/>
              </a:rPr>
              <a:t>‘a physical or mental impairment that has a substantial and long-term negative effect on their ability to do normal daily activities</a:t>
            </a:r>
            <a:r>
              <a:rPr lang="en-GB" sz="2000" dirty="0">
                <a:latin typeface="Open Sans" panose="020B0606030504020204" pitchFamily="34" charset="0"/>
                <a:ea typeface="Open Sans" panose="020B0606030504020204" pitchFamily="34" charset="0"/>
                <a:cs typeface="Open Sans" panose="020B0606030504020204" pitchFamily="34" charset="0"/>
              </a:rPr>
              <a:t>’</a:t>
            </a:r>
          </a:p>
          <a:p>
            <a:pPr marL="9525" indent="0">
              <a:buNone/>
            </a:pPr>
            <a:endParaRPr lang="en-GB" dirty="0"/>
          </a:p>
        </p:txBody>
      </p:sp>
      <p:sp>
        <p:nvSpPr>
          <p:cNvPr id="4" name="Content Placeholder 2">
            <a:extLst>
              <a:ext uri="{FF2B5EF4-FFF2-40B4-BE49-F238E27FC236}">
                <a16:creationId xmlns:a16="http://schemas.microsoft.com/office/drawing/2014/main" id="{1B3A4FBA-40D5-C12D-2373-781CF73B7CC6}"/>
              </a:ext>
            </a:extLst>
          </p:cNvPr>
          <p:cNvSpPr txBox="1">
            <a:spLocks/>
          </p:cNvSpPr>
          <p:nvPr/>
        </p:nvSpPr>
        <p:spPr>
          <a:xfrm>
            <a:off x="0" y="1727799"/>
            <a:ext cx="7886700" cy="743453"/>
          </a:xfrm>
        </p:spPr>
        <p:txBody>
          <a:bodyPr/>
          <a:lstStyle>
            <a:lvl1pPr marL="454025" indent="-454025" algn="l" defTabSz="606425" rtl="0" eaLnBrk="1" fontAlgn="base" hangingPunct="1">
              <a:spcBef>
                <a:spcPct val="20000"/>
              </a:spcBef>
              <a:spcAft>
                <a:spcPct val="0"/>
              </a:spcAft>
              <a:buFont typeface="Arial" charset="0"/>
              <a:buChar char="•"/>
              <a:defRPr sz="4200" kern="1200">
                <a:solidFill>
                  <a:schemeClr val="tx1"/>
                </a:solidFill>
                <a:latin typeface="+mn-lt"/>
                <a:ea typeface="ＭＳ Ｐゴシック" charset="0"/>
                <a:cs typeface="ＭＳ Ｐゴシック" charset="0"/>
              </a:defRPr>
            </a:lvl1pPr>
            <a:lvl2pPr marL="987425" indent="-377825" algn="l" defTabSz="606425" rtl="0" eaLnBrk="1" fontAlgn="base" hangingPunct="1">
              <a:spcBef>
                <a:spcPct val="20000"/>
              </a:spcBef>
              <a:spcAft>
                <a:spcPct val="0"/>
              </a:spcAft>
              <a:buFont typeface="Arial" charset="0"/>
              <a:buChar char="–"/>
              <a:defRPr sz="3700" kern="1200">
                <a:solidFill>
                  <a:schemeClr val="tx1"/>
                </a:solidFill>
                <a:latin typeface="+mn-lt"/>
                <a:ea typeface="ＭＳ Ｐゴシック" charset="0"/>
                <a:cs typeface="+mn-cs"/>
              </a:defRPr>
            </a:lvl2pPr>
            <a:lvl3pPr marL="1520825" indent="-301625" algn="l" defTabSz="606425"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n-cs"/>
              </a:defRPr>
            </a:lvl3pPr>
            <a:lvl4pPr marL="2130425" indent="-301625" algn="l" defTabSz="606425" rtl="0" eaLnBrk="1" fontAlgn="base" hangingPunct="1">
              <a:spcBef>
                <a:spcPct val="20000"/>
              </a:spcBef>
              <a:spcAft>
                <a:spcPct val="0"/>
              </a:spcAft>
              <a:buFont typeface="Arial" charset="0"/>
              <a:buChar char="–"/>
              <a:defRPr sz="2600" kern="1200">
                <a:solidFill>
                  <a:schemeClr val="tx1"/>
                </a:solidFill>
                <a:latin typeface="+mn-lt"/>
                <a:ea typeface="ＭＳ Ｐゴシック" charset="0"/>
                <a:cs typeface="+mn-cs"/>
              </a:defRPr>
            </a:lvl4pPr>
            <a:lvl5pPr marL="2740025" indent="-301625" algn="l" defTabSz="606425" rtl="0" eaLnBrk="1" fontAlgn="base" hangingPunct="1">
              <a:spcBef>
                <a:spcPct val="20000"/>
              </a:spcBef>
              <a:spcAft>
                <a:spcPct val="0"/>
              </a:spcAft>
              <a:buFont typeface="Arial" charset="0"/>
              <a:buChar char="»"/>
              <a:defRPr sz="2600" kern="1200">
                <a:solidFill>
                  <a:schemeClr val="tx1"/>
                </a:solidFill>
                <a:latin typeface="+mn-lt"/>
                <a:ea typeface="ＭＳ Ｐゴシック" charset="0"/>
                <a:cs typeface="+mn-cs"/>
              </a:defRPr>
            </a:lvl5pPr>
            <a:lvl6pPr marL="3352548" indent="-304776" algn="l" defTabSz="609555" rtl="0" eaLnBrk="1" latinLnBrk="0" hangingPunct="1">
              <a:spcBef>
                <a:spcPct val="20000"/>
              </a:spcBef>
              <a:buFont typeface="Arial"/>
              <a:buChar char="•"/>
              <a:defRPr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sz="2667" kern="1200">
                <a:solidFill>
                  <a:schemeClr val="tx1"/>
                </a:solidFill>
                <a:latin typeface="+mn-lt"/>
                <a:ea typeface="+mn-ea"/>
                <a:cs typeface="+mn-cs"/>
              </a:defRPr>
            </a:lvl9pPr>
          </a:lstStyle>
          <a:p>
            <a:pPr marL="0" indent="0" algn="ctr">
              <a:buFont typeface="Arial" charset="0"/>
              <a:buNone/>
            </a:pPr>
            <a:r>
              <a:rPr lang="en-GB" sz="2400" dirty="0">
                <a:latin typeface="Open Sans" panose="020B0606030504020204" pitchFamily="34" charset="0"/>
                <a:ea typeface="Open Sans" panose="020B0606030504020204" pitchFamily="34" charset="0"/>
                <a:cs typeface="Open Sans" panose="020B0606030504020204" pitchFamily="34" charset="0"/>
              </a:rPr>
              <a:t>An Access to Placement Plan is a document that recommends adjustments, support and strategies</a:t>
            </a:r>
          </a:p>
        </p:txBody>
      </p:sp>
      <p:sp>
        <p:nvSpPr>
          <p:cNvPr id="5" name="Text Placeholder 2">
            <a:extLst>
              <a:ext uri="{FF2B5EF4-FFF2-40B4-BE49-F238E27FC236}">
                <a16:creationId xmlns:a16="http://schemas.microsoft.com/office/drawing/2014/main" id="{679684D6-71A7-A9B6-EC23-B8A02B9F0E95}"/>
              </a:ext>
            </a:extLst>
          </p:cNvPr>
          <p:cNvSpPr txBox="1">
            <a:spLocks/>
          </p:cNvSpPr>
          <p:nvPr/>
        </p:nvSpPr>
        <p:spPr>
          <a:xfrm>
            <a:off x="839416" y="2852843"/>
            <a:ext cx="4680520" cy="1728783"/>
          </a:xfrm>
          <a:prstGeom prst="rect">
            <a:avLst/>
          </a:prstGeom>
        </p:spPr>
        <p:txBody>
          <a:bodyPr lIns="0" tIns="0" rIns="0" bIns="0"/>
          <a:lstStyle>
            <a:lvl1pPr marL="266700" indent="-257175" algn="l" defTabSz="606425" rtl="0" eaLnBrk="1" fontAlgn="base" hangingPunct="1">
              <a:spcBef>
                <a:spcPct val="20000"/>
              </a:spcBef>
              <a:spcAft>
                <a:spcPct val="0"/>
              </a:spcAft>
              <a:buClr>
                <a:srgbClr val="1A9DAC"/>
              </a:buClr>
              <a:buFont typeface="Arial" charset="0"/>
              <a:buChar char="•"/>
              <a:tabLst/>
              <a:defRPr sz="2000" kern="1200">
                <a:solidFill>
                  <a:schemeClr val="tx1"/>
                </a:solidFill>
                <a:latin typeface="+mn-lt"/>
                <a:ea typeface="Tahoma" panose="020B0604030504040204" pitchFamily="34" charset="0"/>
                <a:cs typeface="Tahoma" panose="020B0604030504040204" pitchFamily="34" charset="0"/>
              </a:defRPr>
            </a:lvl1pPr>
            <a:lvl2pPr marL="541338" indent="-274638" algn="l" defTabSz="606425" rtl="0" eaLnBrk="1" fontAlgn="base" hangingPunct="1">
              <a:spcBef>
                <a:spcPct val="20000"/>
              </a:spcBef>
              <a:spcAft>
                <a:spcPct val="0"/>
              </a:spcAft>
              <a:buClr>
                <a:srgbClr val="1A9DAC"/>
              </a:buClr>
              <a:buFont typeface="Courier New" panose="02070309020205020404" pitchFamily="49" charset="0"/>
              <a:buChar char="o"/>
              <a:defRPr sz="2000" kern="1200">
                <a:solidFill>
                  <a:schemeClr val="tx1"/>
                </a:solidFill>
                <a:latin typeface="+mn-lt"/>
                <a:ea typeface="Tahoma" panose="020B0604030504040204" pitchFamily="34" charset="0"/>
                <a:cs typeface="Tahoma" panose="020B0604030504040204" pitchFamily="34" charset="0"/>
              </a:defRPr>
            </a:lvl2pPr>
            <a:lvl3pPr marL="808038" indent="-266700" algn="l" defTabSz="606425" rtl="0" eaLnBrk="1" fontAlgn="base" hangingPunct="1">
              <a:spcBef>
                <a:spcPct val="20000"/>
              </a:spcBef>
              <a:spcAft>
                <a:spcPct val="0"/>
              </a:spcAft>
              <a:buClr>
                <a:srgbClr val="1A9DAC"/>
              </a:buClr>
              <a:buFont typeface="Arial" panose="020B0604020202020204" pitchFamily="34" charset="0"/>
              <a:buChar char="̶"/>
              <a:defRPr sz="2000" kern="1200">
                <a:solidFill>
                  <a:schemeClr val="tx1"/>
                </a:solidFill>
                <a:latin typeface="+mn-lt"/>
                <a:ea typeface="Tahoma" panose="020B0604030504040204" pitchFamily="34" charset="0"/>
                <a:cs typeface="Tahoma" panose="020B0604030504040204" pitchFamily="34" charset="0"/>
              </a:defRPr>
            </a:lvl3pPr>
            <a:lvl4pPr marL="2130425" indent="-301625" algn="l" defTabSz="606425" rtl="0" eaLnBrk="1" fontAlgn="base" hangingPunct="1">
              <a:spcBef>
                <a:spcPct val="20000"/>
              </a:spcBef>
              <a:spcAft>
                <a:spcPct val="0"/>
              </a:spcAft>
              <a:buFont typeface="Arial"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740025" indent="-301625" algn="l" defTabSz="606425" rtl="0" eaLnBrk="1" fontAlgn="base" hangingPunct="1">
              <a:spcBef>
                <a:spcPct val="20000"/>
              </a:spcBef>
              <a:spcAft>
                <a:spcPct val="0"/>
              </a:spcAft>
              <a:buFont typeface="Arial"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3352548" indent="-304776" algn="l" defTabSz="609555" rtl="0" eaLnBrk="1" latinLnBrk="0" hangingPunct="1">
              <a:spcBef>
                <a:spcPct val="20000"/>
              </a:spcBef>
              <a:buFont typeface="Arial"/>
              <a:buChar char="•"/>
              <a:defRPr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en-GB" sz="2400" dirty="0"/>
              <a:t>For students who have:</a:t>
            </a:r>
          </a:p>
          <a:p>
            <a:pPr marL="0" indent="0">
              <a:buNone/>
            </a:pPr>
            <a:endParaRPr lang="en-GB" sz="2400" dirty="0"/>
          </a:p>
          <a:p>
            <a:pPr marL="342900" indent="-342900">
              <a:buFont typeface="Arial" panose="020B0604020202020204" pitchFamily="34" charset="0"/>
              <a:buChar char="•"/>
            </a:pPr>
            <a:r>
              <a:rPr lang="en-GB" sz="2400" b="1" dirty="0"/>
              <a:t>Disability</a:t>
            </a:r>
          </a:p>
          <a:p>
            <a:pPr marL="342900" indent="-342900">
              <a:buFont typeface="Arial" panose="020B0604020202020204" pitchFamily="34" charset="0"/>
              <a:buChar char="•"/>
            </a:pPr>
            <a:r>
              <a:rPr lang="en-GB" sz="2400" b="1" dirty="0"/>
              <a:t>Mental Health Condition</a:t>
            </a:r>
          </a:p>
          <a:p>
            <a:pPr marL="342900" indent="-342900">
              <a:buFont typeface="Arial" panose="020B0604020202020204" pitchFamily="34" charset="0"/>
              <a:buChar char="•"/>
            </a:pPr>
            <a:r>
              <a:rPr lang="en-GB" sz="2400" b="1" dirty="0"/>
              <a:t>Long- or short-term medical condition</a:t>
            </a:r>
          </a:p>
          <a:p>
            <a:pPr marL="342900" indent="-342900">
              <a:buFont typeface="Arial" panose="020B0604020202020204" pitchFamily="34" charset="0"/>
              <a:buChar char="•"/>
            </a:pPr>
            <a:r>
              <a:rPr lang="en-GB" sz="2400" b="1" dirty="0"/>
              <a:t>Caring Responsibility for a disabled person</a:t>
            </a:r>
          </a:p>
        </p:txBody>
      </p:sp>
      <p:sp>
        <p:nvSpPr>
          <p:cNvPr id="6" name="Text Placeholder 2">
            <a:extLst>
              <a:ext uri="{FF2B5EF4-FFF2-40B4-BE49-F238E27FC236}">
                <a16:creationId xmlns:a16="http://schemas.microsoft.com/office/drawing/2014/main" id="{4CED893D-E573-AED1-0A84-DFD0F9D19729}"/>
              </a:ext>
            </a:extLst>
          </p:cNvPr>
          <p:cNvSpPr txBox="1">
            <a:spLocks/>
          </p:cNvSpPr>
          <p:nvPr/>
        </p:nvSpPr>
        <p:spPr>
          <a:xfrm>
            <a:off x="6096000" y="4008045"/>
            <a:ext cx="5760640" cy="1728783"/>
          </a:xfrm>
          <a:prstGeom prst="rect">
            <a:avLst/>
          </a:prstGeom>
        </p:spPr>
        <p:txBody>
          <a:bodyPr lIns="0" tIns="0" rIns="0" bIns="0"/>
          <a:lstStyle>
            <a:lvl1pPr marL="266700" indent="-257175" algn="l" defTabSz="606425" rtl="0" eaLnBrk="1" fontAlgn="base" hangingPunct="1">
              <a:spcBef>
                <a:spcPct val="20000"/>
              </a:spcBef>
              <a:spcAft>
                <a:spcPct val="0"/>
              </a:spcAft>
              <a:buClr>
                <a:srgbClr val="1A9DAC"/>
              </a:buClr>
              <a:buFont typeface="Arial" charset="0"/>
              <a:buChar char="•"/>
              <a:tabLst/>
              <a:defRPr sz="2000" kern="1200">
                <a:solidFill>
                  <a:schemeClr val="tx1"/>
                </a:solidFill>
                <a:latin typeface="+mn-lt"/>
                <a:ea typeface="Tahoma" panose="020B0604030504040204" pitchFamily="34" charset="0"/>
                <a:cs typeface="Tahoma" panose="020B0604030504040204" pitchFamily="34" charset="0"/>
              </a:defRPr>
            </a:lvl1pPr>
            <a:lvl2pPr marL="541338" indent="-274638" algn="l" defTabSz="606425" rtl="0" eaLnBrk="1" fontAlgn="base" hangingPunct="1">
              <a:spcBef>
                <a:spcPct val="20000"/>
              </a:spcBef>
              <a:spcAft>
                <a:spcPct val="0"/>
              </a:spcAft>
              <a:buClr>
                <a:srgbClr val="1A9DAC"/>
              </a:buClr>
              <a:buFont typeface="Courier New" panose="02070309020205020404" pitchFamily="49" charset="0"/>
              <a:buChar char="o"/>
              <a:defRPr sz="2000" kern="1200">
                <a:solidFill>
                  <a:schemeClr val="tx1"/>
                </a:solidFill>
                <a:latin typeface="+mn-lt"/>
                <a:ea typeface="Tahoma" panose="020B0604030504040204" pitchFamily="34" charset="0"/>
                <a:cs typeface="Tahoma" panose="020B0604030504040204" pitchFamily="34" charset="0"/>
              </a:defRPr>
            </a:lvl2pPr>
            <a:lvl3pPr marL="808038" indent="-266700" algn="l" defTabSz="606425" rtl="0" eaLnBrk="1" fontAlgn="base" hangingPunct="1">
              <a:spcBef>
                <a:spcPct val="20000"/>
              </a:spcBef>
              <a:spcAft>
                <a:spcPct val="0"/>
              </a:spcAft>
              <a:buClr>
                <a:srgbClr val="1A9DAC"/>
              </a:buClr>
              <a:buFont typeface="Arial" panose="020B0604020202020204" pitchFamily="34" charset="0"/>
              <a:buChar char="̶"/>
              <a:defRPr sz="2000" kern="1200">
                <a:solidFill>
                  <a:schemeClr val="tx1"/>
                </a:solidFill>
                <a:latin typeface="+mn-lt"/>
                <a:ea typeface="Tahoma" panose="020B0604030504040204" pitchFamily="34" charset="0"/>
                <a:cs typeface="Tahoma" panose="020B0604030504040204" pitchFamily="34" charset="0"/>
              </a:defRPr>
            </a:lvl3pPr>
            <a:lvl4pPr marL="2130425" indent="-301625" algn="l" defTabSz="606425" rtl="0" eaLnBrk="1" fontAlgn="base" hangingPunct="1">
              <a:spcBef>
                <a:spcPct val="20000"/>
              </a:spcBef>
              <a:spcAft>
                <a:spcPct val="0"/>
              </a:spcAft>
              <a:buFont typeface="Arial"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740025" indent="-301625" algn="l" defTabSz="606425" rtl="0" eaLnBrk="1" fontAlgn="base" hangingPunct="1">
              <a:spcBef>
                <a:spcPct val="20000"/>
              </a:spcBef>
              <a:spcAft>
                <a:spcPct val="0"/>
              </a:spcAft>
              <a:buFont typeface="Arial"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3352548" indent="-304776" algn="l" defTabSz="609555" rtl="0" eaLnBrk="1" latinLnBrk="0" hangingPunct="1">
              <a:spcBef>
                <a:spcPct val="20000"/>
              </a:spcBef>
              <a:buFont typeface="Arial"/>
              <a:buChar char="•"/>
              <a:defRPr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en-GB" sz="2400" dirty="0"/>
              <a:t>May include:</a:t>
            </a:r>
          </a:p>
          <a:p>
            <a:pPr marL="0" indent="0">
              <a:buNone/>
            </a:pPr>
            <a:endParaRPr lang="en-GB" sz="2400" dirty="0"/>
          </a:p>
          <a:p>
            <a:pPr marL="342900" indent="-342900">
              <a:buFont typeface="Arial" panose="020B0604020202020204" pitchFamily="34" charset="0"/>
              <a:buChar char="•"/>
            </a:pPr>
            <a:r>
              <a:rPr lang="en-GB" sz="2400" b="1" dirty="0"/>
              <a:t>Travel and Parking</a:t>
            </a:r>
          </a:p>
          <a:p>
            <a:pPr marL="342900" indent="-342900">
              <a:buFont typeface="Arial" panose="020B0604020202020204" pitchFamily="34" charset="0"/>
              <a:buChar char="•"/>
            </a:pPr>
            <a:r>
              <a:rPr lang="en-GB" sz="2400" b="1" dirty="0"/>
              <a:t>Working Day and Shift Pattern</a:t>
            </a:r>
          </a:p>
          <a:p>
            <a:pPr marL="342900" indent="-342900">
              <a:buFont typeface="Arial" panose="020B0604020202020204" pitchFamily="34" charset="0"/>
              <a:buChar char="•"/>
            </a:pPr>
            <a:r>
              <a:rPr lang="en-GB" sz="2400" b="1" dirty="0"/>
              <a:t>Physical Access / environment</a:t>
            </a:r>
          </a:p>
        </p:txBody>
      </p:sp>
    </p:spTree>
    <p:extLst>
      <p:ext uri="{BB962C8B-B14F-4D97-AF65-F5344CB8AC3E}">
        <p14:creationId xmlns:p14="http://schemas.microsoft.com/office/powerpoint/2010/main" val="1785877959"/>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608CABA-2331-143A-FF46-96F675C06BE7}"/>
              </a:ext>
            </a:extLst>
          </p:cNvPr>
          <p:cNvSpPr>
            <a:spLocks noGrp="1"/>
          </p:cNvSpPr>
          <p:nvPr>
            <p:ph type="body" sz="quarter" idx="11"/>
          </p:nvPr>
        </p:nvSpPr>
        <p:spPr>
          <a:xfrm>
            <a:off x="210607" y="1445567"/>
            <a:ext cx="11770786" cy="4994990"/>
          </a:xfrm>
        </p:spPr>
        <p:txBody>
          <a:bodyPr>
            <a:normAutofit fontScale="70000" lnSpcReduction="20000"/>
          </a:bodyPr>
          <a:lstStyle/>
          <a:p>
            <a:r>
              <a:rPr lang="en-GB" sz="3800" dirty="0"/>
              <a:t>Once the student’s request for an APP is approved, they </a:t>
            </a:r>
            <a:r>
              <a:rPr lang="en-GB" sz="3800" b="1" dirty="0"/>
              <a:t>take ownership</a:t>
            </a:r>
            <a:r>
              <a:rPr lang="en-GB" sz="3800" dirty="0"/>
              <a:t> and are encouraged to share with placement</a:t>
            </a:r>
          </a:p>
          <a:p>
            <a:r>
              <a:rPr lang="en-GB" sz="3800" dirty="0"/>
              <a:t>Placements are informed</a:t>
            </a:r>
            <a:r>
              <a:rPr lang="en-GB" sz="3800" b="1" dirty="0"/>
              <a:t> through ARC </a:t>
            </a:r>
            <a:r>
              <a:rPr lang="en-GB" sz="3800" dirty="0"/>
              <a:t>(but no sensitive information is shared)</a:t>
            </a:r>
          </a:p>
          <a:p>
            <a:pPr marL="9525" indent="0">
              <a:buNone/>
            </a:pPr>
            <a:endParaRPr lang="en-GB" sz="3800" dirty="0"/>
          </a:p>
          <a:p>
            <a:r>
              <a:rPr lang="en-GB" sz="3800" dirty="0"/>
              <a:t>It is the student’s responsibility to negotiate </a:t>
            </a:r>
            <a:r>
              <a:rPr lang="en-GB" sz="3800" b="1" dirty="0"/>
              <a:t>Reasonable Adjustments</a:t>
            </a:r>
          </a:p>
          <a:p>
            <a:r>
              <a:rPr lang="en-GB" sz="3800" b="0" i="0" dirty="0">
                <a:solidFill>
                  <a:srgbClr val="000000"/>
                </a:solidFill>
                <a:effectLst/>
              </a:rPr>
              <a:t>Placements will be expected to </a:t>
            </a:r>
            <a:r>
              <a:rPr lang="en-GB" sz="3800" b="1" i="0" dirty="0">
                <a:solidFill>
                  <a:srgbClr val="000000"/>
                </a:solidFill>
                <a:effectLst/>
              </a:rPr>
              <a:t>consider</a:t>
            </a:r>
            <a:r>
              <a:rPr lang="en-GB" sz="3800" b="0" i="0" dirty="0">
                <a:solidFill>
                  <a:srgbClr val="000000"/>
                </a:solidFill>
                <a:effectLst/>
              </a:rPr>
              <a:t> any recommended reasonable adjustments and implement them wherever possible to facilitate access to learning, as part of their obligations under the </a:t>
            </a:r>
            <a:r>
              <a:rPr lang="en-GB" sz="3800" b="1" i="0" dirty="0">
                <a:solidFill>
                  <a:srgbClr val="000000"/>
                </a:solidFill>
                <a:effectLst/>
              </a:rPr>
              <a:t>Equality Act, 2010</a:t>
            </a:r>
            <a:r>
              <a:rPr lang="en-GB" sz="3800" b="0" i="0" dirty="0">
                <a:solidFill>
                  <a:srgbClr val="000000"/>
                </a:solidFill>
                <a:effectLst/>
              </a:rPr>
              <a:t>. </a:t>
            </a:r>
          </a:p>
          <a:p>
            <a:r>
              <a:rPr lang="en-GB" sz="3800" b="0" i="0" dirty="0">
                <a:solidFill>
                  <a:srgbClr val="000000"/>
                </a:solidFill>
                <a:effectLst/>
              </a:rPr>
              <a:t>All students </a:t>
            </a:r>
            <a:r>
              <a:rPr lang="en-GB" sz="3800" b="0" i="0" u="sng" dirty="0">
                <a:solidFill>
                  <a:srgbClr val="000000"/>
                </a:solidFill>
                <a:effectLst/>
              </a:rPr>
              <a:t>must still meet the required competence standards as outlined in the Professional Body Competency Framework</a:t>
            </a:r>
            <a:endParaRPr lang="en-GB" sz="3800" u="sng" dirty="0">
              <a:solidFill>
                <a:srgbClr val="000000"/>
              </a:solidFill>
            </a:endParaRPr>
          </a:p>
          <a:p>
            <a:endParaRPr lang="en-GB" sz="3800" b="0" i="0" u="sng" dirty="0">
              <a:solidFill>
                <a:srgbClr val="000000"/>
              </a:solidFill>
              <a:effectLst/>
            </a:endParaRPr>
          </a:p>
          <a:p>
            <a:r>
              <a:rPr lang="en-GB" sz="3800" dirty="0">
                <a:effectLst/>
                <a:ea typeface="Calibri" panose="020F0502020204030204" pitchFamily="34" charset="0"/>
                <a:cs typeface="Times New Roman" panose="02020603050405020304" pitchFamily="18" charset="0"/>
              </a:rPr>
              <a:t>Neurodiversity and students with Specific Learning Difficulties (</a:t>
            </a:r>
            <a:r>
              <a:rPr lang="en-GB" sz="3800" dirty="0" err="1">
                <a:effectLst/>
                <a:ea typeface="Calibri" panose="020F0502020204030204" pitchFamily="34" charset="0"/>
                <a:cs typeface="Times New Roman" panose="02020603050405020304" pitchFamily="18" charset="0"/>
              </a:rPr>
              <a:t>SpLDs</a:t>
            </a:r>
            <a:r>
              <a:rPr lang="en-GB" sz="3800" dirty="0">
                <a:effectLst/>
                <a:ea typeface="Calibri" panose="020F0502020204030204" pitchFamily="34" charset="0"/>
                <a:cs typeface="Times New Roman" panose="02020603050405020304" pitchFamily="18" charset="0"/>
              </a:rPr>
              <a:t>) do not need an APP, except in exceptional circumstances (refer to Guidance on PSNET)</a:t>
            </a:r>
            <a:endParaRPr lang="en-GB" sz="3800" i="0" dirty="0">
              <a:solidFill>
                <a:srgbClr val="000000"/>
              </a:solidFill>
              <a:effectLst/>
            </a:endParaRPr>
          </a:p>
          <a:p>
            <a:endParaRPr lang="en-GB" dirty="0"/>
          </a:p>
          <a:p>
            <a:pPr marL="9525" indent="0">
              <a:buNone/>
            </a:pPr>
            <a:endParaRPr lang="en-GB" dirty="0"/>
          </a:p>
        </p:txBody>
      </p:sp>
      <p:sp>
        <p:nvSpPr>
          <p:cNvPr id="4" name="Title 1">
            <a:extLst>
              <a:ext uri="{FF2B5EF4-FFF2-40B4-BE49-F238E27FC236}">
                <a16:creationId xmlns:a16="http://schemas.microsoft.com/office/drawing/2014/main" id="{F921F64D-F189-D1EE-3124-D5314BF888DC}"/>
              </a:ext>
            </a:extLst>
          </p:cNvPr>
          <p:cNvSpPr>
            <a:spLocks noGrp="1"/>
          </p:cNvSpPr>
          <p:nvPr>
            <p:ph type="title"/>
          </p:nvPr>
        </p:nvSpPr>
        <p:spPr>
          <a:xfrm>
            <a:off x="1199455" y="213321"/>
            <a:ext cx="9937104" cy="1487488"/>
          </a:xfrm>
        </p:spPr>
        <p:txBody>
          <a:bodyPr>
            <a:normAutofit/>
          </a:bodyPr>
          <a:lstStyle/>
          <a:p>
            <a:r>
              <a:rPr lang="en-GB" b="1" dirty="0"/>
              <a:t>How is the APP information shared?</a:t>
            </a:r>
          </a:p>
        </p:txBody>
      </p:sp>
      <p:pic>
        <p:nvPicPr>
          <p:cNvPr id="1026" name="Picture 2" descr="ARC Technology Ltd | LinkedIn">
            <a:extLst>
              <a:ext uri="{FF2B5EF4-FFF2-40B4-BE49-F238E27FC236}">
                <a16:creationId xmlns:a16="http://schemas.microsoft.com/office/drawing/2014/main" id="{13C03FA9-957D-E6DD-9638-2E8BF6B083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78149" y="2491408"/>
            <a:ext cx="1157469" cy="1157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8459218"/>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03D6E-7E54-4850-8ACE-E05C08D43ED7}"/>
              </a:ext>
            </a:extLst>
          </p:cNvPr>
          <p:cNvSpPr>
            <a:spLocks noGrp="1"/>
          </p:cNvSpPr>
          <p:nvPr>
            <p:ph type="title"/>
          </p:nvPr>
        </p:nvSpPr>
        <p:spPr>
          <a:xfrm>
            <a:off x="728870" y="327787"/>
            <a:ext cx="10230678" cy="1198348"/>
          </a:xfrm>
        </p:spPr>
        <p:txBody>
          <a:bodyPr>
            <a:normAutofit/>
          </a:bodyPr>
          <a:lstStyle/>
          <a:p>
            <a:r>
              <a:rPr lang="en-GB" b="1" dirty="0"/>
              <a:t>Students undertaking NIPE examinations </a:t>
            </a:r>
          </a:p>
        </p:txBody>
      </p:sp>
      <p:sp>
        <p:nvSpPr>
          <p:cNvPr id="3" name="Text Placeholder 2">
            <a:extLst>
              <a:ext uri="{FF2B5EF4-FFF2-40B4-BE49-F238E27FC236}">
                <a16:creationId xmlns:a16="http://schemas.microsoft.com/office/drawing/2014/main" id="{54EA1A69-D6F7-4D66-A02D-68AC05642C9D}"/>
              </a:ext>
            </a:extLst>
          </p:cNvPr>
          <p:cNvSpPr>
            <a:spLocks noGrp="1"/>
          </p:cNvSpPr>
          <p:nvPr>
            <p:ph type="body" sz="quarter" idx="11"/>
          </p:nvPr>
        </p:nvSpPr>
        <p:spPr>
          <a:xfrm>
            <a:off x="728871" y="1364974"/>
            <a:ext cx="10601738" cy="5160370"/>
          </a:xfrm>
        </p:spPr>
        <p:txBody>
          <a:bodyPr/>
          <a:lstStyle/>
          <a:p>
            <a:pPr marL="9525" indent="0">
              <a:buNone/>
            </a:pPr>
            <a:r>
              <a:rPr lang="en-GB" dirty="0"/>
              <a:t>All third-year Midwifery students (Sept 21 cohort onwards) are required to undertake preparation to become a NIPE practitioner upon registration </a:t>
            </a:r>
          </a:p>
          <a:p>
            <a:pPr marL="9525" indent="0">
              <a:buNone/>
            </a:pPr>
            <a:endParaRPr lang="en-GB" dirty="0"/>
          </a:p>
          <a:p>
            <a:pPr marL="9525" indent="0">
              <a:buNone/>
            </a:pPr>
            <a:r>
              <a:rPr lang="en-GB" dirty="0"/>
              <a:t>At the beginning of year 3, they undertake a module to prepare them to be NIPE practitioners, this includes theory, skills sessions, and e-learning. </a:t>
            </a:r>
          </a:p>
          <a:p>
            <a:pPr marL="9525" indent="0">
              <a:buNone/>
            </a:pPr>
            <a:endParaRPr lang="en-GB" dirty="0"/>
          </a:p>
          <a:p>
            <a:pPr marL="9525" indent="0">
              <a:buNone/>
            </a:pPr>
            <a:r>
              <a:rPr lang="en-GB" dirty="0"/>
              <a:t>Assessment includes a simulated NIPE OSCE and a written case study of a NIPE in practice (after first placement block)</a:t>
            </a:r>
          </a:p>
          <a:p>
            <a:pPr marL="9525" indent="0">
              <a:buNone/>
            </a:pPr>
            <a:endParaRPr lang="en-GB" dirty="0"/>
          </a:p>
          <a:p>
            <a:pPr marL="9525" indent="0">
              <a:buNone/>
            </a:pPr>
            <a:r>
              <a:rPr lang="en-GB" dirty="0"/>
              <a:t>They are also required to complete and evidence 20 </a:t>
            </a:r>
            <a:r>
              <a:rPr lang="en-GB" b="1" u="sng" dirty="0"/>
              <a:t>supervised</a:t>
            </a:r>
            <a:r>
              <a:rPr lang="en-GB" dirty="0"/>
              <a:t> NIPEs in practice in the third year. This can be supervised and checked by a NIPE Midwife, ANNP, or paediatrician, and pass the MORA competency N1.1</a:t>
            </a:r>
          </a:p>
          <a:p>
            <a:pPr marL="9525" indent="0">
              <a:buNone/>
            </a:pPr>
            <a:endParaRPr lang="en-GB" dirty="0"/>
          </a:p>
        </p:txBody>
      </p:sp>
      <p:pic>
        <p:nvPicPr>
          <p:cNvPr id="5" name="Picture 4">
            <a:extLst>
              <a:ext uri="{FF2B5EF4-FFF2-40B4-BE49-F238E27FC236}">
                <a16:creationId xmlns:a16="http://schemas.microsoft.com/office/drawing/2014/main" id="{7882B4A1-FAD6-4C8A-AB6E-225073789D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4485" y="5444131"/>
            <a:ext cx="1835696" cy="1198348"/>
          </a:xfrm>
          <a:prstGeom prst="rect">
            <a:avLst/>
          </a:prstGeom>
        </p:spPr>
      </p:pic>
    </p:spTree>
    <p:extLst>
      <p:ext uri="{BB962C8B-B14F-4D97-AF65-F5344CB8AC3E}">
        <p14:creationId xmlns:p14="http://schemas.microsoft.com/office/powerpoint/2010/main" val="3815104649"/>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5836D-ACCB-D5CF-B5CB-9BB5ECE13970}"/>
              </a:ext>
            </a:extLst>
          </p:cNvPr>
          <p:cNvSpPr>
            <a:spLocks noGrp="1"/>
          </p:cNvSpPr>
          <p:nvPr>
            <p:ph type="title"/>
          </p:nvPr>
        </p:nvSpPr>
        <p:spPr/>
        <p:txBody>
          <a:bodyPr/>
          <a:lstStyle/>
          <a:p>
            <a:r>
              <a:rPr lang="en-GB" b="1" dirty="0">
                <a:solidFill>
                  <a:schemeClr val="accent2"/>
                </a:solidFill>
                <a:latin typeface="+mn-lt"/>
              </a:rPr>
              <a:t>Practice episode record (previously known as EU numbers)</a:t>
            </a:r>
          </a:p>
        </p:txBody>
      </p:sp>
      <p:sp>
        <p:nvSpPr>
          <p:cNvPr id="3" name="Content Placeholder 2">
            <a:extLst>
              <a:ext uri="{FF2B5EF4-FFF2-40B4-BE49-F238E27FC236}">
                <a16:creationId xmlns:a16="http://schemas.microsoft.com/office/drawing/2014/main" id="{E07E5AD8-0736-ABD3-CCE5-EAE4BC84E7E8}"/>
              </a:ext>
            </a:extLst>
          </p:cNvPr>
          <p:cNvSpPr>
            <a:spLocks noGrp="1"/>
          </p:cNvSpPr>
          <p:nvPr>
            <p:ph idx="1"/>
          </p:nvPr>
        </p:nvSpPr>
        <p:spPr/>
        <p:txBody>
          <a:bodyPr>
            <a:normAutofit fontScale="92500" lnSpcReduction="10000"/>
          </a:bodyPr>
          <a:lstStyle/>
          <a:p>
            <a:pPr algn="l">
              <a:buFont typeface="Arial" panose="020B0604020202020204" pitchFamily="34" charset="0"/>
              <a:buChar char="•"/>
            </a:pPr>
            <a:r>
              <a:rPr lang="en-GB" sz="2400" b="0" i="0" dirty="0">
                <a:solidFill>
                  <a:srgbClr val="161616"/>
                </a:solidFill>
                <a:effectLst/>
                <a:latin typeface="Open Sans" panose="020B0606030504020204" pitchFamily="34" charset="0"/>
              </a:rPr>
              <a:t>Advising of pregnant women, involving at least </a:t>
            </a:r>
            <a:r>
              <a:rPr lang="en-GB" sz="2400" b="1" i="0" dirty="0">
                <a:solidFill>
                  <a:srgbClr val="161616"/>
                </a:solidFill>
                <a:effectLst/>
                <a:latin typeface="Open Sans" panose="020B0606030504020204" pitchFamily="34" charset="0"/>
              </a:rPr>
              <a:t>100 antenatal </a:t>
            </a:r>
            <a:r>
              <a:rPr lang="en-GB" sz="2400" b="0" i="0" dirty="0">
                <a:solidFill>
                  <a:srgbClr val="161616"/>
                </a:solidFill>
                <a:effectLst/>
                <a:latin typeface="Open Sans" panose="020B0606030504020204" pitchFamily="34" charset="0"/>
              </a:rPr>
              <a:t>examinations</a:t>
            </a:r>
          </a:p>
          <a:p>
            <a:pPr marL="0" indent="0" algn="l">
              <a:buNone/>
            </a:pPr>
            <a:endParaRPr lang="en-GB" sz="2400" b="0" i="0" dirty="0">
              <a:solidFill>
                <a:srgbClr val="161616"/>
              </a:solidFill>
              <a:effectLst/>
              <a:latin typeface="Open Sans" panose="020B0606030504020204" pitchFamily="34" charset="0"/>
            </a:endParaRPr>
          </a:p>
          <a:p>
            <a:pPr algn="l">
              <a:buFont typeface="Arial" panose="020B0604020202020204" pitchFamily="34" charset="0"/>
              <a:buChar char="•"/>
            </a:pPr>
            <a:r>
              <a:rPr lang="en-GB" sz="2400" b="0" i="0" dirty="0">
                <a:solidFill>
                  <a:srgbClr val="161616"/>
                </a:solidFill>
                <a:effectLst/>
                <a:latin typeface="Open Sans" panose="020B0606030504020204" pitchFamily="34" charset="0"/>
              </a:rPr>
              <a:t>Supervising and caring for at least </a:t>
            </a:r>
            <a:r>
              <a:rPr lang="en-GB" sz="2400" b="1" i="0" dirty="0">
                <a:solidFill>
                  <a:srgbClr val="161616"/>
                </a:solidFill>
                <a:effectLst/>
                <a:latin typeface="Open Sans" panose="020B0606030504020204" pitchFamily="34" charset="0"/>
              </a:rPr>
              <a:t>40 pregnant women</a:t>
            </a:r>
          </a:p>
          <a:p>
            <a:pPr algn="l">
              <a:buFont typeface="Arial" panose="020B0604020202020204" pitchFamily="34" charset="0"/>
              <a:buChar char="•"/>
            </a:pPr>
            <a:endParaRPr lang="en-GB" sz="2400" b="1" i="0" dirty="0">
              <a:solidFill>
                <a:srgbClr val="161616"/>
              </a:solidFill>
              <a:effectLst/>
              <a:latin typeface="Open Sans" panose="020B0606030504020204" pitchFamily="34" charset="0"/>
            </a:endParaRPr>
          </a:p>
          <a:p>
            <a:pPr algn="l">
              <a:buFont typeface="Arial" panose="020B0604020202020204" pitchFamily="34" charset="0"/>
              <a:buChar char="•"/>
            </a:pPr>
            <a:r>
              <a:rPr lang="en-GB" sz="2400" b="1" i="0" dirty="0">
                <a:solidFill>
                  <a:srgbClr val="161616"/>
                </a:solidFill>
                <a:effectLst/>
                <a:latin typeface="Open Sans" panose="020B0606030504020204" pitchFamily="34" charset="0"/>
              </a:rPr>
              <a:t>Personally facilitating at least 40 births</a:t>
            </a:r>
          </a:p>
          <a:p>
            <a:pPr marL="0" indent="0" algn="l">
              <a:buNone/>
            </a:pPr>
            <a:endParaRPr lang="en-GB" sz="2400" b="1" i="0" dirty="0">
              <a:solidFill>
                <a:srgbClr val="161616"/>
              </a:solidFill>
              <a:effectLst/>
              <a:latin typeface="Open Sans" panose="020B0606030504020204" pitchFamily="34" charset="0"/>
            </a:endParaRPr>
          </a:p>
          <a:p>
            <a:pPr algn="l">
              <a:buFont typeface="Arial" panose="020B0604020202020204" pitchFamily="34" charset="0"/>
              <a:buChar char="•"/>
            </a:pPr>
            <a:r>
              <a:rPr lang="en-GB" sz="2400" b="0" i="0" dirty="0">
                <a:solidFill>
                  <a:srgbClr val="161616"/>
                </a:solidFill>
                <a:effectLst/>
                <a:latin typeface="Open Sans" panose="020B0606030504020204" pitchFamily="34" charset="0"/>
              </a:rPr>
              <a:t>Supervising and caring for </a:t>
            </a:r>
            <a:r>
              <a:rPr lang="en-GB" sz="2400" b="1" i="0" dirty="0">
                <a:solidFill>
                  <a:srgbClr val="161616"/>
                </a:solidFill>
                <a:effectLst/>
                <a:latin typeface="Open Sans" panose="020B0606030504020204" pitchFamily="34" charset="0"/>
              </a:rPr>
              <a:t>40 women at risk* during pregnancy, labour or the postnatal period</a:t>
            </a:r>
          </a:p>
          <a:p>
            <a:pPr marL="0" indent="0" algn="l">
              <a:buNone/>
            </a:pPr>
            <a:endParaRPr lang="en-GB" sz="2400" b="1" i="0" dirty="0">
              <a:solidFill>
                <a:srgbClr val="161616"/>
              </a:solidFill>
              <a:effectLst/>
              <a:latin typeface="Open Sans" panose="020B0606030504020204" pitchFamily="34" charset="0"/>
            </a:endParaRPr>
          </a:p>
          <a:p>
            <a:pPr algn="l">
              <a:buFont typeface="Arial" panose="020B0604020202020204" pitchFamily="34" charset="0"/>
              <a:buChar char="•"/>
            </a:pPr>
            <a:r>
              <a:rPr lang="en-GB" sz="2400" b="0" i="0" dirty="0">
                <a:solidFill>
                  <a:srgbClr val="161616"/>
                </a:solidFill>
                <a:effectLst/>
                <a:latin typeface="Open Sans" panose="020B0606030504020204" pitchFamily="34" charset="0"/>
              </a:rPr>
              <a:t>Supervising and caring for (including examination) at least </a:t>
            </a:r>
            <a:r>
              <a:rPr lang="en-GB" sz="2400" b="1" i="0" dirty="0">
                <a:solidFill>
                  <a:srgbClr val="161616"/>
                </a:solidFill>
                <a:effectLst/>
                <a:latin typeface="Open Sans" panose="020B0606030504020204" pitchFamily="34" charset="0"/>
              </a:rPr>
              <a:t>100 postnatal women and at least 100 healthy newborn infants</a:t>
            </a:r>
          </a:p>
          <a:p>
            <a:endParaRPr lang="en-GB" dirty="0"/>
          </a:p>
        </p:txBody>
      </p:sp>
    </p:spTree>
    <p:extLst>
      <p:ext uri="{BB962C8B-B14F-4D97-AF65-F5344CB8AC3E}">
        <p14:creationId xmlns:p14="http://schemas.microsoft.com/office/powerpoint/2010/main" val="39127319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405C1-709D-4DE5-DA61-5E3583C4DD41}"/>
              </a:ext>
            </a:extLst>
          </p:cNvPr>
          <p:cNvSpPr>
            <a:spLocks noGrp="1"/>
          </p:cNvSpPr>
          <p:nvPr>
            <p:ph type="title"/>
          </p:nvPr>
        </p:nvSpPr>
        <p:spPr/>
        <p:txBody>
          <a:bodyPr/>
          <a:lstStyle/>
          <a:p>
            <a:r>
              <a:rPr lang="en-GB" b="1" dirty="0">
                <a:solidFill>
                  <a:schemeClr val="accent2"/>
                </a:solidFill>
                <a:latin typeface="+mn-lt"/>
              </a:rPr>
              <a:t>NMC update-birth numbers</a:t>
            </a:r>
          </a:p>
        </p:txBody>
      </p:sp>
      <p:sp>
        <p:nvSpPr>
          <p:cNvPr id="3" name="Content Placeholder 2">
            <a:extLst>
              <a:ext uri="{FF2B5EF4-FFF2-40B4-BE49-F238E27FC236}">
                <a16:creationId xmlns:a16="http://schemas.microsoft.com/office/drawing/2014/main" id="{E30251DB-2730-20AD-103C-8FE377E68A4C}"/>
              </a:ext>
            </a:extLst>
          </p:cNvPr>
          <p:cNvSpPr>
            <a:spLocks noGrp="1"/>
          </p:cNvSpPr>
          <p:nvPr>
            <p:ph idx="1"/>
          </p:nvPr>
        </p:nvSpPr>
        <p:spPr/>
        <p:txBody>
          <a:bodyPr/>
          <a:lstStyle/>
          <a:p>
            <a:r>
              <a:rPr lang="en-GB" sz="1800" u="sng" dirty="0">
                <a:solidFill>
                  <a:srgbClr val="0000FF"/>
                </a:solidFill>
                <a:effectLst/>
                <a:latin typeface="Arial" panose="020B0604020202020204" pitchFamily="34" charset="0"/>
                <a:ea typeface="Calibri" panose="020F0502020204030204" pitchFamily="34" charset="0"/>
                <a:hlinkClick r:id="rId3"/>
              </a:rPr>
              <a:t>Number of births to be achieved by student midwives - The Nursing and Midwifery Council (nmc.org.uk)</a:t>
            </a:r>
            <a:endParaRPr lang="en-GB" sz="1800" u="sng" dirty="0">
              <a:solidFill>
                <a:srgbClr val="0000FF"/>
              </a:solidFill>
              <a:effectLst/>
              <a:latin typeface="Arial" panose="020B0604020202020204" pitchFamily="34" charset="0"/>
              <a:ea typeface="Calibri" panose="020F0502020204030204" pitchFamily="34" charset="0"/>
            </a:endParaRPr>
          </a:p>
          <a:p>
            <a:r>
              <a:rPr lang="en-GB" dirty="0">
                <a:latin typeface="Arial" panose="020B0604020202020204" pitchFamily="34" charset="0"/>
              </a:rPr>
              <a:t>40 births remains unchanged</a:t>
            </a:r>
          </a:p>
          <a:p>
            <a:r>
              <a:rPr lang="en-GB" dirty="0">
                <a:latin typeface="Arial" panose="020B0604020202020204" pitchFamily="34" charset="0"/>
              </a:rPr>
              <a:t>Student should provide care throughout labour not just in the latter stages unless the woman arrives in advanced labour</a:t>
            </a:r>
          </a:p>
          <a:p>
            <a:r>
              <a:rPr lang="en-GB" dirty="0">
                <a:latin typeface="Arial" panose="020B0604020202020204" pitchFamily="34" charset="0"/>
              </a:rPr>
              <a:t>Retained placenta-birth can count if student follows the woman to theatre for MROP</a:t>
            </a:r>
          </a:p>
          <a:p>
            <a:r>
              <a:rPr lang="en-GB" dirty="0">
                <a:latin typeface="Arial" panose="020B0604020202020204" pitchFamily="34" charset="0"/>
              </a:rPr>
              <a:t>Twin births counted as two if both births are facilitated by the students</a:t>
            </a:r>
          </a:p>
          <a:p>
            <a:r>
              <a:rPr lang="en-GB" dirty="0">
                <a:latin typeface="Arial" panose="020B0604020202020204" pitchFamily="34" charset="0"/>
              </a:rPr>
              <a:t>A stillbirth and pre-term births are included in the birth numbers</a:t>
            </a:r>
          </a:p>
        </p:txBody>
      </p:sp>
    </p:spTree>
    <p:extLst>
      <p:ext uri="{BB962C8B-B14F-4D97-AF65-F5344CB8AC3E}">
        <p14:creationId xmlns:p14="http://schemas.microsoft.com/office/powerpoint/2010/main" val="18430763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DC473-6FF3-EED9-BFD6-DA9FEC09820B}"/>
              </a:ext>
            </a:extLst>
          </p:cNvPr>
          <p:cNvSpPr>
            <a:spLocks noGrp="1"/>
          </p:cNvSpPr>
          <p:nvPr>
            <p:ph type="title"/>
          </p:nvPr>
        </p:nvSpPr>
        <p:spPr/>
        <p:txBody>
          <a:bodyPr/>
          <a:lstStyle/>
          <a:p>
            <a:pPr algn="ctr"/>
            <a:r>
              <a:rPr lang="en-GB" b="1" dirty="0">
                <a:solidFill>
                  <a:schemeClr val="accent2"/>
                </a:solidFill>
                <a:latin typeface="+mn-lt"/>
              </a:rPr>
              <a:t>Progression plan</a:t>
            </a:r>
          </a:p>
        </p:txBody>
      </p:sp>
      <p:pic>
        <p:nvPicPr>
          <p:cNvPr id="5" name="Content Placeholder 4">
            <a:extLst>
              <a:ext uri="{FF2B5EF4-FFF2-40B4-BE49-F238E27FC236}">
                <a16:creationId xmlns:a16="http://schemas.microsoft.com/office/drawing/2014/main" id="{10731BCE-9E80-C207-C496-36231DA6C13B}"/>
              </a:ext>
            </a:extLst>
          </p:cNvPr>
          <p:cNvPicPr>
            <a:picLocks noGrp="1" noChangeAspect="1"/>
          </p:cNvPicPr>
          <p:nvPr>
            <p:ph sz="half" idx="1"/>
          </p:nvPr>
        </p:nvPicPr>
        <p:blipFill>
          <a:blip r:embed="rId3"/>
          <a:stretch>
            <a:fillRect/>
          </a:stretch>
        </p:blipFill>
        <p:spPr>
          <a:xfrm>
            <a:off x="0" y="365126"/>
            <a:ext cx="3863106" cy="6127750"/>
          </a:xfrm>
        </p:spPr>
      </p:pic>
      <p:sp>
        <p:nvSpPr>
          <p:cNvPr id="6" name="Content Placeholder 5">
            <a:extLst>
              <a:ext uri="{FF2B5EF4-FFF2-40B4-BE49-F238E27FC236}">
                <a16:creationId xmlns:a16="http://schemas.microsoft.com/office/drawing/2014/main" id="{8EBFAFAA-6C2A-57E3-F131-CCB14D425BE9}"/>
              </a:ext>
            </a:extLst>
          </p:cNvPr>
          <p:cNvSpPr>
            <a:spLocks noGrp="1"/>
          </p:cNvSpPr>
          <p:nvPr>
            <p:ph sz="half" idx="2"/>
          </p:nvPr>
        </p:nvSpPr>
        <p:spPr>
          <a:xfrm>
            <a:off x="4594860" y="1690688"/>
            <a:ext cx="6758940" cy="4486275"/>
          </a:xfrm>
        </p:spPr>
        <p:txBody>
          <a:bodyPr>
            <a:normAutofit fontScale="70000" lnSpcReduction="20000"/>
          </a:bodyPr>
          <a:lstStyle/>
          <a:p>
            <a:r>
              <a:rPr lang="en-GB" sz="3200" b="0" i="0" dirty="0">
                <a:solidFill>
                  <a:srgbClr val="161616"/>
                </a:solidFill>
                <a:effectLst/>
              </a:rPr>
              <a:t>A progression plan is required when there is a need to address the student’s progress or performance.</a:t>
            </a:r>
          </a:p>
          <a:p>
            <a:pPr marL="0" indent="0">
              <a:buNone/>
            </a:pPr>
            <a:endParaRPr lang="en-GB" sz="3200" b="0" i="0" dirty="0">
              <a:solidFill>
                <a:srgbClr val="161616"/>
              </a:solidFill>
              <a:effectLst/>
            </a:endParaRPr>
          </a:p>
          <a:p>
            <a:r>
              <a:rPr lang="en-GB" sz="3200" dirty="0">
                <a:solidFill>
                  <a:srgbClr val="161616"/>
                </a:solidFill>
              </a:rPr>
              <a:t>The PS or PA should raise the concerns directly with the student with a timely and supportive approach.</a:t>
            </a:r>
            <a:r>
              <a:rPr lang="en-GB" sz="3200" b="0" i="0" dirty="0">
                <a:solidFill>
                  <a:srgbClr val="161616"/>
                </a:solidFill>
                <a:effectLst/>
              </a:rPr>
              <a:t> The PA </a:t>
            </a:r>
            <a:r>
              <a:rPr lang="en-GB" sz="3200" dirty="0">
                <a:solidFill>
                  <a:srgbClr val="161616"/>
                </a:solidFill>
              </a:rPr>
              <a:t>will</a:t>
            </a:r>
            <a:r>
              <a:rPr lang="en-GB" sz="3200" b="0" i="0" dirty="0">
                <a:solidFill>
                  <a:srgbClr val="161616"/>
                </a:solidFill>
                <a:effectLst/>
              </a:rPr>
              <a:t> inform the AA when an action plan is required.</a:t>
            </a:r>
          </a:p>
          <a:p>
            <a:pPr marL="0" indent="0">
              <a:buNone/>
            </a:pPr>
            <a:endParaRPr lang="en-GB" sz="3200" b="0" i="0" dirty="0">
              <a:solidFill>
                <a:srgbClr val="161616"/>
              </a:solidFill>
              <a:effectLst/>
            </a:endParaRPr>
          </a:p>
          <a:p>
            <a:r>
              <a:rPr lang="en-GB" sz="3200" b="0" i="0" dirty="0">
                <a:solidFill>
                  <a:srgbClr val="161616"/>
                </a:solidFill>
                <a:effectLst/>
              </a:rPr>
              <a:t>The SMART (specific, measurable, </a:t>
            </a:r>
            <a:r>
              <a:rPr lang="en-GB" sz="3200" dirty="0">
                <a:solidFill>
                  <a:srgbClr val="161616"/>
                </a:solidFill>
              </a:rPr>
              <a:t>achievable</a:t>
            </a:r>
            <a:r>
              <a:rPr lang="en-GB" sz="3200" b="0" i="0" dirty="0">
                <a:solidFill>
                  <a:srgbClr val="161616"/>
                </a:solidFill>
                <a:effectLst/>
              </a:rPr>
              <a:t>, relevant and timebound) principles should be used to construct the plan with a review date in place.</a:t>
            </a:r>
          </a:p>
          <a:p>
            <a:endParaRPr lang="en-GB" sz="3200" dirty="0">
              <a:solidFill>
                <a:srgbClr val="161616"/>
              </a:solidFill>
            </a:endParaRPr>
          </a:p>
          <a:p>
            <a:r>
              <a:rPr lang="en-GB" sz="3200" dirty="0">
                <a:solidFill>
                  <a:srgbClr val="161616"/>
                </a:solidFill>
              </a:rPr>
              <a:t>Practice Supervisors must complete a feedback form detailing their concerns and provide to student so they can upload to their MORA document.</a:t>
            </a:r>
            <a:endParaRPr lang="en-GB" sz="3200" dirty="0"/>
          </a:p>
        </p:txBody>
      </p:sp>
    </p:spTree>
    <p:extLst>
      <p:ext uri="{BB962C8B-B14F-4D97-AF65-F5344CB8AC3E}">
        <p14:creationId xmlns:p14="http://schemas.microsoft.com/office/powerpoint/2010/main" val="233690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E31AF-2FFB-0684-C214-2E97778B9C57}"/>
              </a:ext>
            </a:extLst>
          </p:cNvPr>
          <p:cNvSpPr>
            <a:spLocks noGrp="1"/>
          </p:cNvSpPr>
          <p:nvPr>
            <p:ph type="title"/>
          </p:nvPr>
        </p:nvSpPr>
        <p:spPr/>
        <p:txBody>
          <a:bodyPr/>
          <a:lstStyle/>
          <a:p>
            <a:r>
              <a:rPr lang="en-GB" b="1" dirty="0">
                <a:solidFill>
                  <a:schemeClr val="accent2"/>
                </a:solidFill>
                <a:latin typeface="+mn-lt"/>
              </a:rPr>
              <a:t>Session aims</a:t>
            </a:r>
          </a:p>
        </p:txBody>
      </p:sp>
      <p:sp>
        <p:nvSpPr>
          <p:cNvPr id="4" name="Content Placeholder 3">
            <a:extLst>
              <a:ext uri="{FF2B5EF4-FFF2-40B4-BE49-F238E27FC236}">
                <a16:creationId xmlns:a16="http://schemas.microsoft.com/office/drawing/2014/main" id="{79D13C19-3D31-46D7-34D1-A08E4EDE4066}"/>
              </a:ext>
            </a:extLst>
          </p:cNvPr>
          <p:cNvSpPr>
            <a:spLocks noGrp="1"/>
          </p:cNvSpPr>
          <p:nvPr>
            <p:ph sz="half" idx="1"/>
          </p:nvPr>
        </p:nvSpPr>
        <p:spPr>
          <a:xfrm>
            <a:off x="838199" y="1825625"/>
            <a:ext cx="6816643" cy="4424450"/>
          </a:xfrm>
        </p:spPr>
        <p:txBody>
          <a:bodyPr>
            <a:normAutofit/>
          </a:bodyPr>
          <a:lstStyle/>
          <a:p>
            <a:r>
              <a:rPr lang="en-GB" dirty="0"/>
              <a:t>Offer g</a:t>
            </a:r>
            <a:r>
              <a:rPr lang="en-GB" sz="2800" dirty="0"/>
              <a:t>uidance, support and signposting for practice supervisors and </a:t>
            </a:r>
            <a:r>
              <a:rPr lang="en-GB" dirty="0"/>
              <a:t>p</a:t>
            </a:r>
            <a:r>
              <a:rPr lang="en-GB" sz="2800" dirty="0"/>
              <a:t>ractice assessors in supporting and supervising students in practice.</a:t>
            </a:r>
          </a:p>
          <a:p>
            <a:pPr marL="0" indent="0">
              <a:buNone/>
            </a:pPr>
            <a:endParaRPr lang="en-GB" sz="2800" dirty="0"/>
          </a:p>
          <a:p>
            <a:r>
              <a:rPr lang="en-GB" sz="2800" dirty="0"/>
              <a:t>To enable discussion and reflection around supporting student midwives and to share some challenges and successes.</a:t>
            </a:r>
            <a:endParaRPr lang="en-GB" dirty="0"/>
          </a:p>
        </p:txBody>
      </p:sp>
      <p:pic>
        <p:nvPicPr>
          <p:cNvPr id="7" name="Content Placeholder 6" descr="A person holding a computer&#10;&#10;Description automatically generated with low confidence">
            <a:extLst>
              <a:ext uri="{FF2B5EF4-FFF2-40B4-BE49-F238E27FC236}">
                <a16:creationId xmlns:a16="http://schemas.microsoft.com/office/drawing/2014/main" id="{4BE2C02E-9780-4F82-5CF8-AF3E107FB16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654843" y="1940560"/>
            <a:ext cx="3667537" cy="2952987"/>
          </a:xfrm>
        </p:spPr>
      </p:pic>
    </p:spTree>
    <p:extLst>
      <p:ext uri="{BB962C8B-B14F-4D97-AF65-F5344CB8AC3E}">
        <p14:creationId xmlns:p14="http://schemas.microsoft.com/office/powerpoint/2010/main" val="35043387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1C829-E7A3-01EF-B614-E1ACF69D0F8C}"/>
              </a:ext>
            </a:extLst>
          </p:cNvPr>
          <p:cNvSpPr>
            <a:spLocks noGrp="1"/>
          </p:cNvSpPr>
          <p:nvPr>
            <p:ph type="title"/>
          </p:nvPr>
        </p:nvSpPr>
        <p:spPr/>
        <p:txBody>
          <a:bodyPr/>
          <a:lstStyle/>
          <a:p>
            <a:r>
              <a:rPr lang="en-GB" b="1" dirty="0">
                <a:solidFill>
                  <a:schemeClr val="accent2"/>
                </a:solidFill>
                <a:latin typeface="+mn-lt"/>
              </a:rPr>
              <a:t>Progression planning – NMC expectations </a:t>
            </a:r>
          </a:p>
        </p:txBody>
      </p:sp>
      <p:sp>
        <p:nvSpPr>
          <p:cNvPr id="3" name="Content Placeholder 2">
            <a:extLst>
              <a:ext uri="{FF2B5EF4-FFF2-40B4-BE49-F238E27FC236}">
                <a16:creationId xmlns:a16="http://schemas.microsoft.com/office/drawing/2014/main" id="{58B20B9D-58E5-1F51-A7EC-20D5E0A2E72E}"/>
              </a:ext>
            </a:extLst>
          </p:cNvPr>
          <p:cNvSpPr>
            <a:spLocks noGrp="1"/>
          </p:cNvSpPr>
          <p:nvPr>
            <p:ph idx="1"/>
          </p:nvPr>
        </p:nvSpPr>
        <p:spPr/>
        <p:txBody>
          <a:bodyPr/>
          <a:lstStyle/>
          <a:p>
            <a:r>
              <a:rPr lang="en-GB" dirty="0"/>
              <a:t>Progression plans must be added to the MORA document</a:t>
            </a:r>
          </a:p>
          <a:p>
            <a:r>
              <a:rPr lang="en-GB" dirty="0"/>
              <a:t>They must be clear, concise and contemporaneous</a:t>
            </a:r>
          </a:p>
          <a:p>
            <a:r>
              <a:rPr lang="en-GB" dirty="0"/>
              <a:t>They must be communicated with the student in an open and transparent manner as soon as the need is identified</a:t>
            </a:r>
          </a:p>
          <a:p>
            <a:r>
              <a:rPr lang="en-GB" dirty="0"/>
              <a:t>Concerns must not just be emailed to the Academic Assessor but must be added to the MORA as noted above to ensure compliance with the NMC regulatory body</a:t>
            </a:r>
          </a:p>
        </p:txBody>
      </p:sp>
    </p:spTree>
    <p:extLst>
      <p:ext uri="{BB962C8B-B14F-4D97-AF65-F5344CB8AC3E}">
        <p14:creationId xmlns:p14="http://schemas.microsoft.com/office/powerpoint/2010/main" val="11615079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1F006-B386-D810-8CF7-1B0727E79F01}"/>
              </a:ext>
            </a:extLst>
          </p:cNvPr>
          <p:cNvSpPr>
            <a:spLocks noGrp="1"/>
          </p:cNvSpPr>
          <p:nvPr>
            <p:ph type="title"/>
          </p:nvPr>
        </p:nvSpPr>
        <p:spPr>
          <a:xfrm>
            <a:off x="371061" y="365125"/>
            <a:ext cx="11317356" cy="1325563"/>
          </a:xfrm>
        </p:spPr>
        <p:txBody>
          <a:bodyPr/>
          <a:lstStyle/>
          <a:p>
            <a:r>
              <a:rPr lang="en-GB" b="1" dirty="0">
                <a:solidFill>
                  <a:schemeClr val="accent2"/>
                </a:solidFill>
                <a:latin typeface="+mn-lt"/>
              </a:rPr>
              <a:t>Progression plan – considerations for writing a good plan</a:t>
            </a:r>
          </a:p>
        </p:txBody>
      </p:sp>
      <p:sp>
        <p:nvSpPr>
          <p:cNvPr id="3" name="Content Placeholder 2">
            <a:extLst>
              <a:ext uri="{FF2B5EF4-FFF2-40B4-BE49-F238E27FC236}">
                <a16:creationId xmlns:a16="http://schemas.microsoft.com/office/drawing/2014/main" id="{518DD2D2-A197-6CE6-BF70-466802BDBDCE}"/>
              </a:ext>
            </a:extLst>
          </p:cNvPr>
          <p:cNvSpPr>
            <a:spLocks noGrp="1"/>
          </p:cNvSpPr>
          <p:nvPr>
            <p:ph idx="1"/>
          </p:nvPr>
        </p:nvSpPr>
        <p:spPr>
          <a:xfrm>
            <a:off x="371061" y="1825625"/>
            <a:ext cx="11317356" cy="4351338"/>
          </a:xfrm>
        </p:spPr>
        <p:txBody>
          <a:bodyPr/>
          <a:lstStyle/>
          <a:p>
            <a:pPr marL="0" indent="0">
              <a:buNone/>
            </a:pPr>
            <a:r>
              <a:rPr lang="en-GB" dirty="0"/>
              <a:t>Considering </a:t>
            </a:r>
            <a:r>
              <a:rPr lang="en-GB" sz="2800" b="0" i="0" dirty="0">
                <a:solidFill>
                  <a:srgbClr val="161616"/>
                </a:solidFill>
                <a:effectLst/>
              </a:rPr>
              <a:t>SMART (specific, measurable, </a:t>
            </a:r>
            <a:r>
              <a:rPr lang="en-GB" sz="2800" dirty="0">
                <a:solidFill>
                  <a:srgbClr val="161616"/>
                </a:solidFill>
              </a:rPr>
              <a:t>achievable</a:t>
            </a:r>
            <a:r>
              <a:rPr lang="en-GB" sz="2800" b="0" i="0" dirty="0">
                <a:solidFill>
                  <a:srgbClr val="161616"/>
                </a:solidFill>
                <a:effectLst/>
              </a:rPr>
              <a:t>, relevant and timebound) o</a:t>
            </a:r>
            <a:r>
              <a:rPr lang="en-GB" dirty="0">
                <a:solidFill>
                  <a:srgbClr val="161616"/>
                </a:solidFill>
              </a:rPr>
              <a:t>bjectives</a:t>
            </a:r>
          </a:p>
          <a:p>
            <a:pPr marL="0" indent="0">
              <a:buNone/>
            </a:pPr>
            <a:endParaRPr lang="en-GB" dirty="0">
              <a:solidFill>
                <a:srgbClr val="161616"/>
              </a:solidFill>
            </a:endParaRPr>
          </a:p>
          <a:p>
            <a:pPr marL="0" indent="0">
              <a:buNone/>
            </a:pPr>
            <a:r>
              <a:rPr lang="en-GB" dirty="0">
                <a:solidFill>
                  <a:srgbClr val="161616"/>
                </a:solidFill>
              </a:rPr>
              <a:t>S - Clearly identify the concern</a:t>
            </a:r>
          </a:p>
          <a:p>
            <a:pPr marL="0" indent="0">
              <a:buNone/>
            </a:pPr>
            <a:r>
              <a:rPr lang="en-GB" dirty="0">
                <a:solidFill>
                  <a:srgbClr val="161616"/>
                </a:solidFill>
              </a:rPr>
              <a:t>M - Clearly identify what needs to be achieved to rectify the concern</a:t>
            </a:r>
          </a:p>
          <a:p>
            <a:pPr marL="0" indent="0">
              <a:buNone/>
            </a:pPr>
            <a:r>
              <a:rPr lang="en-GB" dirty="0">
                <a:solidFill>
                  <a:srgbClr val="161616"/>
                </a:solidFill>
              </a:rPr>
              <a:t>A - Identify how this can be achieved</a:t>
            </a:r>
          </a:p>
          <a:p>
            <a:pPr marL="0" indent="0">
              <a:buNone/>
            </a:pPr>
            <a:r>
              <a:rPr lang="en-GB" dirty="0">
                <a:solidFill>
                  <a:srgbClr val="161616"/>
                </a:solidFill>
              </a:rPr>
              <a:t>T - Note the timeframe for achievement of objectives</a:t>
            </a:r>
            <a:endParaRPr lang="en-GB" dirty="0"/>
          </a:p>
        </p:txBody>
      </p:sp>
    </p:spTree>
    <p:extLst>
      <p:ext uri="{BB962C8B-B14F-4D97-AF65-F5344CB8AC3E}">
        <p14:creationId xmlns:p14="http://schemas.microsoft.com/office/powerpoint/2010/main" val="27034181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1CFE4-5180-3AFB-25E7-EDAB32051102}"/>
              </a:ext>
            </a:extLst>
          </p:cNvPr>
          <p:cNvSpPr>
            <a:spLocks noGrp="1"/>
          </p:cNvSpPr>
          <p:nvPr>
            <p:ph type="title"/>
          </p:nvPr>
        </p:nvSpPr>
        <p:spPr>
          <a:xfrm>
            <a:off x="904460" y="365126"/>
            <a:ext cx="10449339" cy="1020652"/>
          </a:xfrm>
        </p:spPr>
        <p:txBody>
          <a:bodyPr/>
          <a:lstStyle/>
          <a:p>
            <a:pPr algn="ctr"/>
            <a:r>
              <a:rPr lang="en-GB" b="1" dirty="0">
                <a:solidFill>
                  <a:schemeClr val="accent2"/>
                </a:solidFill>
                <a:latin typeface="+mn-lt"/>
              </a:rPr>
              <a:t>Supporting students in practice</a:t>
            </a:r>
          </a:p>
        </p:txBody>
      </p:sp>
      <p:pic>
        <p:nvPicPr>
          <p:cNvPr id="7" name="Content Placeholder 6" descr="A person looking at a magnifying glass&#10;&#10;Description automatically generated">
            <a:extLst>
              <a:ext uri="{FF2B5EF4-FFF2-40B4-BE49-F238E27FC236}">
                <a16:creationId xmlns:a16="http://schemas.microsoft.com/office/drawing/2014/main" id="{BC4002BB-94DD-4396-E2E1-B5930AFF0B76}"/>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87546" y="2359881"/>
            <a:ext cx="4663238" cy="3112342"/>
          </a:xfrm>
        </p:spPr>
      </p:pic>
      <p:sp>
        <p:nvSpPr>
          <p:cNvPr id="5" name="Content Placeholder 4">
            <a:extLst>
              <a:ext uri="{FF2B5EF4-FFF2-40B4-BE49-F238E27FC236}">
                <a16:creationId xmlns:a16="http://schemas.microsoft.com/office/drawing/2014/main" id="{D1554790-5CFB-27A1-1DBB-DF3E784F85A1}"/>
              </a:ext>
            </a:extLst>
          </p:cNvPr>
          <p:cNvSpPr>
            <a:spLocks noGrp="1"/>
          </p:cNvSpPr>
          <p:nvPr>
            <p:ph sz="half" idx="2"/>
          </p:nvPr>
        </p:nvSpPr>
        <p:spPr>
          <a:xfrm>
            <a:off x="5350785" y="1272210"/>
            <a:ext cx="6003016" cy="5220666"/>
          </a:xfrm>
        </p:spPr>
        <p:txBody>
          <a:bodyPr>
            <a:normAutofit fontScale="70000" lnSpcReduction="20000"/>
          </a:bodyPr>
          <a:lstStyle/>
          <a:p>
            <a:r>
              <a:rPr lang="en-GB" dirty="0"/>
              <a:t>Discuss with student at the start of the shift-aims and goals of the shift and for overall placement</a:t>
            </a:r>
          </a:p>
          <a:p>
            <a:pPr marL="0" indent="0">
              <a:buNone/>
            </a:pPr>
            <a:endParaRPr lang="en-GB" dirty="0"/>
          </a:p>
          <a:p>
            <a:r>
              <a:rPr lang="en-GB" dirty="0"/>
              <a:t>Include in the team and ensure orientation has been completed</a:t>
            </a:r>
          </a:p>
          <a:p>
            <a:pPr marL="0" indent="0">
              <a:buNone/>
            </a:pPr>
            <a:endParaRPr lang="en-GB" dirty="0"/>
          </a:p>
          <a:p>
            <a:r>
              <a:rPr lang="en-GB" dirty="0"/>
              <a:t>Maintain supernumerary status and appropriate supervision, students should not be sent home from a shift if it is quiet / or there is staff sickness. This will impact on their clinical placement hours.</a:t>
            </a:r>
          </a:p>
          <a:p>
            <a:pPr marL="0" indent="0">
              <a:buNone/>
            </a:pPr>
            <a:endParaRPr lang="en-GB" dirty="0"/>
          </a:p>
          <a:p>
            <a:r>
              <a:rPr lang="en-GB" dirty="0"/>
              <a:t>Aim to sign a PS feedback form or proficiency on every shift</a:t>
            </a:r>
          </a:p>
          <a:p>
            <a:pPr marL="0" indent="0">
              <a:buNone/>
            </a:pPr>
            <a:endParaRPr lang="en-GB" dirty="0"/>
          </a:p>
          <a:p>
            <a:r>
              <a:rPr lang="en-GB" dirty="0"/>
              <a:t>Read the ‘about me’ section in the MORA</a:t>
            </a:r>
          </a:p>
          <a:p>
            <a:pPr marL="0" indent="0">
              <a:buNone/>
            </a:pPr>
            <a:endParaRPr lang="en-GB" dirty="0"/>
          </a:p>
          <a:p>
            <a:r>
              <a:rPr lang="en-GB" dirty="0"/>
              <a:t>Off duty in advance</a:t>
            </a:r>
          </a:p>
          <a:p>
            <a:pPr marL="0" indent="0">
              <a:buNone/>
            </a:pPr>
            <a:endParaRPr lang="en-GB" dirty="0"/>
          </a:p>
          <a:p>
            <a:endParaRPr lang="en-GB" dirty="0"/>
          </a:p>
          <a:p>
            <a:pPr marL="0" indent="0">
              <a:buNone/>
            </a:pPr>
            <a:endParaRPr lang="en-GB" dirty="0"/>
          </a:p>
        </p:txBody>
      </p:sp>
    </p:spTree>
    <p:extLst>
      <p:ext uri="{BB962C8B-B14F-4D97-AF65-F5344CB8AC3E}">
        <p14:creationId xmlns:p14="http://schemas.microsoft.com/office/powerpoint/2010/main" val="2488648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4EA282D-9A8D-33C2-84A2-A8BB2D141660}"/>
              </a:ext>
            </a:extLst>
          </p:cNvPr>
          <p:cNvSpPr>
            <a:spLocks noGrp="1"/>
          </p:cNvSpPr>
          <p:nvPr>
            <p:ph type="title"/>
          </p:nvPr>
        </p:nvSpPr>
        <p:spPr/>
        <p:txBody>
          <a:bodyPr/>
          <a:lstStyle/>
          <a:p>
            <a:pPr algn="ctr"/>
            <a:r>
              <a:rPr lang="en-GB" b="1" dirty="0">
                <a:solidFill>
                  <a:schemeClr val="accent2"/>
                </a:solidFill>
                <a:latin typeface="+mn-lt"/>
              </a:rPr>
              <a:t>Student responsibilities</a:t>
            </a:r>
          </a:p>
        </p:txBody>
      </p:sp>
      <p:pic>
        <p:nvPicPr>
          <p:cNvPr id="8" name="Content Placeholder 7" descr="A group of women laughing&#10;&#10;Description automatically generated with medium confidence">
            <a:extLst>
              <a:ext uri="{FF2B5EF4-FFF2-40B4-BE49-F238E27FC236}">
                <a16:creationId xmlns:a16="http://schemas.microsoft.com/office/drawing/2014/main" id="{C9A3489E-48B2-55F3-53F3-B61E2375C88B}"/>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38200" y="2003796"/>
            <a:ext cx="4032457" cy="3105310"/>
          </a:xfrm>
        </p:spPr>
      </p:pic>
      <p:sp>
        <p:nvSpPr>
          <p:cNvPr id="6" name="Content Placeholder 5">
            <a:extLst>
              <a:ext uri="{FF2B5EF4-FFF2-40B4-BE49-F238E27FC236}">
                <a16:creationId xmlns:a16="http://schemas.microsoft.com/office/drawing/2014/main" id="{A80AE971-C905-AA12-C244-F13E8A3739CC}"/>
              </a:ext>
            </a:extLst>
          </p:cNvPr>
          <p:cNvSpPr>
            <a:spLocks noGrp="1"/>
          </p:cNvSpPr>
          <p:nvPr>
            <p:ph sz="half" idx="2"/>
          </p:nvPr>
        </p:nvSpPr>
        <p:spPr>
          <a:xfrm>
            <a:off x="5189839" y="1690688"/>
            <a:ext cx="6163962" cy="4802187"/>
          </a:xfrm>
        </p:spPr>
        <p:txBody>
          <a:bodyPr>
            <a:normAutofit fontScale="70000" lnSpcReduction="20000"/>
          </a:bodyPr>
          <a:lstStyle/>
          <a:p>
            <a:pPr marL="285750" indent="-285750">
              <a:buFont typeface="Arial" panose="020B0604020202020204" pitchFamily="34" charset="0"/>
              <a:buChar char="•"/>
            </a:pPr>
            <a:r>
              <a:rPr lang="en-GB" dirty="0"/>
              <a:t>PAs allocated to students via the PDM-should contact their PA for an initial meeting.</a:t>
            </a:r>
          </a:p>
          <a:p>
            <a:pPr marL="0" indent="0">
              <a:buNone/>
            </a:pPr>
            <a:endParaRPr lang="en-GB" dirty="0"/>
          </a:p>
          <a:p>
            <a:pPr marL="285750" indent="-285750">
              <a:buFont typeface="Arial" panose="020B0604020202020204" pitchFamily="34" charset="0"/>
              <a:buChar char="•"/>
            </a:pPr>
            <a:r>
              <a:rPr lang="en-GB" dirty="0"/>
              <a:t>Contact their placement area to receive details of their off duty and assigned PS for each shift.</a:t>
            </a:r>
          </a:p>
          <a:p>
            <a:pPr marL="0" indent="0">
              <a:buNone/>
            </a:pPr>
            <a:endParaRPr lang="en-GB" dirty="0"/>
          </a:p>
          <a:p>
            <a:pPr marL="285750" indent="-285750">
              <a:buFont typeface="Arial" panose="020B0604020202020204" pitchFamily="34" charset="0"/>
              <a:buChar char="•"/>
            </a:pPr>
            <a:r>
              <a:rPr lang="en-GB" dirty="0"/>
              <a:t>If students are not assigned a PS, this should be raised with the midwife in charge for the ward/area. </a:t>
            </a:r>
          </a:p>
          <a:p>
            <a:pPr marL="0" indent="0">
              <a:buNone/>
            </a:pPr>
            <a:endParaRPr lang="en-GB" dirty="0"/>
          </a:p>
          <a:p>
            <a:pPr marL="285750" indent="-285750"/>
            <a:r>
              <a:rPr lang="en-GB" dirty="0"/>
              <a:t>Students should share their MORA with PS’s and PA.</a:t>
            </a:r>
          </a:p>
          <a:p>
            <a:pPr marL="0" indent="0">
              <a:buNone/>
            </a:pPr>
            <a:endParaRPr lang="en-GB" dirty="0"/>
          </a:p>
          <a:p>
            <a:pPr marL="285750" indent="-285750"/>
            <a:r>
              <a:rPr lang="en-GB" dirty="0"/>
              <a:t>Students should get to know their MORA and know what it is they need to be signed off for.</a:t>
            </a:r>
          </a:p>
          <a:p>
            <a:pPr marL="0" indent="0">
              <a:buNone/>
            </a:pPr>
            <a:endParaRPr lang="en-GB" dirty="0"/>
          </a:p>
          <a:p>
            <a:pPr marL="285750" indent="-285750">
              <a:buFont typeface="Arial" panose="020B0604020202020204" pitchFamily="34" charset="0"/>
              <a:buChar char="•"/>
            </a:pPr>
            <a:r>
              <a:rPr lang="en-GB" dirty="0"/>
              <a:t>Students should arrange initial, review 1, review 2 and final reviews with their PA and AA .</a:t>
            </a:r>
          </a:p>
        </p:txBody>
      </p:sp>
    </p:spTree>
    <p:extLst>
      <p:ext uri="{BB962C8B-B14F-4D97-AF65-F5344CB8AC3E}">
        <p14:creationId xmlns:p14="http://schemas.microsoft.com/office/powerpoint/2010/main" val="282510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5" name="Rectangle 1030">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ENGLISH JOINS US!: First Certificate in English Speaking Test">
            <a:extLst>
              <a:ext uri="{FF2B5EF4-FFF2-40B4-BE49-F238E27FC236}">
                <a16:creationId xmlns:a16="http://schemas.microsoft.com/office/drawing/2014/main" id="{70CFC771-37AC-4D9A-658C-AF970E22F748}"/>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t="3251" r="-1" b="-1"/>
          <a:stretch/>
        </p:blipFill>
        <p:spPr bwMode="auto">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1036"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CBC47DF-F11E-D2A2-EF14-D643E310AB07}"/>
              </a:ext>
            </a:extLst>
          </p:cNvPr>
          <p:cNvSpPr>
            <a:spLocks noGrp="1"/>
          </p:cNvSpPr>
          <p:nvPr>
            <p:ph type="title"/>
          </p:nvPr>
        </p:nvSpPr>
        <p:spPr>
          <a:xfrm>
            <a:off x="5827048" y="407987"/>
            <a:ext cx="5721484" cy="1325563"/>
          </a:xfrm>
        </p:spPr>
        <p:txBody>
          <a:bodyPr vert="horz" lIns="91440" tIns="45720" rIns="91440" bIns="45720" rtlCol="0" anchor="ctr">
            <a:normAutofit/>
          </a:bodyPr>
          <a:lstStyle/>
          <a:p>
            <a:r>
              <a:rPr lang="en-US" b="1"/>
              <a:t>What is retrieval?</a:t>
            </a:r>
          </a:p>
        </p:txBody>
      </p:sp>
      <p:sp>
        <p:nvSpPr>
          <p:cNvPr id="3" name="Content Placeholder 2">
            <a:extLst>
              <a:ext uri="{FF2B5EF4-FFF2-40B4-BE49-F238E27FC236}">
                <a16:creationId xmlns:a16="http://schemas.microsoft.com/office/drawing/2014/main" id="{F69B0B81-DA8E-8D26-8432-C4074D4F7116}"/>
              </a:ext>
            </a:extLst>
          </p:cNvPr>
          <p:cNvSpPr>
            <a:spLocks noGrp="1"/>
          </p:cNvSpPr>
          <p:nvPr>
            <p:ph sz="half" idx="1"/>
          </p:nvPr>
        </p:nvSpPr>
        <p:spPr>
          <a:xfrm>
            <a:off x="5827048" y="1868487"/>
            <a:ext cx="5721484" cy="4351338"/>
          </a:xfrm>
        </p:spPr>
        <p:txBody>
          <a:bodyPr vert="horz" lIns="91440" tIns="45720" rIns="91440" bIns="45720" rtlCol="0">
            <a:normAutofit/>
          </a:bodyPr>
          <a:lstStyle/>
          <a:p>
            <a:pPr marL="285750"/>
            <a:r>
              <a:rPr lang="en-US" sz="2200"/>
              <a:t>5-week period at the end of the year (June July or December/January) for students to make up hours, to work on proficiencies or to achieve 40 births.</a:t>
            </a:r>
          </a:p>
          <a:p>
            <a:pPr marL="57150"/>
            <a:endParaRPr lang="en-US" sz="2200"/>
          </a:p>
          <a:p>
            <a:pPr marL="285750"/>
            <a:r>
              <a:rPr lang="en-US" sz="2200"/>
              <a:t>PA and student should meet for a review at the beginning of the retrieval period and then again for a retrieval summative assessment.</a:t>
            </a:r>
          </a:p>
          <a:p>
            <a:pPr marL="57150"/>
            <a:endParaRPr lang="en-US" sz="2200"/>
          </a:p>
          <a:p>
            <a:pPr marL="285750"/>
            <a:r>
              <a:rPr lang="en-US" sz="2200"/>
              <a:t>Please be aware of the students in placement on retrieval as they will need to take priority for PS allocation and proficiency sign off.</a:t>
            </a:r>
          </a:p>
          <a:p>
            <a:pPr marL="57150"/>
            <a:endParaRPr lang="en-US" sz="2200"/>
          </a:p>
          <a:p>
            <a:pPr marL="57150"/>
            <a:endParaRPr lang="en-US" sz="2200"/>
          </a:p>
          <a:p>
            <a:endParaRPr lang="en-US" sz="2200"/>
          </a:p>
        </p:txBody>
      </p:sp>
    </p:spTree>
    <p:extLst>
      <p:ext uri="{BB962C8B-B14F-4D97-AF65-F5344CB8AC3E}">
        <p14:creationId xmlns:p14="http://schemas.microsoft.com/office/powerpoint/2010/main" val="1089224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2B1A971-C439-D2AC-C7C1-63C0CCDF1BD8}"/>
              </a:ext>
            </a:extLst>
          </p:cNvPr>
          <p:cNvSpPr txBox="1"/>
          <p:nvPr/>
        </p:nvSpPr>
        <p:spPr>
          <a:xfrm>
            <a:off x="708660" y="240030"/>
            <a:ext cx="10549890" cy="707886"/>
          </a:xfrm>
          <a:prstGeom prst="rect">
            <a:avLst/>
          </a:prstGeom>
          <a:noFill/>
        </p:spPr>
        <p:txBody>
          <a:bodyPr wrap="square" rtlCol="0">
            <a:spAutoFit/>
          </a:bodyPr>
          <a:lstStyle/>
          <a:p>
            <a:pPr algn="ctr"/>
            <a:r>
              <a:rPr lang="en-GB" sz="4000" b="1" dirty="0">
                <a:solidFill>
                  <a:schemeClr val="accent2"/>
                </a:solidFill>
              </a:rPr>
              <a:t>Students and drug administration</a:t>
            </a:r>
          </a:p>
        </p:txBody>
      </p:sp>
      <p:pic>
        <p:nvPicPr>
          <p:cNvPr id="7" name="Picture 6">
            <a:extLst>
              <a:ext uri="{FF2B5EF4-FFF2-40B4-BE49-F238E27FC236}">
                <a16:creationId xmlns:a16="http://schemas.microsoft.com/office/drawing/2014/main" id="{9A2F6EA7-AD33-A2F4-12A2-DCF768D35755}"/>
              </a:ext>
            </a:extLst>
          </p:cNvPr>
          <p:cNvPicPr>
            <a:picLocks noChangeAspect="1"/>
          </p:cNvPicPr>
          <p:nvPr/>
        </p:nvPicPr>
        <p:blipFill>
          <a:blip r:embed="rId3"/>
          <a:stretch>
            <a:fillRect/>
          </a:stretch>
        </p:blipFill>
        <p:spPr>
          <a:xfrm>
            <a:off x="559358" y="1138709"/>
            <a:ext cx="2984275" cy="2378214"/>
          </a:xfrm>
          <a:prstGeom prst="rect">
            <a:avLst/>
          </a:prstGeom>
        </p:spPr>
      </p:pic>
      <p:sp>
        <p:nvSpPr>
          <p:cNvPr id="10" name="TextBox 9">
            <a:extLst>
              <a:ext uri="{FF2B5EF4-FFF2-40B4-BE49-F238E27FC236}">
                <a16:creationId xmlns:a16="http://schemas.microsoft.com/office/drawing/2014/main" id="{F0DBABE9-4EDD-7408-0A47-E677361DA6AE}"/>
              </a:ext>
            </a:extLst>
          </p:cNvPr>
          <p:cNvSpPr txBox="1"/>
          <p:nvPr/>
        </p:nvSpPr>
        <p:spPr>
          <a:xfrm>
            <a:off x="4079631" y="1138709"/>
            <a:ext cx="7084088" cy="2862322"/>
          </a:xfrm>
          <a:prstGeom prst="rect">
            <a:avLst/>
          </a:prstGeom>
          <a:noFill/>
        </p:spPr>
        <p:txBody>
          <a:bodyPr wrap="square">
            <a:spAutoFit/>
          </a:bodyPr>
          <a:lstStyle/>
          <a:p>
            <a:pPr marL="285750" indent="-285750">
              <a:buFont typeface="Arial" panose="020B0604020202020204" pitchFamily="34" charset="0"/>
              <a:buChar char="•"/>
            </a:pPr>
            <a:r>
              <a:rPr lang="en-GB" sz="2400" dirty="0"/>
              <a:t>Students must be under direct supervision at all times when administering medication of any kind</a:t>
            </a:r>
          </a:p>
          <a:p>
            <a:endParaRPr lang="en-GB" sz="2400" dirty="0"/>
          </a:p>
          <a:p>
            <a:pPr marL="285750" indent="-285750">
              <a:buFont typeface="Arial" panose="020B0604020202020204" pitchFamily="34" charset="0"/>
              <a:buChar char="•"/>
            </a:pPr>
            <a:r>
              <a:rPr lang="en-GB" sz="2400" dirty="0"/>
              <a:t>Only year 3 students can administer a Propess (once they are deemed proficient with vaginal examinations)</a:t>
            </a:r>
          </a:p>
          <a:p>
            <a:endParaRPr lang="en-GB" dirty="0"/>
          </a:p>
          <a:p>
            <a:endParaRPr lang="en-GB" dirty="0"/>
          </a:p>
        </p:txBody>
      </p:sp>
      <p:sp>
        <p:nvSpPr>
          <p:cNvPr id="11" name="TextBox 10">
            <a:extLst>
              <a:ext uri="{FF2B5EF4-FFF2-40B4-BE49-F238E27FC236}">
                <a16:creationId xmlns:a16="http://schemas.microsoft.com/office/drawing/2014/main" id="{F96A53EB-7268-2386-A061-2F67885832DE}"/>
              </a:ext>
            </a:extLst>
          </p:cNvPr>
          <p:cNvSpPr txBox="1"/>
          <p:nvPr/>
        </p:nvSpPr>
        <p:spPr>
          <a:xfrm>
            <a:off x="559358" y="3914825"/>
            <a:ext cx="10699192" cy="2803203"/>
          </a:xfrm>
          <a:prstGeom prst="rect">
            <a:avLst/>
          </a:prstGeom>
          <a:noFill/>
        </p:spPr>
        <p:txBody>
          <a:bodyPr wrap="square" rtlCol="0">
            <a:spAutoFit/>
          </a:bodyPr>
          <a:lstStyle/>
          <a:p>
            <a:pPr marL="0" indent="0">
              <a:lnSpc>
                <a:spcPct val="170000"/>
              </a:lnSpc>
              <a:buNone/>
            </a:pPr>
            <a:r>
              <a:rPr lang="en-GB" sz="2400" b="1" dirty="0">
                <a:solidFill>
                  <a:schemeClr val="accent1">
                    <a:lumMod val="75000"/>
                  </a:schemeClr>
                </a:solidFill>
              </a:rPr>
              <a:t>Medicines that are always excluded for administration by students are:</a:t>
            </a:r>
          </a:p>
          <a:p>
            <a:pPr>
              <a:lnSpc>
                <a:spcPct val="120000"/>
              </a:lnSpc>
            </a:pPr>
            <a:r>
              <a:rPr lang="en-GB" sz="2400" b="1" dirty="0"/>
              <a:t>Epidural top-up </a:t>
            </a:r>
          </a:p>
          <a:p>
            <a:pPr>
              <a:lnSpc>
                <a:spcPct val="120000"/>
              </a:lnSpc>
            </a:pPr>
            <a:r>
              <a:rPr lang="en-GB" sz="2400" dirty="0"/>
              <a:t>Any medication administered via </a:t>
            </a:r>
            <a:r>
              <a:rPr lang="en-GB" sz="2400" b="1" dirty="0"/>
              <a:t>intravenous (IV)</a:t>
            </a:r>
          </a:p>
          <a:p>
            <a:pPr>
              <a:lnSpc>
                <a:spcPct val="120000"/>
              </a:lnSpc>
            </a:pPr>
            <a:r>
              <a:rPr lang="en-GB" sz="2400" b="1" dirty="0"/>
              <a:t>Controlled drugs </a:t>
            </a:r>
            <a:r>
              <a:rPr lang="en-GB" sz="2400" dirty="0"/>
              <a:t>(CD) unless if prescribed by a doctor (not under a Midwives exemption</a:t>
            </a:r>
            <a:r>
              <a:rPr lang="en-GB" dirty="0"/>
              <a:t>)</a:t>
            </a:r>
          </a:p>
          <a:p>
            <a:pPr>
              <a:lnSpc>
                <a:spcPct val="120000"/>
              </a:lnSpc>
            </a:pPr>
            <a:endParaRPr lang="en-GB" dirty="0"/>
          </a:p>
        </p:txBody>
      </p:sp>
    </p:spTree>
    <p:extLst>
      <p:ext uri="{BB962C8B-B14F-4D97-AF65-F5344CB8AC3E}">
        <p14:creationId xmlns:p14="http://schemas.microsoft.com/office/powerpoint/2010/main" val="20179281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2783C57-C543-239E-7D43-123F9312A0BC}"/>
              </a:ext>
            </a:extLst>
          </p:cNvPr>
          <p:cNvSpPr>
            <a:spLocks noGrp="1"/>
          </p:cNvSpPr>
          <p:nvPr>
            <p:ph type="title"/>
          </p:nvPr>
        </p:nvSpPr>
        <p:spPr>
          <a:xfrm>
            <a:off x="6564692" y="467271"/>
            <a:ext cx="4288697" cy="1750149"/>
          </a:xfrm>
        </p:spPr>
        <p:txBody>
          <a:bodyPr vert="horz" lIns="91440" tIns="45720" rIns="91440" bIns="45720" rtlCol="0" anchor="b">
            <a:normAutofit/>
          </a:bodyPr>
          <a:lstStyle/>
          <a:p>
            <a:r>
              <a:rPr lang="en-US" sz="4300" b="1" dirty="0">
                <a:solidFill>
                  <a:schemeClr val="accent2"/>
                </a:solidFill>
                <a:latin typeface="+mn-lt"/>
              </a:rPr>
              <a:t>Reporting student absences</a:t>
            </a:r>
          </a:p>
        </p:txBody>
      </p:sp>
      <p:sp>
        <p:nvSpPr>
          <p:cNvPr id="13" name="Oval 12">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person sitting on a couch with a computer and a cat&#10;&#10;Description automatically generated with medium confidence">
            <a:extLst>
              <a:ext uri="{FF2B5EF4-FFF2-40B4-BE49-F238E27FC236}">
                <a16:creationId xmlns:a16="http://schemas.microsoft.com/office/drawing/2014/main" id="{E3252A3F-8ECC-0CCD-3724-8056BF0C20C7}"/>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29646" r="27604"/>
          <a:stretch/>
        </p:blipFill>
        <p:spPr>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15"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17"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57E6E97C-9BA4-1233-B4DE-C34EEFBFCA1B}"/>
              </a:ext>
            </a:extLst>
          </p:cNvPr>
          <p:cNvSpPr>
            <a:spLocks noGrp="1"/>
          </p:cNvSpPr>
          <p:nvPr>
            <p:ph sz="half" idx="1"/>
          </p:nvPr>
        </p:nvSpPr>
        <p:spPr>
          <a:xfrm>
            <a:off x="6570572" y="2652765"/>
            <a:ext cx="4625757" cy="3576779"/>
          </a:xfrm>
        </p:spPr>
        <p:txBody>
          <a:bodyPr vert="horz" lIns="91440" tIns="45720" rIns="91440" bIns="45720" rtlCol="0" anchor="t">
            <a:normAutofit/>
          </a:bodyPr>
          <a:lstStyle/>
          <a:p>
            <a:pPr marL="0" indent="0">
              <a:buNone/>
            </a:pPr>
            <a:r>
              <a:rPr lang="en-US" sz="2400" b="1" dirty="0">
                <a:solidFill>
                  <a:schemeClr val="tx1">
                    <a:alpha val="80000"/>
                  </a:schemeClr>
                </a:solidFill>
              </a:rPr>
              <a:t>Practice support line</a:t>
            </a:r>
          </a:p>
          <a:p>
            <a:pPr marL="0"/>
            <a:endParaRPr lang="en-US" sz="2400" b="1" dirty="0">
              <a:solidFill>
                <a:schemeClr val="tx1">
                  <a:alpha val="80000"/>
                </a:schemeClr>
              </a:solidFill>
            </a:endParaRPr>
          </a:p>
          <a:p>
            <a:pPr marL="0" indent="0">
              <a:buNone/>
            </a:pPr>
            <a:r>
              <a:rPr lang="en-US" sz="2400" b="1" dirty="0">
                <a:solidFill>
                  <a:schemeClr val="tx1">
                    <a:alpha val="80000"/>
                  </a:schemeClr>
                </a:solidFill>
              </a:rPr>
              <a:t>Phone </a:t>
            </a:r>
          </a:p>
          <a:p>
            <a:pPr marL="0" indent="0">
              <a:buNone/>
            </a:pPr>
            <a:r>
              <a:rPr lang="en-US" sz="2400" dirty="0">
                <a:solidFill>
                  <a:schemeClr val="tx1">
                    <a:alpha val="80000"/>
                  </a:schemeClr>
                </a:solidFill>
              </a:rPr>
              <a:t>0117 3281152</a:t>
            </a:r>
          </a:p>
          <a:p>
            <a:pPr marL="0" indent="0">
              <a:buNone/>
            </a:pPr>
            <a:endParaRPr lang="en-US" sz="2400" dirty="0">
              <a:solidFill>
                <a:schemeClr val="tx1">
                  <a:alpha val="80000"/>
                </a:schemeClr>
              </a:solidFill>
            </a:endParaRPr>
          </a:p>
          <a:p>
            <a:pPr marL="0" indent="0">
              <a:buNone/>
            </a:pPr>
            <a:r>
              <a:rPr lang="en-US" sz="2400" dirty="0">
                <a:solidFill>
                  <a:schemeClr val="tx1">
                    <a:alpha val="80000"/>
                  </a:schemeClr>
                </a:solidFill>
              </a:rPr>
              <a:t>Or email</a:t>
            </a:r>
          </a:p>
          <a:p>
            <a:pPr marL="0" indent="0">
              <a:buNone/>
            </a:pPr>
            <a:r>
              <a:rPr lang="en-US" sz="2400" dirty="0">
                <a:solidFill>
                  <a:schemeClr val="tx1">
                    <a:alpha val="80000"/>
                  </a:schemeClr>
                </a:solidFill>
                <a:hlinkClick r:id="rId4"/>
              </a:rPr>
              <a:t>hscpsl@uwe.ac.uk</a:t>
            </a:r>
            <a:endParaRPr lang="en-US" sz="2400" dirty="0">
              <a:solidFill>
                <a:schemeClr val="tx1">
                  <a:alpha val="80000"/>
                </a:schemeClr>
              </a:solidFill>
            </a:endParaRPr>
          </a:p>
          <a:p>
            <a:pPr marL="0"/>
            <a:endParaRPr lang="en-US" sz="2000" dirty="0">
              <a:solidFill>
                <a:schemeClr val="tx1">
                  <a:alpha val="80000"/>
                </a:schemeClr>
              </a:solidFill>
            </a:endParaRPr>
          </a:p>
        </p:txBody>
      </p:sp>
      <p:sp>
        <p:nvSpPr>
          <p:cNvPr id="19"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21"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13268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C22D0-C9B1-FD94-B353-4CC24B00C673}"/>
              </a:ext>
            </a:extLst>
          </p:cNvPr>
          <p:cNvSpPr>
            <a:spLocks noGrp="1"/>
          </p:cNvSpPr>
          <p:nvPr>
            <p:ph type="title"/>
          </p:nvPr>
        </p:nvSpPr>
        <p:spPr/>
        <p:txBody>
          <a:bodyPr/>
          <a:lstStyle/>
          <a:p>
            <a:pPr algn="ctr"/>
            <a:r>
              <a:rPr lang="en-GB" b="1" dirty="0">
                <a:solidFill>
                  <a:schemeClr val="accent2"/>
                </a:solidFill>
                <a:latin typeface="+mn-lt"/>
              </a:rPr>
              <a:t>Resources</a:t>
            </a:r>
          </a:p>
        </p:txBody>
      </p:sp>
      <p:sp>
        <p:nvSpPr>
          <p:cNvPr id="3" name="Content Placeholder 2">
            <a:extLst>
              <a:ext uri="{FF2B5EF4-FFF2-40B4-BE49-F238E27FC236}">
                <a16:creationId xmlns:a16="http://schemas.microsoft.com/office/drawing/2014/main" id="{F16222C8-BC15-6496-F5DF-D581151DC109}"/>
              </a:ext>
            </a:extLst>
          </p:cNvPr>
          <p:cNvSpPr>
            <a:spLocks noGrp="1"/>
          </p:cNvSpPr>
          <p:nvPr>
            <p:ph sz="half" idx="1"/>
          </p:nvPr>
        </p:nvSpPr>
        <p:spPr/>
        <p:txBody>
          <a:bodyPr>
            <a:normAutofit fontScale="92500" lnSpcReduction="10000"/>
          </a:bodyPr>
          <a:lstStyle/>
          <a:p>
            <a:r>
              <a:rPr lang="en-GB" dirty="0">
                <a:hlinkClick r:id="rId2"/>
              </a:rPr>
              <a:t>UWE practice support net</a:t>
            </a:r>
            <a:endParaRPr lang="en-GB" dirty="0"/>
          </a:p>
          <a:p>
            <a:pPr marL="0" indent="0">
              <a:buNone/>
            </a:pPr>
            <a:endParaRPr lang="en-GB" dirty="0"/>
          </a:p>
          <a:p>
            <a:r>
              <a:rPr lang="en-GB" dirty="0">
                <a:hlinkClick r:id="rId3"/>
              </a:rPr>
              <a:t>NMC Standards for student supervision and assessment</a:t>
            </a:r>
            <a:endParaRPr lang="en-GB" dirty="0"/>
          </a:p>
          <a:p>
            <a:pPr marL="0" indent="0">
              <a:buNone/>
            </a:pPr>
            <a:endParaRPr lang="en-GB" dirty="0"/>
          </a:p>
          <a:p>
            <a:r>
              <a:rPr lang="en-GB" dirty="0">
                <a:hlinkClick r:id="rId4"/>
              </a:rPr>
              <a:t>SSSA Practice assessor training package for midwives (office.com)</a:t>
            </a:r>
            <a:endParaRPr lang="en-GB" dirty="0"/>
          </a:p>
          <a:p>
            <a:pPr marL="0" indent="0">
              <a:buNone/>
            </a:pPr>
            <a:endParaRPr lang="en-GB" dirty="0"/>
          </a:p>
          <a:p>
            <a:r>
              <a:rPr lang="en-GB" dirty="0">
                <a:hlinkClick r:id="rId5"/>
              </a:rPr>
              <a:t>Practising as a midwife in the UK - The Nursing and Midwifery Council (nmc.org.uk)</a:t>
            </a:r>
            <a:endParaRPr lang="en-GB" dirty="0"/>
          </a:p>
          <a:p>
            <a:endParaRPr lang="en-GB" dirty="0"/>
          </a:p>
        </p:txBody>
      </p:sp>
      <p:pic>
        <p:nvPicPr>
          <p:cNvPr id="6" name="Content Placeholder 5" descr="A group of people looking at each other&#10;&#10;Description automatically generated with medium confidence">
            <a:extLst>
              <a:ext uri="{FF2B5EF4-FFF2-40B4-BE49-F238E27FC236}">
                <a16:creationId xmlns:a16="http://schemas.microsoft.com/office/drawing/2014/main" id="{7CCACEE0-34DB-3400-3BA7-7251933BA325}"/>
              </a:ext>
            </a:extLst>
          </p:cNvPr>
          <p:cNvPicPr>
            <a:picLocks noGrp="1" noChangeAspect="1"/>
          </p:cNvPicPr>
          <p:nvPr>
            <p:ph sz="half" idx="2"/>
          </p:nvPr>
        </p:nvPicPr>
        <p:blipFill>
          <a:blip r:embed="rId6">
            <a:extLst>
              <a:ext uri="{28A0092B-C50C-407E-A947-70E740481C1C}">
                <a14:useLocalDpi xmlns:a14="http://schemas.microsoft.com/office/drawing/2010/main" val="0"/>
              </a:ext>
            </a:extLst>
          </a:blip>
          <a:stretch>
            <a:fillRect/>
          </a:stretch>
        </p:blipFill>
        <p:spPr>
          <a:xfrm>
            <a:off x="6501057" y="2216239"/>
            <a:ext cx="4445228" cy="3530781"/>
          </a:xfrm>
        </p:spPr>
      </p:pic>
    </p:spTree>
    <p:extLst>
      <p:ext uri="{BB962C8B-B14F-4D97-AF65-F5344CB8AC3E}">
        <p14:creationId xmlns:p14="http://schemas.microsoft.com/office/powerpoint/2010/main" val="33378954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6420CF6-CE1F-45C6-883F-17F979796557}"/>
              </a:ext>
            </a:extLst>
          </p:cNvPr>
          <p:cNvSpPr>
            <a:spLocks noGrp="1"/>
          </p:cNvSpPr>
          <p:nvPr>
            <p:ph type="body" sz="quarter" idx="10"/>
          </p:nvPr>
        </p:nvSpPr>
        <p:spPr/>
        <p:txBody>
          <a:bodyPr/>
          <a:lstStyle/>
          <a:p>
            <a:r>
              <a:rPr lang="en-GB" dirty="0"/>
              <a:t>Accessible documentation</a:t>
            </a:r>
          </a:p>
        </p:txBody>
      </p:sp>
      <p:pic>
        <p:nvPicPr>
          <p:cNvPr id="4" name="Picture 3">
            <a:extLst>
              <a:ext uri="{FF2B5EF4-FFF2-40B4-BE49-F238E27FC236}">
                <a16:creationId xmlns:a16="http://schemas.microsoft.com/office/drawing/2014/main" id="{147BE697-A271-4865-ACB4-BBC3F70759F5}"/>
              </a:ext>
            </a:extLst>
          </p:cNvPr>
          <p:cNvPicPr>
            <a:picLocks noChangeAspect="1"/>
          </p:cNvPicPr>
          <p:nvPr/>
        </p:nvPicPr>
        <p:blipFill>
          <a:blip r:embed="rId5"/>
          <a:stretch>
            <a:fillRect/>
          </a:stretch>
        </p:blipFill>
        <p:spPr>
          <a:xfrm>
            <a:off x="2637142" y="1340768"/>
            <a:ext cx="6302070" cy="5243798"/>
          </a:xfrm>
          <a:prstGeom prst="rect">
            <a:avLst/>
          </a:prstGeom>
        </p:spPr>
      </p:pic>
      <p:pic>
        <p:nvPicPr>
          <p:cNvPr id="3" name="Recorded Sound">
            <a:hlinkClick r:id="" action="ppaction://media"/>
            <a:extLst>
              <a:ext uri="{FF2B5EF4-FFF2-40B4-BE49-F238E27FC236}">
                <a16:creationId xmlns:a16="http://schemas.microsoft.com/office/drawing/2014/main" id="{397AD3BE-B2C1-48B8-AA97-5DCDEB3DCCF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696400" y="6021288"/>
            <a:ext cx="406400" cy="406400"/>
          </a:xfrm>
          <a:prstGeom prst="rect">
            <a:avLst/>
          </a:prstGeom>
        </p:spPr>
      </p:pic>
    </p:spTree>
    <p:extLst>
      <p:ext uri="{BB962C8B-B14F-4D97-AF65-F5344CB8AC3E}">
        <p14:creationId xmlns:p14="http://schemas.microsoft.com/office/powerpoint/2010/main" val="436265482"/>
      </p:ext>
    </p:extLst>
  </p:cSld>
  <p:clrMapOvr>
    <a:masterClrMapping/>
  </p:clrMapOvr>
  <p:transition spd="slow" advTm="65242">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434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B5226-BE83-9926-73EB-A8CABE9C5DAE}"/>
              </a:ext>
            </a:extLst>
          </p:cNvPr>
          <p:cNvSpPr>
            <a:spLocks noGrp="1"/>
          </p:cNvSpPr>
          <p:nvPr>
            <p:ph type="title"/>
          </p:nvPr>
        </p:nvSpPr>
        <p:spPr/>
        <p:txBody>
          <a:bodyPr/>
          <a:lstStyle/>
          <a:p>
            <a:pPr algn="ctr"/>
            <a:r>
              <a:rPr lang="en-GB" b="1" dirty="0">
                <a:solidFill>
                  <a:schemeClr val="accent2"/>
                </a:solidFill>
                <a:latin typeface="+mn-lt"/>
              </a:rPr>
              <a:t>Academics in Practice (</a:t>
            </a:r>
            <a:r>
              <a:rPr lang="en-GB" b="1" dirty="0" err="1">
                <a:solidFill>
                  <a:schemeClr val="accent2"/>
                </a:solidFill>
                <a:latin typeface="+mn-lt"/>
              </a:rPr>
              <a:t>AiPs</a:t>
            </a:r>
            <a:r>
              <a:rPr lang="en-GB" b="1" dirty="0">
                <a:solidFill>
                  <a:schemeClr val="accent2"/>
                </a:solidFill>
                <a:latin typeface="+mn-lt"/>
              </a:rPr>
              <a:t>)</a:t>
            </a:r>
          </a:p>
        </p:txBody>
      </p:sp>
      <p:sp>
        <p:nvSpPr>
          <p:cNvPr id="4" name="Content Placeholder 3">
            <a:extLst>
              <a:ext uri="{FF2B5EF4-FFF2-40B4-BE49-F238E27FC236}">
                <a16:creationId xmlns:a16="http://schemas.microsoft.com/office/drawing/2014/main" id="{ED683C50-5819-CE6F-733C-A727D20CCDAD}"/>
              </a:ext>
            </a:extLst>
          </p:cNvPr>
          <p:cNvSpPr>
            <a:spLocks noGrp="1"/>
          </p:cNvSpPr>
          <p:nvPr>
            <p:ph idx="1"/>
          </p:nvPr>
        </p:nvSpPr>
        <p:spPr/>
        <p:txBody>
          <a:bodyPr>
            <a:normAutofit/>
          </a:bodyPr>
          <a:lstStyle/>
          <a:p>
            <a:r>
              <a:rPr lang="en-GB" sz="3600" dirty="0"/>
              <a:t>UHBW – Anne </a:t>
            </a:r>
            <a:r>
              <a:rPr lang="en-GB" sz="3600" dirty="0" err="1"/>
              <a:t>O’Loghlen</a:t>
            </a:r>
            <a:endParaRPr lang="en-GB" sz="3600" dirty="0"/>
          </a:p>
          <a:p>
            <a:r>
              <a:rPr lang="en-GB" sz="3600" dirty="0"/>
              <a:t>NBT – Sonia Richardson</a:t>
            </a:r>
          </a:p>
          <a:p>
            <a:r>
              <a:rPr lang="en-GB" sz="3600" dirty="0"/>
              <a:t>RUH – Jane Pilston</a:t>
            </a:r>
          </a:p>
          <a:p>
            <a:r>
              <a:rPr lang="en-GB" sz="3600" dirty="0"/>
              <a:t>GWH – Tanya Miles</a:t>
            </a:r>
          </a:p>
          <a:p>
            <a:r>
              <a:rPr lang="en-GB" sz="3600" dirty="0"/>
              <a:t>GRH – Sophie Ferguson</a:t>
            </a:r>
          </a:p>
        </p:txBody>
      </p:sp>
    </p:spTree>
    <p:extLst>
      <p:ext uri="{BB962C8B-B14F-4D97-AF65-F5344CB8AC3E}">
        <p14:creationId xmlns:p14="http://schemas.microsoft.com/office/powerpoint/2010/main" val="1420676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EED1986-61A6-72C3-0A7F-4684B674A69B}"/>
              </a:ext>
            </a:extLst>
          </p:cNvPr>
          <p:cNvSpPr>
            <a:spLocks noGrp="1"/>
          </p:cNvSpPr>
          <p:nvPr>
            <p:ph type="title"/>
          </p:nvPr>
        </p:nvSpPr>
        <p:spPr>
          <a:xfrm>
            <a:off x="6247608" y="467271"/>
            <a:ext cx="4605782" cy="1095425"/>
          </a:xfrm>
        </p:spPr>
        <p:txBody>
          <a:bodyPr vert="horz" lIns="91440" tIns="45720" rIns="91440" bIns="45720" rtlCol="0" anchor="b">
            <a:normAutofit fontScale="90000"/>
          </a:bodyPr>
          <a:lstStyle/>
          <a:p>
            <a:r>
              <a:rPr lang="en-US" sz="4000" b="1" dirty="0">
                <a:solidFill>
                  <a:schemeClr val="accent2"/>
                </a:solidFill>
                <a:latin typeface="+mn-lt"/>
              </a:rPr>
              <a:t>Profile of UWE students</a:t>
            </a:r>
          </a:p>
        </p:txBody>
      </p:sp>
      <p:sp>
        <p:nvSpPr>
          <p:cNvPr id="16" name="Oval 15">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descr="A group of women posing for a photo&#10;&#10;Description automatically generated">
            <a:extLst>
              <a:ext uri="{FF2B5EF4-FFF2-40B4-BE49-F238E27FC236}">
                <a16:creationId xmlns:a16="http://schemas.microsoft.com/office/drawing/2014/main" id="{CF2A34CF-5486-A08E-E264-4A8629DC6ABB}"/>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19085" r="10164" b="-2"/>
          <a:stretch/>
        </p:blipFill>
        <p:spPr>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18"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20"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C84B20F9-58ED-CD3A-5EBD-9CA1A88E204E}"/>
              </a:ext>
            </a:extLst>
          </p:cNvPr>
          <p:cNvSpPr>
            <a:spLocks noGrp="1"/>
          </p:cNvSpPr>
          <p:nvPr>
            <p:ph sz="half" idx="2"/>
          </p:nvPr>
        </p:nvSpPr>
        <p:spPr>
          <a:xfrm>
            <a:off x="6657653" y="1720241"/>
            <a:ext cx="4195735" cy="4916865"/>
          </a:xfrm>
        </p:spPr>
        <p:txBody>
          <a:bodyPr vert="horz" lIns="91440" tIns="45720" rIns="91440" bIns="45720" rtlCol="0" anchor="t">
            <a:normAutofit/>
          </a:bodyPr>
          <a:lstStyle/>
          <a:p>
            <a:r>
              <a:rPr lang="en-US" sz="2200" dirty="0">
                <a:solidFill>
                  <a:schemeClr val="tx1">
                    <a:alpha val="80000"/>
                  </a:schemeClr>
                </a:solidFill>
              </a:rPr>
              <a:t>334 enrolled on campus students (all female)</a:t>
            </a:r>
          </a:p>
          <a:p>
            <a:r>
              <a:rPr lang="en-US" sz="2200" dirty="0">
                <a:solidFill>
                  <a:schemeClr val="tx1">
                    <a:alpha val="80000"/>
                  </a:schemeClr>
                </a:solidFill>
              </a:rPr>
              <a:t>31 students (9%) are Black, Asian or from an ethnic minority </a:t>
            </a:r>
          </a:p>
          <a:p>
            <a:r>
              <a:rPr lang="en-US" sz="2200" dirty="0">
                <a:solidFill>
                  <a:schemeClr val="tx1">
                    <a:alpha val="80000"/>
                  </a:schemeClr>
                </a:solidFill>
              </a:rPr>
              <a:t>Widening participation programme-aim to increase diversity </a:t>
            </a:r>
          </a:p>
          <a:p>
            <a:r>
              <a:rPr lang="en-US" sz="2200">
                <a:solidFill>
                  <a:schemeClr val="tx1">
                    <a:alpha val="80000"/>
                  </a:schemeClr>
                </a:solidFill>
              </a:rPr>
              <a:t>240 </a:t>
            </a:r>
            <a:r>
              <a:rPr lang="en-US" sz="2200" dirty="0">
                <a:solidFill>
                  <a:schemeClr val="tx1">
                    <a:alpha val="80000"/>
                  </a:schemeClr>
                </a:solidFill>
              </a:rPr>
              <a:t>students are aged 30 and under with 132 students, aged 20 and under</a:t>
            </a:r>
          </a:p>
          <a:p>
            <a:endParaRPr lang="en-US" sz="1600" dirty="0">
              <a:solidFill>
                <a:schemeClr val="tx1">
                  <a:alpha val="80000"/>
                </a:schemeClr>
              </a:solidFill>
            </a:endParaRPr>
          </a:p>
        </p:txBody>
      </p:sp>
      <p:sp>
        <p:nvSpPr>
          <p:cNvPr id="22"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24"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7965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6674508-81D3-48CF-96BF-7FC60EAA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741994" cy="6858000"/>
          </a:xfrm>
          <a:custGeom>
            <a:avLst/>
            <a:gdLst>
              <a:gd name="connsiteX0" fmla="*/ 0 w 6568309"/>
              <a:gd name="connsiteY0" fmla="*/ 0 h 6858000"/>
              <a:gd name="connsiteX1" fmla="*/ 362841 w 6568309"/>
              <a:gd name="connsiteY1" fmla="*/ 0 h 6858000"/>
              <a:gd name="connsiteX2" fmla="*/ 523269 w 6568309"/>
              <a:gd name="connsiteY2" fmla="*/ 0 h 6858000"/>
              <a:gd name="connsiteX3" fmla="*/ 1343025 w 6568309"/>
              <a:gd name="connsiteY3" fmla="*/ 0 h 6858000"/>
              <a:gd name="connsiteX4" fmla="*/ 1705866 w 6568309"/>
              <a:gd name="connsiteY4" fmla="*/ 0 h 6858000"/>
              <a:gd name="connsiteX5" fmla="*/ 1866294 w 6568309"/>
              <a:gd name="connsiteY5" fmla="*/ 0 h 6858000"/>
              <a:gd name="connsiteX6" fmla="*/ 5225154 w 6568309"/>
              <a:gd name="connsiteY6" fmla="*/ 0 h 6858000"/>
              <a:gd name="connsiteX7" fmla="*/ 6568179 w 6568309"/>
              <a:gd name="connsiteY7" fmla="*/ 0 h 6858000"/>
              <a:gd name="connsiteX8" fmla="*/ 6568309 w 6568309"/>
              <a:gd name="connsiteY8" fmla="*/ 1 h 6858000"/>
              <a:gd name="connsiteX9" fmla="*/ 6562951 w 6568309"/>
              <a:gd name="connsiteY9" fmla="*/ 30700 h 6858000"/>
              <a:gd name="connsiteX10" fmla="*/ 6547446 w 6568309"/>
              <a:gd name="connsiteY10" fmla="*/ 310025 h 6858000"/>
              <a:gd name="connsiteX11" fmla="*/ 6558316 w 6568309"/>
              <a:gd name="connsiteY11" fmla="*/ 443960 h 6858000"/>
              <a:gd name="connsiteX12" fmla="*/ 6528896 w 6568309"/>
              <a:gd name="connsiteY12" fmla="*/ 642659 h 6858000"/>
              <a:gd name="connsiteX13" fmla="*/ 6523095 w 6568309"/>
              <a:gd name="connsiteY13" fmla="*/ 673307 h 6858000"/>
              <a:gd name="connsiteX14" fmla="*/ 6496169 w 6568309"/>
              <a:gd name="connsiteY14" fmla="*/ 839641 h 6858000"/>
              <a:gd name="connsiteX15" fmla="*/ 6450789 w 6568309"/>
              <a:gd name="connsiteY15" fmla="*/ 958357 h 6858000"/>
              <a:gd name="connsiteX16" fmla="*/ 6453996 w 6568309"/>
              <a:gd name="connsiteY16" fmla="*/ 963398 h 6858000"/>
              <a:gd name="connsiteX17" fmla="*/ 6419467 w 6568309"/>
              <a:gd name="connsiteY17" fmla="*/ 1117169 h 6858000"/>
              <a:gd name="connsiteX18" fmla="*/ 6417348 w 6568309"/>
              <a:gd name="connsiteY18" fmla="*/ 1144352 h 6858000"/>
              <a:gd name="connsiteX19" fmla="*/ 6418473 w 6568309"/>
              <a:gd name="connsiteY19" fmla="*/ 1164484 h 6858000"/>
              <a:gd name="connsiteX20" fmla="*/ 6406979 w 6568309"/>
              <a:gd name="connsiteY20" fmla="*/ 1213829 h 6858000"/>
              <a:gd name="connsiteX21" fmla="*/ 6381928 w 6568309"/>
              <a:gd name="connsiteY21" fmla="*/ 1294823 h 6858000"/>
              <a:gd name="connsiteX22" fmla="*/ 6377948 w 6568309"/>
              <a:gd name="connsiteY22" fmla="*/ 1312193 h 6858000"/>
              <a:gd name="connsiteX23" fmla="*/ 6379894 w 6568309"/>
              <a:gd name="connsiteY23" fmla="*/ 1327626 h 6858000"/>
              <a:gd name="connsiteX24" fmla="*/ 6385024 w 6568309"/>
              <a:gd name="connsiteY24" fmla="*/ 1331644 h 6858000"/>
              <a:gd name="connsiteX25" fmla="*/ 6383696 w 6568309"/>
              <a:gd name="connsiteY25" fmla="*/ 1341276 h 6858000"/>
              <a:gd name="connsiteX26" fmla="*/ 6384464 w 6568309"/>
              <a:gd name="connsiteY26" fmla="*/ 1343945 h 6858000"/>
              <a:gd name="connsiteX27" fmla="*/ 6387748 w 6568309"/>
              <a:gd name="connsiteY27" fmla="*/ 1359134 h 6858000"/>
              <a:gd name="connsiteX28" fmla="*/ 6364157 w 6568309"/>
              <a:gd name="connsiteY28" fmla="*/ 1427803 h 6858000"/>
              <a:gd name="connsiteX29" fmla="*/ 6335874 w 6568309"/>
              <a:gd name="connsiteY29" fmla="*/ 1540278 h 6858000"/>
              <a:gd name="connsiteX30" fmla="*/ 6331892 w 6568309"/>
              <a:gd name="connsiteY30" fmla="*/ 1547262 h 6858000"/>
              <a:gd name="connsiteX31" fmla="*/ 6332744 w 6568309"/>
              <a:gd name="connsiteY31" fmla="*/ 1577056 h 6858000"/>
              <a:gd name="connsiteX32" fmla="*/ 6333604 w 6568309"/>
              <a:gd name="connsiteY32" fmla="*/ 1595898 h 6858000"/>
              <a:gd name="connsiteX33" fmla="*/ 6324749 w 6568309"/>
              <a:gd name="connsiteY33" fmla="*/ 1703726 h 6858000"/>
              <a:gd name="connsiteX34" fmla="*/ 6329594 w 6568309"/>
              <a:gd name="connsiteY34" fmla="*/ 1809535 h 6858000"/>
              <a:gd name="connsiteX35" fmla="*/ 6329062 w 6568309"/>
              <a:gd name="connsiteY35" fmla="*/ 2018310 h 6858000"/>
              <a:gd name="connsiteX36" fmla="*/ 6321735 w 6568309"/>
              <a:gd name="connsiteY36" fmla="*/ 2071355 h 6858000"/>
              <a:gd name="connsiteX37" fmla="*/ 6322678 w 6568309"/>
              <a:gd name="connsiteY37" fmla="*/ 2141166 h 6858000"/>
              <a:gd name="connsiteX38" fmla="*/ 6321340 w 6568309"/>
              <a:gd name="connsiteY38" fmla="*/ 2154548 h 6858000"/>
              <a:gd name="connsiteX39" fmla="*/ 6316582 w 6568309"/>
              <a:gd name="connsiteY39" fmla="*/ 2158153 h 6858000"/>
              <a:gd name="connsiteX40" fmla="*/ 6311428 w 6568309"/>
              <a:gd name="connsiteY40" fmla="*/ 2178174 h 6858000"/>
              <a:gd name="connsiteX41" fmla="*/ 6310192 w 6568309"/>
              <a:gd name="connsiteY41" fmla="*/ 2202858 h 6858000"/>
              <a:gd name="connsiteX42" fmla="*/ 6309211 w 6568309"/>
              <a:gd name="connsiteY42" fmla="*/ 2320214 h 6858000"/>
              <a:gd name="connsiteX43" fmla="*/ 6300151 w 6568309"/>
              <a:gd name="connsiteY43" fmla="*/ 2417011 h 6858000"/>
              <a:gd name="connsiteX44" fmla="*/ 6295176 w 6568309"/>
              <a:gd name="connsiteY44" fmla="*/ 2454207 h 6858000"/>
              <a:gd name="connsiteX45" fmla="*/ 6293727 w 6568309"/>
              <a:gd name="connsiteY45" fmla="*/ 2487203 h 6858000"/>
              <a:gd name="connsiteX46" fmla="*/ 6285477 w 6568309"/>
              <a:gd name="connsiteY46" fmla="*/ 2512282 h 6858000"/>
              <a:gd name="connsiteX47" fmla="*/ 6286205 w 6568309"/>
              <a:gd name="connsiteY47" fmla="*/ 2514318 h 6858000"/>
              <a:gd name="connsiteX48" fmla="*/ 6304629 w 6568309"/>
              <a:gd name="connsiteY48" fmla="*/ 2574334 h 6858000"/>
              <a:gd name="connsiteX49" fmla="*/ 6303842 w 6568309"/>
              <a:gd name="connsiteY49" fmla="*/ 2579877 h 6858000"/>
              <a:gd name="connsiteX50" fmla="*/ 6303953 w 6568309"/>
              <a:gd name="connsiteY50" fmla="*/ 2608928 h 6858000"/>
              <a:gd name="connsiteX51" fmla="*/ 6303530 w 6568309"/>
              <a:gd name="connsiteY51" fmla="*/ 2613111 h 6858000"/>
              <a:gd name="connsiteX52" fmla="*/ 6297474 w 6568309"/>
              <a:gd name="connsiteY52" fmla="*/ 2621996 h 6858000"/>
              <a:gd name="connsiteX53" fmla="*/ 6299263 w 6568309"/>
              <a:gd name="connsiteY53" fmla="*/ 2634265 h 6858000"/>
              <a:gd name="connsiteX54" fmla="*/ 6293065 w 6568309"/>
              <a:gd name="connsiteY54" fmla="*/ 2647237 h 6858000"/>
              <a:gd name="connsiteX55" fmla="*/ 6297496 w 6568309"/>
              <a:gd name="connsiteY55" fmla="*/ 2650786 h 6858000"/>
              <a:gd name="connsiteX56" fmla="*/ 6301708 w 6568309"/>
              <a:gd name="connsiteY56" fmla="*/ 2661993 h 6858000"/>
              <a:gd name="connsiteX57" fmla="*/ 6295884 w 6568309"/>
              <a:gd name="connsiteY57" fmla="*/ 2670949 h 6858000"/>
              <a:gd name="connsiteX58" fmla="*/ 6291714 w 6568309"/>
              <a:gd name="connsiteY58" fmla="*/ 2690255 h 6858000"/>
              <a:gd name="connsiteX59" fmla="*/ 6292327 w 6568309"/>
              <a:gd name="connsiteY59" fmla="*/ 2695683 h 6858000"/>
              <a:gd name="connsiteX60" fmla="*/ 6284410 w 6568309"/>
              <a:gd name="connsiteY60" fmla="*/ 2713964 h 6858000"/>
              <a:gd name="connsiteX61" fmla="*/ 6280410 w 6568309"/>
              <a:gd name="connsiteY61" fmla="*/ 2730175 h 6858000"/>
              <a:gd name="connsiteX62" fmla="*/ 6288082 w 6568309"/>
              <a:gd name="connsiteY62" fmla="*/ 2763497 h 6858000"/>
              <a:gd name="connsiteX63" fmla="*/ 6260924 w 6568309"/>
              <a:gd name="connsiteY63" fmla="*/ 3051539 h 6858000"/>
              <a:gd name="connsiteX64" fmla="*/ 6210151 w 6568309"/>
              <a:gd name="connsiteY64" fmla="*/ 3335396 h 6858000"/>
              <a:gd name="connsiteX65" fmla="*/ 6212034 w 6568309"/>
              <a:gd name="connsiteY65" fmla="*/ 3456509 h 6858000"/>
              <a:gd name="connsiteX66" fmla="*/ 6197490 w 6568309"/>
              <a:gd name="connsiteY66" fmla="*/ 3531827 h 6858000"/>
              <a:gd name="connsiteX67" fmla="*/ 6208018 w 6568309"/>
              <a:gd name="connsiteY67" fmla="*/ 3570877 h 6858000"/>
              <a:gd name="connsiteX68" fmla="*/ 6205920 w 6568309"/>
              <a:gd name="connsiteY68" fmla="*/ 3583849 h 6858000"/>
              <a:gd name="connsiteX69" fmla="*/ 6199616 w 6568309"/>
              <a:gd name="connsiteY69" fmla="*/ 3592763 h 6858000"/>
              <a:gd name="connsiteX70" fmla="*/ 6181288 w 6568309"/>
              <a:gd name="connsiteY70" fmla="*/ 3653485 h 6858000"/>
              <a:gd name="connsiteX71" fmla="*/ 6175963 w 6568309"/>
              <a:gd name="connsiteY71" fmla="*/ 3670528 h 6858000"/>
              <a:gd name="connsiteX72" fmla="*/ 6176722 w 6568309"/>
              <a:gd name="connsiteY72" fmla="*/ 3685990 h 6858000"/>
              <a:gd name="connsiteX73" fmla="*/ 6181549 w 6568309"/>
              <a:gd name="connsiteY73" fmla="*/ 3690283 h 6858000"/>
              <a:gd name="connsiteX74" fmla="*/ 6179476 w 6568309"/>
              <a:gd name="connsiteY74" fmla="*/ 3699787 h 6858000"/>
              <a:gd name="connsiteX75" fmla="*/ 6180040 w 6568309"/>
              <a:gd name="connsiteY75" fmla="*/ 3702486 h 6858000"/>
              <a:gd name="connsiteX76" fmla="*/ 6182155 w 6568309"/>
              <a:gd name="connsiteY76" fmla="*/ 3717784 h 6858000"/>
              <a:gd name="connsiteX77" fmla="*/ 6158980 w 6568309"/>
              <a:gd name="connsiteY77" fmla="*/ 3746229 h 6858000"/>
              <a:gd name="connsiteX78" fmla="*/ 6096049 w 6568309"/>
              <a:gd name="connsiteY78" fmla="*/ 3924910 h 6858000"/>
              <a:gd name="connsiteX79" fmla="*/ 6069712 w 6568309"/>
              <a:gd name="connsiteY79" fmla="*/ 3989353 h 6858000"/>
              <a:gd name="connsiteX80" fmla="*/ 6067330 w 6568309"/>
              <a:gd name="connsiteY80" fmla="*/ 4033899 h 6858000"/>
              <a:gd name="connsiteX81" fmla="*/ 6061081 w 6568309"/>
              <a:gd name="connsiteY81" fmla="*/ 4142250 h 6858000"/>
              <a:gd name="connsiteX82" fmla="*/ 6042858 w 6568309"/>
              <a:gd name="connsiteY82" fmla="*/ 4329442 h 6858000"/>
              <a:gd name="connsiteX83" fmla="*/ 6034182 w 6568309"/>
              <a:gd name="connsiteY83" fmla="*/ 4456184 h 6858000"/>
              <a:gd name="connsiteX84" fmla="*/ 6029178 w 6568309"/>
              <a:gd name="connsiteY84" fmla="*/ 4468478 h 6858000"/>
              <a:gd name="connsiteX85" fmla="*/ 6029974 w 6568309"/>
              <a:gd name="connsiteY85" fmla="*/ 4469862 h 6858000"/>
              <a:gd name="connsiteX86" fmla="*/ 6028340 w 6568309"/>
              <a:gd name="connsiteY86" fmla="*/ 4483797 h 6858000"/>
              <a:gd name="connsiteX87" fmla="*/ 6025168 w 6568309"/>
              <a:gd name="connsiteY87" fmla="*/ 4487091 h 6858000"/>
              <a:gd name="connsiteX88" fmla="*/ 6023164 w 6568309"/>
              <a:gd name="connsiteY88" fmla="*/ 4496728 h 6858000"/>
              <a:gd name="connsiteX89" fmla="*/ 6016839 w 6568309"/>
              <a:gd name="connsiteY89" fmla="*/ 4515918 h 6858000"/>
              <a:gd name="connsiteX90" fmla="*/ 6017886 w 6568309"/>
              <a:gd name="connsiteY90" fmla="*/ 4519316 h 6858000"/>
              <a:gd name="connsiteX91" fmla="*/ 6011819 w 6568309"/>
              <a:gd name="connsiteY91" fmla="*/ 4547957 h 6858000"/>
              <a:gd name="connsiteX92" fmla="*/ 6012791 w 6568309"/>
              <a:gd name="connsiteY92" fmla="*/ 4548262 h 6858000"/>
              <a:gd name="connsiteX93" fmla="*/ 6015703 w 6568309"/>
              <a:gd name="connsiteY93" fmla="*/ 4555939 h 6858000"/>
              <a:gd name="connsiteX94" fmla="*/ 6018854 w 6568309"/>
              <a:gd name="connsiteY94" fmla="*/ 4570815 h 6858000"/>
              <a:gd name="connsiteX95" fmla="*/ 6033000 w 6568309"/>
              <a:gd name="connsiteY95" fmla="*/ 4633846 h 6858000"/>
              <a:gd name="connsiteX96" fmla="*/ 6032325 w 6568309"/>
              <a:gd name="connsiteY96" fmla="*/ 4639816 h 6858000"/>
              <a:gd name="connsiteX97" fmla="*/ 6032549 w 6568309"/>
              <a:gd name="connsiteY97" fmla="*/ 4639923 h 6858000"/>
              <a:gd name="connsiteX98" fmla="*/ 6032309 w 6568309"/>
              <a:gd name="connsiteY98" fmla="*/ 4646192 h 6858000"/>
              <a:gd name="connsiteX99" fmla="*/ 6031095 w 6568309"/>
              <a:gd name="connsiteY99" fmla="*/ 4650706 h 6858000"/>
              <a:gd name="connsiteX100" fmla="*/ 6029786 w 6568309"/>
              <a:gd name="connsiteY100" fmla="*/ 4662290 h 6858000"/>
              <a:gd name="connsiteX101" fmla="*/ 6030911 w 6568309"/>
              <a:gd name="connsiteY101" fmla="*/ 4666180 h 6858000"/>
              <a:gd name="connsiteX102" fmla="*/ 6033630 w 6568309"/>
              <a:gd name="connsiteY102" fmla="*/ 4667585 h 6858000"/>
              <a:gd name="connsiteX103" fmla="*/ 6033189 w 6568309"/>
              <a:gd name="connsiteY103" fmla="*/ 4668660 h 6858000"/>
              <a:gd name="connsiteX104" fmla="*/ 6038764 w 6568309"/>
              <a:gd name="connsiteY104" fmla="*/ 4689807 h 6858000"/>
              <a:gd name="connsiteX105" fmla="*/ 6042217 w 6568309"/>
              <a:gd name="connsiteY105" fmla="*/ 4737890 h 6858000"/>
              <a:gd name="connsiteX106" fmla="*/ 6040543 w 6568309"/>
              <a:gd name="connsiteY106" fmla="*/ 4765657 h 6858000"/>
              <a:gd name="connsiteX107" fmla="*/ 6039956 w 6568309"/>
              <a:gd name="connsiteY107" fmla="*/ 4841463 h 6858000"/>
              <a:gd name="connsiteX108" fmla="*/ 6057123 w 6568309"/>
              <a:gd name="connsiteY108" fmla="*/ 4969863 h 6858000"/>
              <a:gd name="connsiteX109" fmla="*/ 6055039 w 6568309"/>
              <a:gd name="connsiteY109" fmla="*/ 4974028 h 6858000"/>
              <a:gd name="connsiteX110" fmla="*/ 6053462 w 6568309"/>
              <a:gd name="connsiteY110" fmla="*/ 4980318 h 6858000"/>
              <a:gd name="connsiteX111" fmla="*/ 6053643 w 6568309"/>
              <a:gd name="connsiteY111" fmla="*/ 4980501 h 6858000"/>
              <a:gd name="connsiteX112" fmla="*/ 6051733 w 6568309"/>
              <a:gd name="connsiteY112" fmla="*/ 4986338 h 6858000"/>
              <a:gd name="connsiteX113" fmla="*/ 6049602 w 6568309"/>
              <a:gd name="connsiteY113" fmla="*/ 4991296 h 6858000"/>
              <a:gd name="connsiteX114" fmla="*/ 6075165 w 6568309"/>
              <a:gd name="connsiteY114" fmla="*/ 5076895 h 6858000"/>
              <a:gd name="connsiteX115" fmla="*/ 6073751 w 6568309"/>
              <a:gd name="connsiteY115" fmla="*/ 5081568 h 6858000"/>
              <a:gd name="connsiteX116" fmla="*/ 6073150 w 6568309"/>
              <a:gd name="connsiteY116" fmla="*/ 5088173 h 6858000"/>
              <a:gd name="connsiteX117" fmla="*/ 6073355 w 6568309"/>
              <a:gd name="connsiteY117" fmla="*/ 5088300 h 6858000"/>
              <a:gd name="connsiteX118" fmla="*/ 6072362 w 6568309"/>
              <a:gd name="connsiteY118" fmla="*/ 5094558 h 6858000"/>
              <a:gd name="connsiteX119" fmla="*/ 6064726 w 6568309"/>
              <a:gd name="connsiteY119" fmla="*/ 5125620 h 6858000"/>
              <a:gd name="connsiteX120" fmla="*/ 6065415 w 6568309"/>
              <a:gd name="connsiteY120" fmla="*/ 5268004 h 6858000"/>
              <a:gd name="connsiteX121" fmla="*/ 6066081 w 6568309"/>
              <a:gd name="connsiteY121" fmla="*/ 5269530 h 6858000"/>
              <a:gd name="connsiteX122" fmla="*/ 6043407 w 6568309"/>
              <a:gd name="connsiteY122" fmla="*/ 5390941 h 6858000"/>
              <a:gd name="connsiteX123" fmla="*/ 6025377 w 6568309"/>
              <a:gd name="connsiteY123" fmla="*/ 5539927 h 6858000"/>
              <a:gd name="connsiteX124" fmla="*/ 6010052 w 6568309"/>
              <a:gd name="connsiteY124" fmla="*/ 5791594 h 6858000"/>
              <a:gd name="connsiteX125" fmla="*/ 5994220 w 6568309"/>
              <a:gd name="connsiteY125" fmla="*/ 5855206 h 6858000"/>
              <a:gd name="connsiteX126" fmla="*/ 5982580 w 6568309"/>
              <a:gd name="connsiteY126" fmla="*/ 5873582 h 6858000"/>
              <a:gd name="connsiteX127" fmla="*/ 5983608 w 6568309"/>
              <a:gd name="connsiteY127" fmla="*/ 5876037 h 6858000"/>
              <a:gd name="connsiteX128" fmla="*/ 5983535 w 6568309"/>
              <a:gd name="connsiteY128" fmla="*/ 5886534 h 6858000"/>
              <a:gd name="connsiteX129" fmla="*/ 5988737 w 6568309"/>
              <a:gd name="connsiteY129" fmla="*/ 5888644 h 6858000"/>
              <a:gd name="connsiteX130" fmla="*/ 5992371 w 6568309"/>
              <a:gd name="connsiteY130" fmla="*/ 5903832 h 6858000"/>
              <a:gd name="connsiteX131" fmla="*/ 5990780 w 6568309"/>
              <a:gd name="connsiteY131" fmla="*/ 5923391 h 6858000"/>
              <a:gd name="connsiteX132" fmla="*/ 5993870 w 6568309"/>
              <a:gd name="connsiteY132" fmla="*/ 6013205 h 6858000"/>
              <a:gd name="connsiteX133" fmla="*/ 5997673 w 6568309"/>
              <a:gd name="connsiteY133" fmla="*/ 6074018 h 6858000"/>
              <a:gd name="connsiteX134" fmla="*/ 6014840 w 6568309"/>
              <a:gd name="connsiteY134" fmla="*/ 6130837 h 6858000"/>
              <a:gd name="connsiteX135" fmla="*/ 6010704 w 6568309"/>
              <a:gd name="connsiteY135" fmla="*/ 6152982 h 6858000"/>
              <a:gd name="connsiteX136" fmla="*/ 6038294 w 6568309"/>
              <a:gd name="connsiteY136" fmla="*/ 6221100 h 6858000"/>
              <a:gd name="connsiteX137" fmla="*/ 6052331 w 6568309"/>
              <a:gd name="connsiteY137" fmla="*/ 6287550 h 6858000"/>
              <a:gd name="connsiteX138" fmla="*/ 6074143 w 6568309"/>
              <a:gd name="connsiteY138" fmla="*/ 6401595 h 6858000"/>
              <a:gd name="connsiteX139" fmla="*/ 6060199 w 6568309"/>
              <a:gd name="connsiteY139" fmla="*/ 6487110 h 6858000"/>
              <a:gd name="connsiteX140" fmla="*/ 6081156 w 6568309"/>
              <a:gd name="connsiteY140" fmla="*/ 6588589 h 6858000"/>
              <a:gd name="connsiteX141" fmla="*/ 6114944 w 6568309"/>
              <a:gd name="connsiteY141" fmla="*/ 6769963 h 6858000"/>
              <a:gd name="connsiteX142" fmla="*/ 6128950 w 6568309"/>
              <a:gd name="connsiteY142" fmla="*/ 6835814 h 6858000"/>
              <a:gd name="connsiteX143" fmla="*/ 6132536 w 6568309"/>
              <a:gd name="connsiteY143" fmla="*/ 6858000 h 6858000"/>
              <a:gd name="connsiteX144" fmla="*/ 4789511 w 6568309"/>
              <a:gd name="connsiteY144" fmla="*/ 6858000 h 6858000"/>
              <a:gd name="connsiteX145" fmla="*/ 1866294 w 6568309"/>
              <a:gd name="connsiteY145" fmla="*/ 6858000 h 6858000"/>
              <a:gd name="connsiteX146" fmla="*/ 1705866 w 6568309"/>
              <a:gd name="connsiteY146" fmla="*/ 6858000 h 6858000"/>
              <a:gd name="connsiteX147" fmla="*/ 1343025 w 6568309"/>
              <a:gd name="connsiteY147" fmla="*/ 6858000 h 6858000"/>
              <a:gd name="connsiteX148" fmla="*/ 523269 w 6568309"/>
              <a:gd name="connsiteY148" fmla="*/ 6858000 h 6858000"/>
              <a:gd name="connsiteX149" fmla="*/ 362841 w 6568309"/>
              <a:gd name="connsiteY149" fmla="*/ 6858000 h 6858000"/>
              <a:gd name="connsiteX150" fmla="*/ 0 w 6568309"/>
              <a:gd name="connsiteY15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568309" h="685800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65AD0E3-DF6B-3C90-CFB5-254A1E02A4A5}"/>
              </a:ext>
            </a:extLst>
          </p:cNvPr>
          <p:cNvSpPr>
            <a:spLocks noGrp="1"/>
          </p:cNvSpPr>
          <p:nvPr>
            <p:ph type="title"/>
          </p:nvPr>
        </p:nvSpPr>
        <p:spPr>
          <a:xfrm>
            <a:off x="491490" y="285750"/>
            <a:ext cx="5430340" cy="1153039"/>
          </a:xfrm>
        </p:spPr>
        <p:txBody>
          <a:bodyPr vert="horz" lIns="91440" tIns="45720" rIns="91440" bIns="45720" rtlCol="0" anchor="ctr">
            <a:normAutofit fontScale="90000"/>
          </a:bodyPr>
          <a:lstStyle/>
          <a:p>
            <a:r>
              <a:rPr lang="en-US" b="1" kern="1200" dirty="0">
                <a:solidFill>
                  <a:schemeClr val="accent2"/>
                </a:solidFill>
                <a:latin typeface="+mn-lt"/>
                <a:ea typeface="+mj-ea"/>
                <a:cs typeface="+mj-cs"/>
              </a:rPr>
              <a:t>What’s happening @ UWE?</a:t>
            </a:r>
          </a:p>
        </p:txBody>
      </p:sp>
      <p:sp>
        <p:nvSpPr>
          <p:cNvPr id="3" name="Content Placeholder 2">
            <a:extLst>
              <a:ext uri="{FF2B5EF4-FFF2-40B4-BE49-F238E27FC236}">
                <a16:creationId xmlns:a16="http://schemas.microsoft.com/office/drawing/2014/main" id="{4824658C-2FC0-93D2-EEBA-22BC5AA771F9}"/>
              </a:ext>
            </a:extLst>
          </p:cNvPr>
          <p:cNvSpPr>
            <a:spLocks noGrp="1"/>
          </p:cNvSpPr>
          <p:nvPr>
            <p:ph sz="half" idx="1"/>
          </p:nvPr>
        </p:nvSpPr>
        <p:spPr>
          <a:xfrm>
            <a:off x="320040" y="1600200"/>
            <a:ext cx="5255030" cy="4502487"/>
          </a:xfrm>
        </p:spPr>
        <p:txBody>
          <a:bodyPr vert="horz" lIns="91440" tIns="45720" rIns="91440" bIns="45720" rtlCol="0">
            <a:normAutofit/>
          </a:bodyPr>
          <a:lstStyle/>
          <a:p>
            <a:r>
              <a:rPr lang="en-US" dirty="0"/>
              <a:t>New staff on the team</a:t>
            </a:r>
          </a:p>
          <a:p>
            <a:r>
              <a:rPr lang="en-US" dirty="0"/>
              <a:t>Educational PMAs</a:t>
            </a:r>
          </a:p>
          <a:p>
            <a:r>
              <a:rPr lang="en-US" dirty="0"/>
              <a:t>Blended learning</a:t>
            </a:r>
          </a:p>
          <a:p>
            <a:r>
              <a:rPr lang="en-US" dirty="0"/>
              <a:t>Midwifery society events</a:t>
            </a:r>
          </a:p>
          <a:p>
            <a:r>
              <a:rPr lang="en-US" dirty="0"/>
              <a:t>PROMPT training days</a:t>
            </a:r>
          </a:p>
          <a:p>
            <a:r>
              <a:rPr lang="en-US" dirty="0"/>
              <a:t>Midwifery elective placements</a:t>
            </a:r>
          </a:p>
          <a:p>
            <a:r>
              <a:rPr lang="en-US" dirty="0"/>
              <a:t>Publications:</a:t>
            </a:r>
          </a:p>
          <a:p>
            <a:pPr marL="0" indent="0">
              <a:buNone/>
            </a:pPr>
            <a:endParaRPr lang="en-GB" sz="1600" dirty="0"/>
          </a:p>
          <a:p>
            <a:pPr marL="0" indent="0">
              <a:buNone/>
            </a:pPr>
            <a:endParaRPr lang="en-US" sz="2000" dirty="0"/>
          </a:p>
          <a:p>
            <a:pPr marL="0" indent="0">
              <a:buNone/>
            </a:pPr>
            <a:endParaRPr lang="en-US" sz="2000" dirty="0"/>
          </a:p>
          <a:p>
            <a:pPr marL="0"/>
            <a:endParaRPr lang="en-US" sz="2000" dirty="0"/>
          </a:p>
          <a:p>
            <a:endParaRPr lang="en-US" sz="2000" dirty="0"/>
          </a:p>
          <a:p>
            <a:endParaRPr lang="en-US" sz="2000" dirty="0"/>
          </a:p>
          <a:p>
            <a:endParaRPr lang="en-US" sz="2000" dirty="0"/>
          </a:p>
        </p:txBody>
      </p:sp>
      <p:pic>
        <p:nvPicPr>
          <p:cNvPr id="9" name="Picture 4">
            <a:extLst>
              <a:ext uri="{FF2B5EF4-FFF2-40B4-BE49-F238E27FC236}">
                <a16:creationId xmlns:a16="http://schemas.microsoft.com/office/drawing/2014/main" id="{C8701FCE-DBC5-59C3-C7BE-42A45FA0FE4B}"/>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5006" r="4445"/>
          <a:stretch/>
        </p:blipFill>
        <p:spPr bwMode="auto">
          <a:xfrm>
            <a:off x="7400133" y="717012"/>
            <a:ext cx="3698604" cy="5446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6208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18707" y="188640"/>
            <a:ext cx="8759453" cy="1366120"/>
          </a:xfrm>
        </p:spPr>
        <p:txBody>
          <a:bodyPr/>
          <a:lstStyle/>
          <a:p>
            <a:r>
              <a:rPr lang="en-GB" sz="4000" b="1" dirty="0">
                <a:latin typeface="+mn-lt"/>
                <a:ea typeface="Tahoma" panose="020B0604030504040204" pitchFamily="34" charset="0"/>
                <a:cs typeface="Tahoma" panose="020B0604030504040204" pitchFamily="34" charset="0"/>
              </a:rPr>
              <a:t>Practice Supervisor </a:t>
            </a:r>
          </a:p>
        </p:txBody>
      </p:sp>
      <p:sp>
        <p:nvSpPr>
          <p:cNvPr id="3" name="Text Placeholder 2"/>
          <p:cNvSpPr>
            <a:spLocks noGrp="1"/>
          </p:cNvSpPr>
          <p:nvPr>
            <p:ph type="body" sz="quarter" idx="11"/>
          </p:nvPr>
        </p:nvSpPr>
        <p:spPr>
          <a:xfrm>
            <a:off x="818707" y="1456660"/>
            <a:ext cx="10845209" cy="4980744"/>
          </a:xfrm>
        </p:spPr>
        <p:txBody>
          <a:bodyPr>
            <a:normAutofit lnSpcReduction="10000"/>
          </a:bodyPr>
          <a:lstStyle/>
          <a:p>
            <a:pPr>
              <a:defRPr/>
            </a:pPr>
            <a:r>
              <a:rPr lang="en-GB" altLang="en-US" sz="2400" dirty="0">
                <a:solidFill>
                  <a:schemeClr val="accent1"/>
                </a:solidFill>
                <a:latin typeface="Arial" panose="020B0604020202020204" pitchFamily="34" charset="0"/>
              </a:rPr>
              <a:t>The supervisor can be any registered health and social care professional working in a practice environment</a:t>
            </a:r>
            <a:r>
              <a:rPr lang="en-GB" altLang="en-US" sz="1600" dirty="0">
                <a:solidFill>
                  <a:schemeClr val="accent1"/>
                </a:solidFill>
                <a:latin typeface="Arial" panose="020B0604020202020204" pitchFamily="34" charset="0"/>
              </a:rPr>
              <a:t>.</a:t>
            </a:r>
            <a:endParaRPr lang="en-GB" sz="1600" dirty="0">
              <a:solidFill>
                <a:schemeClr val="accent1"/>
              </a:solidFill>
            </a:endParaRPr>
          </a:p>
          <a:p>
            <a:pPr>
              <a:defRPr/>
            </a:pPr>
            <a:endParaRPr lang="en-GB" sz="2000" b="1" dirty="0">
              <a:latin typeface="Tahoma" panose="020B0604030504040204" pitchFamily="34" charset="0"/>
              <a:ea typeface="Tahoma" panose="020B0604030504040204" pitchFamily="34" charset="0"/>
              <a:cs typeface="Tahoma" panose="020B0604030504040204" pitchFamily="34" charset="0"/>
            </a:endParaRPr>
          </a:p>
          <a:p>
            <a:pPr>
              <a:defRPr/>
            </a:pPr>
            <a:r>
              <a:rPr lang="en-GB" sz="2000" b="1" dirty="0">
                <a:latin typeface="Tahoma" panose="020B0604030504040204" pitchFamily="34" charset="0"/>
                <a:ea typeface="Tahoma" panose="020B0604030504040204" pitchFamily="34" charset="0"/>
                <a:cs typeface="Tahoma" panose="020B0604030504040204" pitchFamily="34" charset="0"/>
              </a:rPr>
              <a:t> Roles and responsibilities will include</a:t>
            </a:r>
          </a:p>
          <a:p>
            <a:pPr>
              <a:defRPr/>
            </a:pPr>
            <a:endParaRPr lang="en-GB" sz="20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GB" sz="2800" dirty="0">
                <a:latin typeface="Calibri" panose="020F0502020204030204" pitchFamily="34" charset="0"/>
                <a:cs typeface="Calibri" panose="020F0502020204030204" pitchFamily="34" charset="0"/>
              </a:rPr>
              <a:t>Proficiency sign off</a:t>
            </a:r>
          </a:p>
          <a:p>
            <a:pPr marL="285750" indent="-285750">
              <a:buFont typeface="Arial" panose="020B0604020202020204" pitchFamily="34" charset="0"/>
              <a:buChar char="•"/>
            </a:pPr>
            <a:r>
              <a:rPr lang="en-GB" sz="2800" dirty="0">
                <a:latin typeface="Calibri" panose="020F0502020204030204" pitchFamily="34" charset="0"/>
                <a:cs typeface="Calibri" panose="020F0502020204030204" pitchFamily="34" charset="0"/>
              </a:rPr>
              <a:t>Practice supervisor feedback forms </a:t>
            </a:r>
          </a:p>
          <a:p>
            <a:pPr marL="285750" indent="-285750">
              <a:buFont typeface="Arial" panose="020B0604020202020204" pitchFamily="34" charset="0"/>
              <a:buChar char="•"/>
            </a:pPr>
            <a:r>
              <a:rPr lang="en-GB" sz="2800" dirty="0">
                <a:latin typeface="Calibri" panose="020F0502020204030204" pitchFamily="34" charset="0"/>
                <a:cs typeface="Calibri" panose="020F0502020204030204" pitchFamily="34" charset="0"/>
              </a:rPr>
              <a:t>Placement induction/orientation</a:t>
            </a:r>
          </a:p>
          <a:p>
            <a:pPr marL="285750" indent="-285750">
              <a:buFont typeface="Arial" panose="020B0604020202020204" pitchFamily="34" charset="0"/>
              <a:buChar char="•"/>
            </a:pPr>
            <a:r>
              <a:rPr lang="en-GB" sz="2800" dirty="0">
                <a:latin typeface="Calibri" panose="020F0502020204030204" pitchFamily="34" charset="0"/>
                <a:cs typeface="Calibri" panose="020F0502020204030204" pitchFamily="34" charset="0"/>
              </a:rPr>
              <a:t>Medicines management sign off</a:t>
            </a:r>
          </a:p>
          <a:p>
            <a:pPr marL="285750" indent="-285750">
              <a:buFont typeface="Arial" panose="020B0604020202020204" pitchFamily="34" charset="0"/>
              <a:buChar char="•"/>
            </a:pPr>
            <a:r>
              <a:rPr lang="en-GB" sz="2800" dirty="0">
                <a:latin typeface="Calibri" panose="020F0502020204030204" pitchFamily="34" charset="0"/>
                <a:cs typeface="Calibri" panose="020F0502020204030204" pitchFamily="34" charset="0"/>
              </a:rPr>
              <a:t>Gains consent and handles service user forms</a:t>
            </a:r>
          </a:p>
          <a:p>
            <a:pPr marL="285750" indent="-285750">
              <a:buFont typeface="Arial" panose="020B0604020202020204" pitchFamily="34" charset="0"/>
              <a:buChar char="•"/>
            </a:pPr>
            <a:r>
              <a:rPr lang="en-GB" sz="2800" dirty="0">
                <a:latin typeface="Calibri" panose="020F0502020204030204" pitchFamily="34" charset="0"/>
                <a:cs typeface="Calibri" panose="020F0502020204030204" pitchFamily="34" charset="0"/>
              </a:rPr>
              <a:t>Timesheets</a:t>
            </a:r>
          </a:p>
          <a:p>
            <a:pPr>
              <a:buFont typeface="Symbol" panose="05050102010706020507" pitchFamily="18" charset="2"/>
              <a:buChar char=""/>
              <a:defRPr/>
            </a:pPr>
            <a:endParaRPr lang="en-GB" dirty="0"/>
          </a:p>
        </p:txBody>
      </p:sp>
      <p:pic>
        <p:nvPicPr>
          <p:cNvPr id="4" name="Picture 3"/>
          <p:cNvPicPr>
            <a:picLocks noChangeAspect="1"/>
          </p:cNvPicPr>
          <p:nvPr/>
        </p:nvPicPr>
        <p:blipFill>
          <a:blip r:embed="rId3"/>
          <a:stretch>
            <a:fillRect/>
          </a:stretch>
        </p:blipFill>
        <p:spPr>
          <a:xfrm>
            <a:off x="6600056" y="162709"/>
            <a:ext cx="2243930" cy="1178060"/>
          </a:xfrm>
          <a:prstGeom prst="rect">
            <a:avLst/>
          </a:prstGeom>
        </p:spPr>
      </p:pic>
      <p:pic>
        <p:nvPicPr>
          <p:cNvPr id="5" name="Picture 4">
            <a:extLst>
              <a:ext uri="{FF2B5EF4-FFF2-40B4-BE49-F238E27FC236}">
                <a16:creationId xmlns:a16="http://schemas.microsoft.com/office/drawing/2014/main" id="{197C5054-EA1A-4369-B4E3-50830A9FA97C}"/>
              </a:ext>
            </a:extLst>
          </p:cNvPr>
          <p:cNvPicPr>
            <a:picLocks noChangeAspect="1"/>
          </p:cNvPicPr>
          <p:nvPr/>
        </p:nvPicPr>
        <p:blipFill>
          <a:blip r:embed="rId4"/>
          <a:stretch>
            <a:fillRect/>
          </a:stretch>
        </p:blipFill>
        <p:spPr>
          <a:xfrm>
            <a:off x="6946710" y="1832553"/>
            <a:ext cx="4717206" cy="3001858"/>
          </a:xfrm>
          <a:prstGeom prst="rect">
            <a:avLst/>
          </a:prstGeom>
        </p:spPr>
      </p:pic>
    </p:spTree>
    <p:extLst>
      <p:ext uri="{BB962C8B-B14F-4D97-AF65-F5344CB8AC3E}">
        <p14:creationId xmlns:p14="http://schemas.microsoft.com/office/powerpoint/2010/main" val="2821427651"/>
      </p:ext>
    </p:extLst>
  </p:cSld>
  <p:clrMapOvr>
    <a:masterClrMapping/>
  </p:clrMapOvr>
  <p:transition spd="slow" advTm="109723">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EF6B6-E4F1-4C7F-921D-6B4BA572B198}"/>
              </a:ext>
            </a:extLst>
          </p:cNvPr>
          <p:cNvSpPr>
            <a:spLocks noGrp="1"/>
          </p:cNvSpPr>
          <p:nvPr>
            <p:ph type="title"/>
          </p:nvPr>
        </p:nvSpPr>
        <p:spPr/>
        <p:txBody>
          <a:bodyPr/>
          <a:lstStyle/>
          <a:p>
            <a:r>
              <a:rPr lang="en-GB" b="1" dirty="0">
                <a:solidFill>
                  <a:schemeClr val="accent2"/>
                </a:solidFill>
                <a:latin typeface="+mn-lt"/>
              </a:rPr>
              <a:t>Completion of SSSA Training</a:t>
            </a:r>
          </a:p>
        </p:txBody>
      </p:sp>
      <p:sp>
        <p:nvSpPr>
          <p:cNvPr id="3" name="Content Placeholder 2">
            <a:extLst>
              <a:ext uri="{FF2B5EF4-FFF2-40B4-BE49-F238E27FC236}">
                <a16:creationId xmlns:a16="http://schemas.microsoft.com/office/drawing/2014/main" id="{21FDF82E-004B-DCC6-B362-3F0A51FA6960}"/>
              </a:ext>
            </a:extLst>
          </p:cNvPr>
          <p:cNvSpPr>
            <a:spLocks noGrp="1"/>
          </p:cNvSpPr>
          <p:nvPr>
            <p:ph idx="1"/>
          </p:nvPr>
        </p:nvSpPr>
        <p:spPr/>
        <p:txBody>
          <a:bodyPr/>
          <a:lstStyle/>
          <a:p>
            <a:r>
              <a:rPr lang="en-GB" dirty="0"/>
              <a:t>All Midwives must complete the UWE SSSA Training and ensure your Trust have a record of completion, please ask your PDM for details of how your Trust holds this information.</a:t>
            </a:r>
          </a:p>
          <a:p>
            <a:endParaRPr lang="en-GB" dirty="0"/>
          </a:p>
          <a:p>
            <a:r>
              <a:rPr lang="en-GB" dirty="0"/>
              <a:t>This is an NMC requirement</a:t>
            </a:r>
          </a:p>
          <a:p>
            <a:endParaRPr lang="en-GB" dirty="0"/>
          </a:p>
          <a:p>
            <a:r>
              <a:rPr lang="en-GB" dirty="0"/>
              <a:t>Training can be found on the UWE PS net</a:t>
            </a:r>
          </a:p>
          <a:p>
            <a:pPr marL="0" indent="0">
              <a:buNone/>
            </a:pPr>
            <a:r>
              <a:rPr lang="en-GB" dirty="0">
                <a:hlinkClick r:id="rId2"/>
              </a:rPr>
              <a:t>https://www.uwe.ac.uk/about/colleges-and-schools/practice-support-net/programme-guidance/midwifery</a:t>
            </a:r>
            <a:r>
              <a:rPr lang="en-GB" dirty="0"/>
              <a:t> </a:t>
            </a:r>
          </a:p>
        </p:txBody>
      </p:sp>
    </p:spTree>
    <p:extLst>
      <p:ext uri="{BB962C8B-B14F-4D97-AF65-F5344CB8AC3E}">
        <p14:creationId xmlns:p14="http://schemas.microsoft.com/office/powerpoint/2010/main" val="3050681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2DEC5-A526-8F8E-07CA-DC710B9E25B0}"/>
              </a:ext>
            </a:extLst>
          </p:cNvPr>
          <p:cNvSpPr>
            <a:spLocks noGrp="1"/>
          </p:cNvSpPr>
          <p:nvPr>
            <p:ph type="title"/>
          </p:nvPr>
        </p:nvSpPr>
        <p:spPr>
          <a:xfrm>
            <a:off x="814039" y="365125"/>
            <a:ext cx="10539761" cy="861509"/>
          </a:xfrm>
        </p:spPr>
        <p:txBody>
          <a:bodyPr/>
          <a:lstStyle/>
          <a:p>
            <a:pPr algn="ctr"/>
            <a:r>
              <a:rPr lang="en-GB" b="1" dirty="0">
                <a:solidFill>
                  <a:schemeClr val="accent2"/>
                </a:solidFill>
                <a:latin typeface="+mn-lt"/>
              </a:rPr>
              <a:t>MORA Practice supervisor sign off</a:t>
            </a:r>
          </a:p>
        </p:txBody>
      </p:sp>
      <p:sp>
        <p:nvSpPr>
          <p:cNvPr id="3" name="Content Placeholder 2">
            <a:extLst>
              <a:ext uri="{FF2B5EF4-FFF2-40B4-BE49-F238E27FC236}">
                <a16:creationId xmlns:a16="http://schemas.microsoft.com/office/drawing/2014/main" id="{B828B50C-EFE0-D59A-8214-86BFFC01B4A6}"/>
              </a:ext>
            </a:extLst>
          </p:cNvPr>
          <p:cNvSpPr>
            <a:spLocks noGrp="1"/>
          </p:cNvSpPr>
          <p:nvPr>
            <p:ph idx="1"/>
          </p:nvPr>
        </p:nvSpPr>
        <p:spPr>
          <a:xfrm>
            <a:off x="410817" y="1494262"/>
            <a:ext cx="10942983" cy="5237841"/>
          </a:xfrm>
        </p:spPr>
        <p:txBody>
          <a:bodyPr/>
          <a:lstStyle/>
          <a:p>
            <a:pPr marL="0" indent="0">
              <a:buNone/>
            </a:pPr>
            <a:r>
              <a:rPr lang="en-GB" dirty="0"/>
              <a:t>Proficiency sign-off</a:t>
            </a:r>
          </a:p>
          <a:p>
            <a:pPr marL="0" indent="0">
              <a:buNone/>
            </a:pPr>
            <a:endParaRPr lang="en-GB" dirty="0"/>
          </a:p>
        </p:txBody>
      </p:sp>
      <p:pic>
        <p:nvPicPr>
          <p:cNvPr id="10" name="Picture 9">
            <a:extLst>
              <a:ext uri="{FF2B5EF4-FFF2-40B4-BE49-F238E27FC236}">
                <a16:creationId xmlns:a16="http://schemas.microsoft.com/office/drawing/2014/main" id="{E6DA0069-78E3-EF53-4B4B-E9C8C5228750}"/>
              </a:ext>
            </a:extLst>
          </p:cNvPr>
          <p:cNvPicPr>
            <a:picLocks noChangeAspect="1"/>
          </p:cNvPicPr>
          <p:nvPr/>
        </p:nvPicPr>
        <p:blipFill>
          <a:blip r:embed="rId3"/>
          <a:stretch>
            <a:fillRect/>
          </a:stretch>
        </p:blipFill>
        <p:spPr>
          <a:xfrm>
            <a:off x="702295" y="2145449"/>
            <a:ext cx="2971118" cy="3579490"/>
          </a:xfrm>
          <a:prstGeom prst="rect">
            <a:avLst/>
          </a:prstGeom>
        </p:spPr>
      </p:pic>
      <p:pic>
        <p:nvPicPr>
          <p:cNvPr id="12" name="Picture 11">
            <a:extLst>
              <a:ext uri="{FF2B5EF4-FFF2-40B4-BE49-F238E27FC236}">
                <a16:creationId xmlns:a16="http://schemas.microsoft.com/office/drawing/2014/main" id="{D3EA35EB-C1B1-18E0-31A5-4506DF7E1950}"/>
              </a:ext>
            </a:extLst>
          </p:cNvPr>
          <p:cNvPicPr>
            <a:picLocks noChangeAspect="1"/>
          </p:cNvPicPr>
          <p:nvPr/>
        </p:nvPicPr>
        <p:blipFill>
          <a:blip r:embed="rId4"/>
          <a:stretch>
            <a:fillRect/>
          </a:stretch>
        </p:blipFill>
        <p:spPr>
          <a:xfrm>
            <a:off x="4054751" y="1226634"/>
            <a:ext cx="8058150" cy="1724025"/>
          </a:xfrm>
          <a:prstGeom prst="rect">
            <a:avLst/>
          </a:prstGeom>
        </p:spPr>
      </p:pic>
      <p:pic>
        <p:nvPicPr>
          <p:cNvPr id="19" name="Picture 18">
            <a:extLst>
              <a:ext uri="{FF2B5EF4-FFF2-40B4-BE49-F238E27FC236}">
                <a16:creationId xmlns:a16="http://schemas.microsoft.com/office/drawing/2014/main" id="{DAF870D6-4933-5215-7EC9-A3E2E04456C2}"/>
              </a:ext>
            </a:extLst>
          </p:cNvPr>
          <p:cNvPicPr>
            <a:picLocks noChangeAspect="1"/>
          </p:cNvPicPr>
          <p:nvPr/>
        </p:nvPicPr>
        <p:blipFill>
          <a:blip r:embed="rId5"/>
          <a:stretch>
            <a:fillRect/>
          </a:stretch>
        </p:blipFill>
        <p:spPr>
          <a:xfrm>
            <a:off x="4054751" y="3267489"/>
            <a:ext cx="3362325" cy="2457450"/>
          </a:xfrm>
          <a:prstGeom prst="rect">
            <a:avLst/>
          </a:prstGeom>
        </p:spPr>
      </p:pic>
      <p:pic>
        <p:nvPicPr>
          <p:cNvPr id="5" name="Picture 4">
            <a:extLst>
              <a:ext uri="{FF2B5EF4-FFF2-40B4-BE49-F238E27FC236}">
                <a16:creationId xmlns:a16="http://schemas.microsoft.com/office/drawing/2014/main" id="{8EE53D61-F0DB-7497-CDDA-674BA79D1D8B}"/>
              </a:ext>
            </a:extLst>
          </p:cNvPr>
          <p:cNvPicPr>
            <a:picLocks noChangeAspect="1"/>
          </p:cNvPicPr>
          <p:nvPr/>
        </p:nvPicPr>
        <p:blipFill>
          <a:blip r:embed="rId6"/>
          <a:stretch>
            <a:fillRect/>
          </a:stretch>
        </p:blipFill>
        <p:spPr>
          <a:xfrm>
            <a:off x="8363164" y="1610794"/>
            <a:ext cx="3181305" cy="4882081"/>
          </a:xfrm>
          <a:prstGeom prst="rect">
            <a:avLst/>
          </a:prstGeom>
        </p:spPr>
      </p:pic>
      <p:sp>
        <p:nvSpPr>
          <p:cNvPr id="7" name="TextBox 6">
            <a:extLst>
              <a:ext uri="{FF2B5EF4-FFF2-40B4-BE49-F238E27FC236}">
                <a16:creationId xmlns:a16="http://schemas.microsoft.com/office/drawing/2014/main" id="{C726E2E6-9FDB-5DDC-C76B-8456189F5E54}"/>
              </a:ext>
            </a:extLst>
          </p:cNvPr>
          <p:cNvSpPr txBox="1"/>
          <p:nvPr/>
        </p:nvSpPr>
        <p:spPr>
          <a:xfrm>
            <a:off x="5270643" y="5948737"/>
            <a:ext cx="2901852" cy="646331"/>
          </a:xfrm>
          <a:prstGeom prst="rect">
            <a:avLst/>
          </a:prstGeom>
          <a:noFill/>
        </p:spPr>
        <p:txBody>
          <a:bodyPr wrap="square" rtlCol="0">
            <a:spAutoFit/>
          </a:bodyPr>
          <a:lstStyle/>
          <a:p>
            <a:r>
              <a:rPr lang="en-GB" dirty="0">
                <a:solidFill>
                  <a:srgbClr val="FF0000"/>
                </a:solidFill>
              </a:rPr>
              <a:t>DON’T FORGET TO SAVE AND RELEASE!!</a:t>
            </a:r>
          </a:p>
        </p:txBody>
      </p:sp>
    </p:spTree>
    <p:extLst>
      <p:ext uri="{BB962C8B-B14F-4D97-AF65-F5344CB8AC3E}">
        <p14:creationId xmlns:p14="http://schemas.microsoft.com/office/powerpoint/2010/main" val="224905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4ED30-F545-DB66-E43A-8D46137CA94E}"/>
              </a:ext>
            </a:extLst>
          </p:cNvPr>
          <p:cNvSpPr>
            <a:spLocks noGrp="1"/>
          </p:cNvSpPr>
          <p:nvPr>
            <p:ph type="title"/>
          </p:nvPr>
        </p:nvSpPr>
        <p:spPr/>
        <p:txBody>
          <a:bodyPr/>
          <a:lstStyle/>
          <a:p>
            <a:pPr algn="ctr"/>
            <a:r>
              <a:rPr lang="en-GB" b="1" dirty="0">
                <a:solidFill>
                  <a:schemeClr val="accent2"/>
                </a:solidFill>
                <a:latin typeface="+mn-lt"/>
              </a:rPr>
              <a:t>Practice supervisor feedback forms</a:t>
            </a:r>
          </a:p>
        </p:txBody>
      </p:sp>
      <p:pic>
        <p:nvPicPr>
          <p:cNvPr id="6" name="Content Placeholder 5">
            <a:extLst>
              <a:ext uri="{FF2B5EF4-FFF2-40B4-BE49-F238E27FC236}">
                <a16:creationId xmlns:a16="http://schemas.microsoft.com/office/drawing/2014/main" id="{61C6A82F-9F3C-BE07-8D34-9B7429F386DE}"/>
              </a:ext>
            </a:extLst>
          </p:cNvPr>
          <p:cNvPicPr>
            <a:picLocks noGrp="1" noChangeAspect="1"/>
          </p:cNvPicPr>
          <p:nvPr>
            <p:ph sz="half" idx="1"/>
          </p:nvPr>
        </p:nvPicPr>
        <p:blipFill>
          <a:blip r:embed="rId3"/>
          <a:stretch>
            <a:fillRect/>
          </a:stretch>
        </p:blipFill>
        <p:spPr>
          <a:xfrm>
            <a:off x="972014" y="1269216"/>
            <a:ext cx="4304878" cy="5464156"/>
          </a:xfrm>
        </p:spPr>
      </p:pic>
      <p:sp>
        <p:nvSpPr>
          <p:cNvPr id="4" name="Content Placeholder 3">
            <a:extLst>
              <a:ext uri="{FF2B5EF4-FFF2-40B4-BE49-F238E27FC236}">
                <a16:creationId xmlns:a16="http://schemas.microsoft.com/office/drawing/2014/main" id="{4C07EA9A-BC3B-2224-77B9-795DB2E9FD15}"/>
              </a:ext>
            </a:extLst>
          </p:cNvPr>
          <p:cNvSpPr>
            <a:spLocks noGrp="1"/>
          </p:cNvSpPr>
          <p:nvPr>
            <p:ph sz="half" idx="2"/>
          </p:nvPr>
        </p:nvSpPr>
        <p:spPr>
          <a:xfrm>
            <a:off x="5897217" y="1825625"/>
            <a:ext cx="5456583" cy="4351338"/>
          </a:xfrm>
        </p:spPr>
        <p:txBody>
          <a:bodyPr/>
          <a:lstStyle/>
          <a:p>
            <a:r>
              <a:rPr lang="en-GB" dirty="0"/>
              <a:t>Students need at least one per placement but the more the better as this is the main source of evidence for practice assessor sign off.</a:t>
            </a:r>
          </a:p>
          <a:p>
            <a:r>
              <a:rPr lang="en-GB" dirty="0"/>
              <a:t>Encourage students to print off and ask any midwife they have been working with to comment and sign-it doesn’t have to be the allocated supervisor.</a:t>
            </a:r>
          </a:p>
        </p:txBody>
      </p:sp>
    </p:spTree>
    <p:extLst>
      <p:ext uri="{BB962C8B-B14F-4D97-AF65-F5344CB8AC3E}">
        <p14:creationId xmlns:p14="http://schemas.microsoft.com/office/powerpoint/2010/main" val="28782079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35768C471FD754DA44B4B4EE3D27B76" ma:contentTypeVersion="14" ma:contentTypeDescription="Create a new document." ma:contentTypeScope="" ma:versionID="cdc82f4ef240bd41e126ef6cd6227b1d">
  <xsd:schema xmlns:xsd="http://www.w3.org/2001/XMLSchema" xmlns:xs="http://www.w3.org/2001/XMLSchema" xmlns:p="http://schemas.microsoft.com/office/2006/metadata/properties" xmlns:ns2="edd64c24-9d9e-40c5-9822-23077d3def3c" xmlns:ns3="a52641d6-9d56-4325-a82c-172e050c15a6" targetNamespace="http://schemas.microsoft.com/office/2006/metadata/properties" ma:root="true" ma:fieldsID="2e41548345a0c0a55158e7676672d4e3" ns2:_="" ns3:_="">
    <xsd:import namespace="edd64c24-9d9e-40c5-9822-23077d3def3c"/>
    <xsd:import namespace="a52641d6-9d56-4325-a82c-172e050c15a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d64c24-9d9e-40c5-9822-23077d3def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2edd95a-f8c2-4715-9b78-af595b67b1e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52641d6-9d56-4325-a82c-172e050c15a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54657535-70c4-414a-8af9-650b78b004b0}" ma:internalName="TaxCatchAll" ma:showField="CatchAllData" ma:web="a52641d6-9d56-4325-a82c-172e050c15a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dd64c24-9d9e-40c5-9822-23077d3def3c">
      <Terms xmlns="http://schemas.microsoft.com/office/infopath/2007/PartnerControls"/>
    </lcf76f155ced4ddcb4097134ff3c332f>
    <TaxCatchAll xmlns="a52641d6-9d56-4325-a82c-172e050c15a6" xsi:nil="true"/>
  </documentManagement>
</p:properties>
</file>

<file path=customXml/itemProps1.xml><?xml version="1.0" encoding="utf-8"?>
<ds:datastoreItem xmlns:ds="http://schemas.openxmlformats.org/officeDocument/2006/customXml" ds:itemID="{DD1560C7-971C-4CC1-BA21-951852EF9E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dd64c24-9d9e-40c5-9822-23077d3def3c"/>
    <ds:schemaRef ds:uri="a52641d6-9d56-4325-a82c-172e050c15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5B2752D-EA04-4164-BACF-128794117B3C}">
  <ds:schemaRefs>
    <ds:schemaRef ds:uri="http://schemas.microsoft.com/sharepoint/v3/contenttype/forms"/>
  </ds:schemaRefs>
</ds:datastoreItem>
</file>

<file path=customXml/itemProps3.xml><?xml version="1.0" encoding="utf-8"?>
<ds:datastoreItem xmlns:ds="http://schemas.openxmlformats.org/officeDocument/2006/customXml" ds:itemID="{46336D01-9612-45CD-8E16-F80071E3F36C}">
  <ds:schemaRefs>
    <ds:schemaRef ds:uri="http://schemas.microsoft.com/office/2006/metadata/properties"/>
    <ds:schemaRef ds:uri="http://schemas.microsoft.com/office/2006/documentManagement/types"/>
    <ds:schemaRef ds:uri="a52641d6-9d56-4325-a82c-172e050c15a6"/>
    <ds:schemaRef ds:uri="http://purl.org/dc/terms/"/>
    <ds:schemaRef ds:uri="http://purl.org/dc/elements/1.1/"/>
    <ds:schemaRef ds:uri="http://purl.org/dc/dcmitype/"/>
    <ds:schemaRef ds:uri="http://www.w3.org/XML/1998/namespace"/>
    <ds:schemaRef ds:uri="http://schemas.microsoft.com/office/infopath/2007/PartnerControls"/>
    <ds:schemaRef ds:uri="http://schemas.openxmlformats.org/package/2006/metadata/core-properties"/>
    <ds:schemaRef ds:uri="edd64c24-9d9e-40c5-9822-23077d3def3c"/>
  </ds:schemaRefs>
</ds:datastoreItem>
</file>

<file path=docProps/app.xml><?xml version="1.0" encoding="utf-8"?>
<Properties xmlns="http://schemas.openxmlformats.org/officeDocument/2006/extended-properties" xmlns:vt="http://schemas.openxmlformats.org/officeDocument/2006/docPropsVTypes">
  <TotalTime>8615</TotalTime>
  <Words>3222</Words>
  <Application>Microsoft Office PowerPoint</Application>
  <PresentationFormat>Widescreen</PresentationFormat>
  <Paragraphs>319</Paragraphs>
  <Slides>28</Slides>
  <Notes>24</Notes>
  <HiddenSlides>0</HiddenSlides>
  <MMClips>1</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28</vt:i4>
      </vt:variant>
    </vt:vector>
  </HeadingPairs>
  <TitlesOfParts>
    <vt:vector size="40" baseType="lpstr">
      <vt:lpstr>Arial</vt:lpstr>
      <vt:lpstr>Calibri</vt:lpstr>
      <vt:lpstr>Calibri Light</vt:lpstr>
      <vt:lpstr>Courier New</vt:lpstr>
      <vt:lpstr>Georgia</vt:lpstr>
      <vt:lpstr>Open Sans</vt:lpstr>
      <vt:lpstr>Segoe UI</vt:lpstr>
      <vt:lpstr>Segoe UI</vt:lpstr>
      <vt:lpstr>Symbol</vt:lpstr>
      <vt:lpstr>Tahoma</vt:lpstr>
      <vt:lpstr>Times New Roman</vt:lpstr>
      <vt:lpstr>Office Theme</vt:lpstr>
      <vt:lpstr>  Practice Supervisors and Practice Assessors-update     </vt:lpstr>
      <vt:lpstr>Session aims</vt:lpstr>
      <vt:lpstr>Academics in Practice (AiPs)</vt:lpstr>
      <vt:lpstr>Profile of UWE students</vt:lpstr>
      <vt:lpstr>What’s happening @ UWE?</vt:lpstr>
      <vt:lpstr>PowerPoint Presentation</vt:lpstr>
      <vt:lpstr>Completion of SSSA Training</vt:lpstr>
      <vt:lpstr>MORA Practice supervisor sign off</vt:lpstr>
      <vt:lpstr>Practice supervisor feedback forms</vt:lpstr>
      <vt:lpstr>Assessing students in practice</vt:lpstr>
      <vt:lpstr>PowerPoint Presentation</vt:lpstr>
      <vt:lpstr>MORA Practice assessor sign off</vt:lpstr>
      <vt:lpstr>PA assessments   meetings</vt:lpstr>
      <vt:lpstr>What is an Access to Placement Plan (APP)</vt:lpstr>
      <vt:lpstr>How is the APP information shared?</vt:lpstr>
      <vt:lpstr>Students undertaking NIPE examinations </vt:lpstr>
      <vt:lpstr>Practice episode record (previously known as EU numbers)</vt:lpstr>
      <vt:lpstr>NMC update-birth numbers</vt:lpstr>
      <vt:lpstr>Progression plan</vt:lpstr>
      <vt:lpstr>Progression planning – NMC expectations </vt:lpstr>
      <vt:lpstr>Progression plan – considerations for writing a good plan</vt:lpstr>
      <vt:lpstr>Supporting students in practice</vt:lpstr>
      <vt:lpstr>Student responsibilities</vt:lpstr>
      <vt:lpstr>What is retrieval?</vt:lpstr>
      <vt:lpstr>PowerPoint Presentation</vt:lpstr>
      <vt:lpstr>Reporting student absences</vt:lpstr>
      <vt:lpstr>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UHBW  Practice Supervisors and Practice Assessors-update</dc:title>
  <dc:creator>Anne O'Loghlen</dc:creator>
  <cp:lastModifiedBy>Rachel Tonks</cp:lastModifiedBy>
  <cp:revision>13</cp:revision>
  <dcterms:created xsi:type="dcterms:W3CDTF">2023-05-27T16:46:17Z</dcterms:created>
  <dcterms:modified xsi:type="dcterms:W3CDTF">2024-03-13T07:58:59Z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0x010100035768C471FD754DA44B4B4EE3D27B76</vt:lpwstr>
  </property>
  <property fmtid="{D5CDD505-2E9C-101B-9397-08002B2CF9AE}" pid="3" name="MediaServiceImageTags">
    <vt:lpwstr/>
  </property>
</Properties>
</file>