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4"/>
  </p:sldMasterIdLst>
  <p:notesMasterIdLst>
    <p:notesMasterId r:id="rId34"/>
  </p:notesMasterIdLst>
  <p:handoutMasterIdLst>
    <p:handoutMasterId r:id="rId35"/>
  </p:handoutMasterIdLst>
  <p:sldIdLst>
    <p:sldId id="284" r:id="rId5"/>
    <p:sldId id="261" r:id="rId6"/>
    <p:sldId id="309" r:id="rId7"/>
    <p:sldId id="311" r:id="rId8"/>
    <p:sldId id="314" r:id="rId9"/>
    <p:sldId id="310" r:id="rId10"/>
    <p:sldId id="292" r:id="rId11"/>
    <p:sldId id="293" r:id="rId12"/>
    <p:sldId id="294" r:id="rId13"/>
    <p:sldId id="315" r:id="rId14"/>
    <p:sldId id="313" r:id="rId15"/>
    <p:sldId id="268" r:id="rId16"/>
    <p:sldId id="288" r:id="rId17"/>
    <p:sldId id="289" r:id="rId18"/>
    <p:sldId id="290" r:id="rId19"/>
    <p:sldId id="291" r:id="rId20"/>
    <p:sldId id="295" r:id="rId21"/>
    <p:sldId id="299" r:id="rId22"/>
    <p:sldId id="300" r:id="rId23"/>
    <p:sldId id="301" r:id="rId24"/>
    <p:sldId id="298" r:id="rId25"/>
    <p:sldId id="303" r:id="rId26"/>
    <p:sldId id="306" r:id="rId27"/>
    <p:sldId id="304" r:id="rId28"/>
    <p:sldId id="308" r:id="rId29"/>
    <p:sldId id="282" r:id="rId30"/>
    <p:sldId id="297" r:id="rId31"/>
    <p:sldId id="312" r:id="rId32"/>
    <p:sldId id="316" r:id="rId3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E801A7F3-88D3-4968-BD55-34B6A05E7ED3}" type="datetimeFigureOut">
              <a:rPr lang="en-GB" smtClean="0"/>
              <a:pPr/>
              <a:t>05/11/2020</a:t>
            </a:fld>
            <a:endParaRPr lang="en-GB"/>
          </a:p>
        </p:txBody>
      </p:sp>
      <p:sp>
        <p:nvSpPr>
          <p:cNvPr id="4" name="Footer Placeholder 3"/>
          <p:cNvSpPr>
            <a:spLocks noGrp="1"/>
          </p:cNvSpPr>
          <p:nvPr>
            <p:ph type="ftr" sz="quarter" idx="2"/>
          </p:nvPr>
        </p:nvSpPr>
        <p:spPr>
          <a:xfrm>
            <a:off x="1" y="9428584"/>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4" y="9428584"/>
            <a:ext cx="2945659" cy="496332"/>
          </a:xfrm>
          <a:prstGeom prst="rect">
            <a:avLst/>
          </a:prstGeom>
        </p:spPr>
        <p:txBody>
          <a:bodyPr vert="horz" lIns="91440" tIns="45720" rIns="91440" bIns="45720" rtlCol="0" anchor="b"/>
          <a:lstStyle>
            <a:lvl1pPr algn="r">
              <a:defRPr sz="1200"/>
            </a:lvl1pPr>
          </a:lstStyle>
          <a:p>
            <a:fld id="{F99D2328-B09F-48D9-B97A-026967D461FB}"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5BAF00A2-ED7F-4DC2-A163-1EAB3B585711}" type="datetimeFigureOut">
              <a:rPr lang="en-GB" smtClean="0"/>
              <a:pPr/>
              <a:t>05/11/2020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fld id="{5FE2C948-A6B0-47D1-8721-C940C62AF2B3}"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E2C948-A6B0-47D1-8721-C940C62AF2B3}"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E2C948-A6B0-47D1-8721-C940C62AF2B3}"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E2C948-A6B0-47D1-8721-C940C62AF2B3}"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5FE2C948-A6B0-47D1-8721-C940C62AF2B3}"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E2C948-A6B0-47D1-8721-C940C62AF2B3}"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GB" dirty="0"/>
          </a:p>
        </p:txBody>
      </p:sp>
      <p:sp>
        <p:nvSpPr>
          <p:cNvPr id="4" name="Slide Number Placeholder 3"/>
          <p:cNvSpPr>
            <a:spLocks noGrp="1"/>
          </p:cNvSpPr>
          <p:nvPr>
            <p:ph type="sldNum" sz="quarter" idx="10"/>
          </p:nvPr>
        </p:nvSpPr>
        <p:spPr/>
        <p:txBody>
          <a:bodyPr/>
          <a:lstStyle/>
          <a:p>
            <a:fld id="{5FE2C948-A6B0-47D1-8721-C940C62AF2B3}"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E2C948-A6B0-47D1-8721-C940C62AF2B3}"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GB" dirty="0"/>
          </a:p>
        </p:txBody>
      </p:sp>
      <p:sp>
        <p:nvSpPr>
          <p:cNvPr id="4" name="Slide Number Placeholder 3"/>
          <p:cNvSpPr>
            <a:spLocks noGrp="1"/>
          </p:cNvSpPr>
          <p:nvPr>
            <p:ph type="sldNum" sz="quarter" idx="10"/>
          </p:nvPr>
        </p:nvSpPr>
        <p:spPr/>
        <p:txBody>
          <a:bodyPr/>
          <a:lstStyle/>
          <a:p>
            <a:fld id="{5FE2C948-A6B0-47D1-8721-C940C62AF2B3}"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GB" dirty="0"/>
          </a:p>
        </p:txBody>
      </p:sp>
      <p:sp>
        <p:nvSpPr>
          <p:cNvPr id="4" name="Slide Number Placeholder 3"/>
          <p:cNvSpPr>
            <a:spLocks noGrp="1"/>
          </p:cNvSpPr>
          <p:nvPr>
            <p:ph type="sldNum" sz="quarter" idx="10"/>
          </p:nvPr>
        </p:nvSpPr>
        <p:spPr/>
        <p:txBody>
          <a:bodyPr/>
          <a:lstStyle/>
          <a:p>
            <a:fld id="{5FE2C948-A6B0-47D1-8721-C940C62AF2B3}"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E2C948-A6B0-47D1-8721-C940C62AF2B3}" type="slidenum">
              <a:rPr lang="en-GB" smtClean="0"/>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GB" dirty="0"/>
          </a:p>
        </p:txBody>
      </p:sp>
      <p:sp>
        <p:nvSpPr>
          <p:cNvPr id="4" name="Slide Number Placeholder 3"/>
          <p:cNvSpPr>
            <a:spLocks noGrp="1"/>
          </p:cNvSpPr>
          <p:nvPr>
            <p:ph type="sldNum" sz="quarter" idx="10"/>
          </p:nvPr>
        </p:nvSpPr>
        <p:spPr/>
        <p:txBody>
          <a:bodyPr/>
          <a:lstStyle/>
          <a:p>
            <a:fld id="{5FE2C948-A6B0-47D1-8721-C940C62AF2B3}"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E2C948-A6B0-47D1-8721-C940C62AF2B3}"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E2C948-A6B0-47D1-8721-C940C62AF2B3}" type="slidenum">
              <a:rPr lang="en-GB" smtClean="0"/>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E2C948-A6B0-47D1-8721-C940C62AF2B3}" type="slidenum">
              <a:rPr lang="en-GB" smtClean="0"/>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E2C948-A6B0-47D1-8721-C940C62AF2B3}" type="slidenum">
              <a:rPr lang="en-GB" smtClean="0"/>
              <a:pPr/>
              <a:t>22</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FE2C948-A6B0-47D1-8721-C940C62AF2B3}" type="slidenum">
              <a:rPr lang="en-GB" smtClean="0"/>
              <a:pPr/>
              <a:t>23</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FE2C948-A6B0-47D1-8721-C940C62AF2B3}" type="slidenum">
              <a:rPr lang="en-GB" smtClean="0"/>
              <a:pPr/>
              <a:t>24</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E2C948-A6B0-47D1-8721-C940C62AF2B3}" type="slidenum">
              <a:rPr lang="en-GB" smtClean="0"/>
              <a:pPr/>
              <a:t>25</a:t>
            </a:fld>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E2C948-A6B0-47D1-8721-C940C62AF2B3}" type="slidenum">
              <a:rPr lang="en-GB" smtClean="0"/>
              <a:pPr/>
              <a:t>26</a:t>
            </a:fld>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E2C948-A6B0-47D1-8721-C940C62AF2B3}" type="slidenum">
              <a:rPr lang="en-GB" smtClean="0"/>
              <a:pPr/>
              <a:t>27</a:t>
            </a:fld>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1" kern="1200" baseline="0" dirty="0">
                <a:solidFill>
                  <a:schemeClr val="tx1"/>
                </a:solidFill>
                <a:latin typeface="+mn-lt"/>
                <a:ea typeface="+mn-ea"/>
                <a:cs typeface="+mn-cs"/>
              </a:rPr>
              <a:t> </a:t>
            </a:r>
            <a:endParaRPr lang="en-GB" dirty="0"/>
          </a:p>
        </p:txBody>
      </p:sp>
      <p:sp>
        <p:nvSpPr>
          <p:cNvPr id="4" name="Slide Number Placeholder 3"/>
          <p:cNvSpPr>
            <a:spLocks noGrp="1"/>
          </p:cNvSpPr>
          <p:nvPr>
            <p:ph type="sldNum" sz="quarter" idx="10"/>
          </p:nvPr>
        </p:nvSpPr>
        <p:spPr/>
        <p:txBody>
          <a:bodyPr/>
          <a:lstStyle/>
          <a:p>
            <a:fld id="{5FE2C948-A6B0-47D1-8721-C940C62AF2B3}" type="slidenum">
              <a:rPr lang="en-GB" smtClean="0"/>
              <a:pPr/>
              <a:t>28</a:t>
            </a:fld>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FE2C948-A6B0-47D1-8721-C940C62AF2B3}" type="slidenum">
              <a:rPr lang="en-GB" smtClean="0"/>
              <a:pPr/>
              <a:t>29</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E2C948-A6B0-47D1-8721-C940C62AF2B3}"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FE2C948-A6B0-47D1-8721-C940C62AF2B3}"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E2C948-A6B0-47D1-8721-C940C62AF2B3}"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E2C948-A6B0-47D1-8721-C940C62AF2B3}"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GB" dirty="0"/>
          </a:p>
        </p:txBody>
      </p:sp>
      <p:sp>
        <p:nvSpPr>
          <p:cNvPr id="4" name="Slide Number Placeholder 3"/>
          <p:cNvSpPr>
            <a:spLocks noGrp="1"/>
          </p:cNvSpPr>
          <p:nvPr>
            <p:ph type="sldNum" sz="quarter" idx="10"/>
          </p:nvPr>
        </p:nvSpPr>
        <p:spPr/>
        <p:txBody>
          <a:bodyPr/>
          <a:lstStyle/>
          <a:p>
            <a:fld id="{5FE2C948-A6B0-47D1-8721-C940C62AF2B3}"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E2C948-A6B0-47D1-8721-C940C62AF2B3}"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GB" dirty="0"/>
          </a:p>
        </p:txBody>
      </p:sp>
      <p:sp>
        <p:nvSpPr>
          <p:cNvPr id="4" name="Slide Number Placeholder 3"/>
          <p:cNvSpPr>
            <a:spLocks noGrp="1"/>
          </p:cNvSpPr>
          <p:nvPr>
            <p:ph type="sldNum" sz="quarter" idx="10"/>
          </p:nvPr>
        </p:nvSpPr>
        <p:spPr/>
        <p:txBody>
          <a:bodyPr/>
          <a:lstStyle/>
          <a:p>
            <a:fld id="{5FE2C948-A6B0-47D1-8721-C940C62AF2B3}"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11/5/2020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11/5/2020</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1D8BD707-D9CF-40AE-B4C6-C98DA3205C09}" type="datetimeFigureOut">
              <a:rPr lang="en-US" smtClean="0"/>
              <a:pPr/>
              <a:t>11/5/2020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1D8BD707-D9CF-40AE-B4C6-C98DA3205C09}" type="datetimeFigureOut">
              <a:rPr lang="en-US" smtClean="0"/>
              <a:pPr/>
              <a:t>11/5/2020</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11/5/2020</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11/5/2020</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11/5/2020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www.infed.org/personaladvisers/connexions-ttaylor.htm" TargetMode="External"/><Relationship Id="rId3" Type="http://schemas.openxmlformats.org/officeDocument/2006/relationships/hyperlink" Target="http://www.cwdcouncil.org.uk/" TargetMode="External"/><Relationship Id="rId7" Type="http://schemas.openxmlformats.org/officeDocument/2006/relationships/hyperlink" Target="http://www.infed.org/youthwork/b-yw.htm"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www.communitycare.co.uk/Articles/2009/03/18/111007/social-pedagogy-inpractice.Html" TargetMode="External"/><Relationship Id="rId5" Type="http://schemas.openxmlformats.org/officeDocument/2006/relationships/hyperlink" Target="http://www.esrcsocietytoday.ac.uk/" TargetMode="External"/><Relationship Id="rId4" Type="http://schemas.openxmlformats.org/officeDocument/2006/relationships/hyperlink" Target="http://www.socmag.net/?p=456"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7924800" cy="2667000"/>
          </a:xfrm>
        </p:spPr>
        <p:txBody>
          <a:bodyPr>
            <a:normAutofit fontScale="90000"/>
          </a:bodyPr>
          <a:lstStyle/>
          <a:p>
            <a:br>
              <a:rPr lang="en-GB" b="1" dirty="0"/>
            </a:br>
            <a:br>
              <a:rPr lang="en-GB" b="1" dirty="0"/>
            </a:br>
            <a:br>
              <a:rPr lang="en-GB" b="1" dirty="0"/>
            </a:br>
            <a:br>
              <a:rPr lang="en-GB" b="1" dirty="0"/>
            </a:br>
            <a:br>
              <a:rPr lang="en-GB" b="1" dirty="0"/>
            </a:br>
            <a:r>
              <a:rPr lang="en-GB" sz="4000" b="1" dirty="0">
                <a:solidFill>
                  <a:srgbClr val="7030A0"/>
                </a:solidFill>
              </a:rPr>
              <a:t>What’s in a Name? </a:t>
            </a:r>
            <a:br>
              <a:rPr lang="en-GB" sz="4000" b="1" dirty="0">
                <a:solidFill>
                  <a:srgbClr val="7030A0"/>
                </a:solidFill>
              </a:rPr>
            </a:br>
            <a:r>
              <a:rPr lang="en-GB" sz="4000" b="1" dirty="0">
                <a:solidFill>
                  <a:srgbClr val="7030A0"/>
                </a:solidFill>
              </a:rPr>
              <a:t>Social pedagogy and work with young people </a:t>
            </a:r>
            <a:br>
              <a:rPr lang="en-GB" b="1" dirty="0"/>
            </a:br>
            <a:endParaRPr lang="en-GB" dirty="0"/>
          </a:p>
        </p:txBody>
      </p:sp>
      <p:sp>
        <p:nvSpPr>
          <p:cNvPr id="3" name="Content Placeholder 2"/>
          <p:cNvSpPr>
            <a:spLocks noGrp="1"/>
          </p:cNvSpPr>
          <p:nvPr>
            <p:ph sz="quarter" idx="1"/>
          </p:nvPr>
        </p:nvSpPr>
        <p:spPr>
          <a:xfrm>
            <a:off x="2438400" y="2971800"/>
            <a:ext cx="5486400" cy="3502152"/>
          </a:xfrm>
        </p:spPr>
        <p:txBody>
          <a:bodyPr/>
          <a:lstStyle/>
          <a:p>
            <a:endParaRPr lang="en-GB" b="1" dirty="0"/>
          </a:p>
          <a:p>
            <a:endParaRPr lang="en-GB" b="1" dirty="0"/>
          </a:p>
          <a:p>
            <a:r>
              <a:rPr lang="en-GB" dirty="0">
                <a:solidFill>
                  <a:srgbClr val="003300"/>
                </a:solidFill>
              </a:rPr>
              <a:t>Social Science in the City </a:t>
            </a:r>
          </a:p>
          <a:p>
            <a:r>
              <a:rPr lang="en-GB" dirty="0">
                <a:solidFill>
                  <a:srgbClr val="003300"/>
                </a:solidFill>
              </a:rPr>
              <a:t>17</a:t>
            </a:r>
            <a:r>
              <a:rPr lang="en-GB" baseline="30000" dirty="0">
                <a:solidFill>
                  <a:srgbClr val="003300"/>
                </a:solidFill>
              </a:rPr>
              <a:t>th</a:t>
            </a:r>
            <a:r>
              <a:rPr lang="en-GB" dirty="0">
                <a:solidFill>
                  <a:srgbClr val="003300"/>
                </a:solidFill>
              </a:rPr>
              <a:t> November 2011</a:t>
            </a:r>
          </a:p>
          <a:p>
            <a:r>
              <a:rPr lang="en-GB" b="1" dirty="0">
                <a:solidFill>
                  <a:srgbClr val="003300"/>
                </a:solidFill>
              </a:rPr>
              <a:t>Billie Oliver </a:t>
            </a:r>
            <a:endParaRPr lang="en-GB" dirty="0">
              <a:solidFill>
                <a:srgbClr val="003300"/>
              </a:solidFill>
            </a:endParaRPr>
          </a:p>
          <a:p>
            <a:endParaRPr lang="en-GB" dirty="0"/>
          </a:p>
        </p:txBody>
      </p:sp>
      <p:pic>
        <p:nvPicPr>
          <p:cNvPr id="4" name="Picture 5" descr="MPj04386340000[1]"/>
          <p:cNvPicPr>
            <a:picLocks noChangeAspect="1" noChangeArrowheads="1"/>
          </p:cNvPicPr>
          <p:nvPr/>
        </p:nvPicPr>
        <p:blipFill>
          <a:blip r:embed="rId3" cstate="print"/>
          <a:srcRect/>
          <a:stretch>
            <a:fillRect/>
          </a:stretch>
        </p:blipFill>
        <p:spPr bwMode="auto">
          <a:xfrm>
            <a:off x="6172200" y="5334000"/>
            <a:ext cx="2722563" cy="1143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a:solidFill>
                  <a:srgbClr val="7030A0"/>
                </a:solidFill>
              </a:rPr>
              <a:t>What is youth work? (Tony Taylor)</a:t>
            </a:r>
          </a:p>
        </p:txBody>
      </p:sp>
      <p:sp>
        <p:nvSpPr>
          <p:cNvPr id="3" name="Content Placeholder 2"/>
          <p:cNvSpPr>
            <a:spLocks noGrp="1"/>
          </p:cNvSpPr>
          <p:nvPr>
            <p:ph sz="quarter" idx="1"/>
          </p:nvPr>
        </p:nvSpPr>
        <p:spPr/>
        <p:txBody>
          <a:bodyPr>
            <a:normAutofit/>
          </a:bodyPr>
          <a:lstStyle/>
          <a:p>
            <a:endParaRPr lang="en-GB" dirty="0"/>
          </a:p>
          <a:p>
            <a:pPr>
              <a:buNone/>
            </a:pPr>
            <a:r>
              <a:rPr lang="en-GB" dirty="0">
                <a:latin typeface="Bell MT" pitchFamily="18" charset="0"/>
              </a:rPr>
              <a:t>    Historically, only a tiny minority of workers has embraced an ‘open and developmental’ practice. </a:t>
            </a:r>
          </a:p>
          <a:p>
            <a:pPr>
              <a:buNone/>
            </a:pPr>
            <a:endParaRPr lang="en-GB" dirty="0">
              <a:latin typeface="Bell MT" pitchFamily="18" charset="0"/>
            </a:endParaRPr>
          </a:p>
          <a:p>
            <a:pPr>
              <a:buNone/>
            </a:pPr>
            <a:r>
              <a:rPr lang="en-GB" dirty="0">
                <a:latin typeface="Bell MT" pitchFamily="18" charset="0"/>
              </a:rPr>
              <a:t>   Youth work in general has been scared rigid by such anarchy.’ (Taylor, 2000:3)</a:t>
            </a:r>
          </a:p>
          <a:p>
            <a:endParaRPr lang="en-GB" dirty="0"/>
          </a:p>
        </p:txBody>
      </p:sp>
      <p:pic>
        <p:nvPicPr>
          <p:cNvPr id="4" name="Picture 5" descr="MPj04386340000[1]"/>
          <p:cNvPicPr>
            <a:picLocks noChangeAspect="1" noChangeArrowheads="1"/>
          </p:cNvPicPr>
          <p:nvPr/>
        </p:nvPicPr>
        <p:blipFill>
          <a:blip r:embed="rId3" cstate="print"/>
          <a:srcRect/>
          <a:stretch>
            <a:fillRect/>
          </a:stretch>
        </p:blipFill>
        <p:spPr bwMode="auto">
          <a:xfrm>
            <a:off x="6248400" y="5562600"/>
            <a:ext cx="2541059" cy="10668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a:solidFill>
                  <a:srgbClr val="7030A0"/>
                </a:solidFill>
              </a:rPr>
              <a:t>What is youth work? (Howard williamson)</a:t>
            </a:r>
          </a:p>
        </p:txBody>
      </p:sp>
      <p:sp>
        <p:nvSpPr>
          <p:cNvPr id="3" name="Content Placeholder 2"/>
          <p:cNvSpPr>
            <a:spLocks noGrp="1"/>
          </p:cNvSpPr>
          <p:nvPr>
            <p:ph sz="quarter" idx="1"/>
          </p:nvPr>
        </p:nvSpPr>
        <p:spPr/>
        <p:txBody>
          <a:bodyPr/>
          <a:lstStyle/>
          <a:p>
            <a:endParaRPr lang="en-GB" dirty="0"/>
          </a:p>
          <a:p>
            <a:r>
              <a:rPr lang="en-GB" dirty="0"/>
              <a:t>Williamson (2005) argues that one of the purposes of ‘good’ youth work practice is to engage with young people in ways that ‘lead them out and forward’ and that the challenge for practitioners is to be able to explain ‘in contemporary language, how and why this is done’ .</a:t>
            </a:r>
          </a:p>
        </p:txBody>
      </p:sp>
      <p:pic>
        <p:nvPicPr>
          <p:cNvPr id="4" name="Picture 5" descr="MPj04386340000[1]"/>
          <p:cNvPicPr>
            <a:picLocks noChangeAspect="1" noChangeArrowheads="1"/>
          </p:cNvPicPr>
          <p:nvPr/>
        </p:nvPicPr>
        <p:blipFill>
          <a:blip r:embed="rId3" cstate="print"/>
          <a:srcRect/>
          <a:stretch>
            <a:fillRect/>
          </a:stretch>
        </p:blipFill>
        <p:spPr bwMode="auto">
          <a:xfrm>
            <a:off x="6248400" y="5562600"/>
            <a:ext cx="2541059" cy="10668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7030A0"/>
                </a:solidFill>
              </a:rPr>
              <a:t>Where has social pedagogy appeared in uk youth work practice?</a:t>
            </a:r>
          </a:p>
        </p:txBody>
      </p:sp>
      <p:sp>
        <p:nvSpPr>
          <p:cNvPr id="3" name="Content Placeholder 2"/>
          <p:cNvSpPr>
            <a:spLocks noGrp="1"/>
          </p:cNvSpPr>
          <p:nvPr>
            <p:ph sz="quarter" idx="1"/>
          </p:nvPr>
        </p:nvSpPr>
        <p:spPr/>
        <p:txBody>
          <a:bodyPr>
            <a:noAutofit/>
          </a:bodyPr>
          <a:lstStyle/>
          <a:p>
            <a:r>
              <a:rPr lang="en-GB" sz="2000" dirty="0">
                <a:latin typeface="Bell MT" pitchFamily="18" charset="0"/>
              </a:rPr>
              <a:t>Learning Mentor (1999)</a:t>
            </a:r>
          </a:p>
          <a:p>
            <a:r>
              <a:rPr lang="en-GB" sz="2000" dirty="0">
                <a:latin typeface="Bell MT" pitchFamily="18" charset="0"/>
              </a:rPr>
              <a:t>Youth broker  (Bridging The Gap, 1999) </a:t>
            </a:r>
          </a:p>
          <a:p>
            <a:r>
              <a:rPr lang="en-GB" sz="2000" dirty="0">
                <a:latin typeface="Bell MT" pitchFamily="18" charset="0"/>
              </a:rPr>
              <a:t>Connexions Personal Adviser (2000).</a:t>
            </a:r>
          </a:p>
          <a:p>
            <a:r>
              <a:rPr lang="en-GB" sz="2000" dirty="0">
                <a:latin typeface="Bell MT" pitchFamily="18" charset="0"/>
              </a:rPr>
              <a:t>Social educator  (Passing Time , 2003) ‘to provide more holistic services for young people’. </a:t>
            </a:r>
          </a:p>
          <a:p>
            <a:r>
              <a:rPr lang="en-GB" sz="2000" dirty="0">
                <a:latin typeface="Bell MT" pitchFamily="18" charset="0"/>
              </a:rPr>
              <a:t>Youth Matters (2005)  - integrated youth support service </a:t>
            </a:r>
          </a:p>
          <a:p>
            <a:r>
              <a:rPr lang="en-GB" sz="2000" dirty="0">
                <a:latin typeface="Bell MT" pitchFamily="18" charset="0"/>
              </a:rPr>
              <a:t>Aiming High for young people (2007)</a:t>
            </a:r>
          </a:p>
          <a:p>
            <a:r>
              <a:rPr lang="en-GB" sz="2000" dirty="0">
                <a:latin typeface="Bell MT" pitchFamily="18" charset="0"/>
              </a:rPr>
              <a:t>Generic children’s workers (Rogers, 2006). </a:t>
            </a:r>
          </a:p>
          <a:p>
            <a:r>
              <a:rPr lang="en-GB" sz="2000" dirty="0">
                <a:latin typeface="Bell MT" pitchFamily="18" charset="0"/>
              </a:rPr>
              <a:t>Care Matters: Time for Change (2007)</a:t>
            </a:r>
          </a:p>
          <a:p>
            <a:r>
              <a:rPr lang="en-GB" sz="2000" dirty="0">
                <a:latin typeface="Bell MT" pitchFamily="18" charset="0"/>
              </a:rPr>
              <a:t>Working together for young people (2011)</a:t>
            </a:r>
          </a:p>
          <a:p>
            <a:endParaRPr lang="en-GB" sz="2000" dirty="0">
              <a:latin typeface="Bell MT" pitchFamily="18" charset="0"/>
            </a:endParaRPr>
          </a:p>
        </p:txBody>
      </p:sp>
      <p:pic>
        <p:nvPicPr>
          <p:cNvPr id="4" name="Picture 5" descr="MPj04386340000[1]"/>
          <p:cNvPicPr>
            <a:picLocks noChangeAspect="1" noChangeArrowheads="1"/>
          </p:cNvPicPr>
          <p:nvPr/>
        </p:nvPicPr>
        <p:blipFill>
          <a:blip r:embed="rId3" cstate="print"/>
          <a:srcRect/>
          <a:stretch>
            <a:fillRect/>
          </a:stretch>
        </p:blipFill>
        <p:spPr bwMode="auto">
          <a:xfrm>
            <a:off x="6172200" y="5334000"/>
            <a:ext cx="2722563" cy="1143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solidFill>
                  <a:srgbClr val="7030A0"/>
                </a:solidFill>
              </a:rPr>
              <a:t>Social Pedagogy and the Young People’s Workforce (2007)</a:t>
            </a:r>
          </a:p>
        </p:txBody>
      </p:sp>
      <p:sp>
        <p:nvSpPr>
          <p:cNvPr id="3" name="Content Placeholder 2"/>
          <p:cNvSpPr>
            <a:spLocks noGrp="1"/>
          </p:cNvSpPr>
          <p:nvPr>
            <p:ph sz="quarter" idx="1"/>
          </p:nvPr>
        </p:nvSpPr>
        <p:spPr/>
        <p:txBody>
          <a:bodyPr>
            <a:normAutofit fontScale="85000" lnSpcReduction="10000"/>
          </a:bodyPr>
          <a:lstStyle/>
          <a:p>
            <a:r>
              <a:rPr lang="en-GB" dirty="0"/>
              <a:t>While it would not be practicable at the present time to introduce social pedagogues into the children and young people’s workforce as a separate professional grouping, the principles pf social pedagogy have much to offer in helping to develop a more holistic approach to work with young people and in supporting integrated working.</a:t>
            </a:r>
          </a:p>
          <a:p>
            <a:r>
              <a:rPr lang="en-GB" dirty="0"/>
              <a:t>However, if a social pedagogical approach is to inform the remodelling of integrated children and young peole’s services then this will require considerable commitment … over a sustained time period.</a:t>
            </a:r>
          </a:p>
          <a:p>
            <a:r>
              <a:rPr lang="en-GB" dirty="0"/>
              <a:t>The principles of social pedagogy should be incoporated into training and qualifications at all levels of the young peoples workforce to support integration</a:t>
            </a:r>
          </a:p>
          <a:p>
            <a:r>
              <a:rPr lang="en-GB" dirty="0"/>
              <a:t>The conclusions point ‘away from’ the introduction of social pedagogues as a separate professional group.</a:t>
            </a:r>
          </a:p>
        </p:txBody>
      </p:sp>
      <p:pic>
        <p:nvPicPr>
          <p:cNvPr id="4" name="Picture 6" descr="MPj04385730000[1]"/>
          <p:cNvPicPr>
            <a:picLocks noChangeAspect="1" noChangeArrowheads="1"/>
          </p:cNvPicPr>
          <p:nvPr/>
        </p:nvPicPr>
        <p:blipFill>
          <a:blip r:embed="rId3" cstate="print"/>
          <a:srcRect/>
          <a:stretch>
            <a:fillRect/>
          </a:stretch>
        </p:blipFill>
        <p:spPr bwMode="auto">
          <a:xfrm rot="10630412" flipV="1">
            <a:off x="7870376" y="5671124"/>
            <a:ext cx="1251232" cy="939061"/>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GB" sz="1800" b="1" dirty="0"/>
            </a:br>
            <a:r>
              <a:rPr lang="en-GB" sz="1800" b="1" dirty="0">
                <a:solidFill>
                  <a:srgbClr val="7030A0"/>
                </a:solidFill>
              </a:rPr>
              <a:t>Understanding of Social Pedagogy  and its Potential Implications for Youth Work Practice and Training</a:t>
            </a:r>
            <a:br>
              <a:rPr lang="en-GB" sz="1800" b="1" dirty="0">
                <a:solidFill>
                  <a:srgbClr val="7030A0"/>
                </a:solidFill>
              </a:rPr>
            </a:br>
            <a:r>
              <a:rPr lang="en-GB" sz="1800" b="1" dirty="0">
                <a:solidFill>
                  <a:srgbClr val="7030A0"/>
                </a:solidFill>
              </a:rPr>
              <a:t>April 2010</a:t>
            </a:r>
          </a:p>
        </p:txBody>
      </p:sp>
      <p:sp>
        <p:nvSpPr>
          <p:cNvPr id="3" name="Content Placeholder 2"/>
          <p:cNvSpPr>
            <a:spLocks noGrp="1"/>
          </p:cNvSpPr>
          <p:nvPr>
            <p:ph sz="quarter" idx="1"/>
          </p:nvPr>
        </p:nvSpPr>
        <p:spPr/>
        <p:txBody>
          <a:bodyPr>
            <a:normAutofit fontScale="70000" lnSpcReduction="20000"/>
          </a:bodyPr>
          <a:lstStyle/>
          <a:p>
            <a:r>
              <a:rPr lang="en-GB" sz="2900" dirty="0">
                <a:latin typeface="Bell MT" pitchFamily="18" charset="0"/>
              </a:rPr>
              <a:t>A number of professionals stated that they would like to see a ‘model’ of social pedagogy, </a:t>
            </a:r>
          </a:p>
          <a:p>
            <a:r>
              <a:rPr lang="en-GB" sz="2900" dirty="0">
                <a:latin typeface="Bell MT" pitchFamily="18" charset="0"/>
              </a:rPr>
              <a:t>There is a danger that the terminology could cause problems. ‘Social pedagogy’ is difficult to understand and pronounce, and often means slightly different things in different countries. </a:t>
            </a:r>
          </a:p>
          <a:p>
            <a:r>
              <a:rPr lang="en-GB" sz="2900" dirty="0">
                <a:latin typeface="Bell MT" pitchFamily="18" charset="0"/>
              </a:rPr>
              <a:t>Many professionals would like to see more clarity surrounding the term, and more clarity as to expectation of professionals working according to its principles.</a:t>
            </a:r>
          </a:p>
          <a:p>
            <a:r>
              <a:rPr lang="en-GB" sz="2900" dirty="0">
                <a:latin typeface="Bell MT" pitchFamily="18" charset="0"/>
              </a:rPr>
              <a:t>It was assumed by some that social pedagogy is composed of one type of worker or one form of knowledge. However, both in training and in practice, specialisms are not abandoned. There is merely a more of a focus on other aspects of children’s and young people’s needs. Thus different knowledge bases are encouraged, while common understanding between professionals is enhanced.</a:t>
            </a:r>
          </a:p>
          <a:p>
            <a:r>
              <a:rPr lang="en-GB" sz="2900" dirty="0">
                <a:latin typeface="Bell MT" pitchFamily="18" charset="0"/>
              </a:rPr>
              <a:t>The young people interviewed were generally enthusiastic</a:t>
            </a:r>
          </a:p>
        </p:txBody>
      </p:sp>
      <p:pic>
        <p:nvPicPr>
          <p:cNvPr id="4" name="Picture 5" descr="MPj04386340000[1]"/>
          <p:cNvPicPr>
            <a:picLocks noChangeAspect="1" noChangeArrowheads="1"/>
          </p:cNvPicPr>
          <p:nvPr/>
        </p:nvPicPr>
        <p:blipFill>
          <a:blip r:embed="rId3" cstate="print"/>
          <a:srcRect/>
          <a:stretch>
            <a:fillRect/>
          </a:stretch>
        </p:blipFill>
        <p:spPr bwMode="auto">
          <a:xfrm>
            <a:off x="6602941" y="5562600"/>
            <a:ext cx="2541059" cy="10668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000" b="1" dirty="0"/>
              <a:t>Recommendations on Potential Implications for Youth Work (</a:t>
            </a:r>
            <a:r>
              <a:rPr lang="en-GB" sz="2000" dirty="0"/>
              <a:t>April 2010)</a:t>
            </a:r>
          </a:p>
        </p:txBody>
      </p:sp>
      <p:sp>
        <p:nvSpPr>
          <p:cNvPr id="3" name="Content Placeholder 2"/>
          <p:cNvSpPr>
            <a:spLocks noGrp="1"/>
          </p:cNvSpPr>
          <p:nvPr>
            <p:ph sz="quarter" idx="1"/>
          </p:nvPr>
        </p:nvSpPr>
        <p:spPr/>
        <p:txBody>
          <a:bodyPr>
            <a:normAutofit/>
          </a:bodyPr>
          <a:lstStyle/>
          <a:p>
            <a:r>
              <a:rPr lang="en-GB" dirty="0">
                <a:latin typeface="Bell MT" pitchFamily="18" charset="0"/>
              </a:rPr>
              <a:t>Awareness of social pedagogy theory and practice needs to be raised throughout the children and young people’s workforce.</a:t>
            </a:r>
          </a:p>
          <a:p>
            <a:r>
              <a:rPr lang="en-GB" dirty="0">
                <a:latin typeface="Bell MT" pitchFamily="18" charset="0"/>
              </a:rPr>
              <a:t>The implementation of social pedagogy needs to be explored in further pilot studies, throughout a range of services to children and young people.</a:t>
            </a:r>
          </a:p>
          <a:p>
            <a:r>
              <a:rPr lang="en-GB" dirty="0">
                <a:latin typeface="Bell MT" pitchFamily="18" charset="0"/>
              </a:rPr>
              <a:t>Research into use of social pedagogy in schools is especially important since all children and young people come into contact with teachers</a:t>
            </a:r>
          </a:p>
          <a:p>
            <a:endParaRPr lang="en-GB" dirty="0"/>
          </a:p>
        </p:txBody>
      </p:sp>
      <p:pic>
        <p:nvPicPr>
          <p:cNvPr id="4" name="Picture 6" descr="MPj04385730000[1]"/>
          <p:cNvPicPr>
            <a:picLocks noChangeAspect="1" noChangeArrowheads="1"/>
          </p:cNvPicPr>
          <p:nvPr/>
        </p:nvPicPr>
        <p:blipFill>
          <a:blip r:embed="rId3" cstate="print"/>
          <a:srcRect/>
          <a:stretch>
            <a:fillRect/>
          </a:stretch>
        </p:blipFill>
        <p:spPr bwMode="auto">
          <a:xfrm rot="10630412" flipV="1">
            <a:off x="7188452" y="5185156"/>
            <a:ext cx="1921167" cy="1441853"/>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solidFill>
                  <a:srgbClr val="7030A0"/>
                </a:solidFill>
              </a:rPr>
              <a:t>Report of the social pedagogy pilot programme (April 2011)</a:t>
            </a:r>
          </a:p>
        </p:txBody>
      </p:sp>
      <p:sp>
        <p:nvSpPr>
          <p:cNvPr id="3" name="Content Placeholder 2"/>
          <p:cNvSpPr>
            <a:spLocks noGrp="1"/>
          </p:cNvSpPr>
          <p:nvPr>
            <p:ph sz="quarter" idx="1"/>
          </p:nvPr>
        </p:nvSpPr>
        <p:spPr/>
        <p:txBody>
          <a:bodyPr/>
          <a:lstStyle/>
          <a:p>
            <a:r>
              <a:rPr lang="en-GB" dirty="0"/>
              <a:t>Establishing social pedagogy in to English residential care is not straightforward.</a:t>
            </a:r>
          </a:p>
          <a:p>
            <a:r>
              <a:rPr lang="en-GB" dirty="0"/>
              <a:t>The pilot programme identified significant organisational resistance with prevailing cultures not conducive to change.</a:t>
            </a:r>
          </a:p>
          <a:p>
            <a:r>
              <a:rPr lang="en-GB" dirty="0"/>
              <a:t>The introduction of social pedagogy to England is likely to need an investment in higher education level training and scrutiny of current organisational practices. </a:t>
            </a:r>
          </a:p>
          <a:p>
            <a:endParaRPr lang="en-GB" dirty="0"/>
          </a:p>
        </p:txBody>
      </p:sp>
      <p:pic>
        <p:nvPicPr>
          <p:cNvPr id="4" name="Picture 5" descr="MPj04386340000[1]"/>
          <p:cNvPicPr>
            <a:picLocks noChangeAspect="1" noChangeArrowheads="1"/>
          </p:cNvPicPr>
          <p:nvPr/>
        </p:nvPicPr>
        <p:blipFill>
          <a:blip r:embed="rId3" cstate="print"/>
          <a:srcRect/>
          <a:stretch>
            <a:fillRect/>
          </a:stretch>
        </p:blipFill>
        <p:spPr bwMode="auto">
          <a:xfrm>
            <a:off x="6602941" y="5562600"/>
            <a:ext cx="2541059" cy="10668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What’s in a name?</a:t>
            </a:r>
          </a:p>
        </p:txBody>
      </p:sp>
      <p:sp>
        <p:nvSpPr>
          <p:cNvPr id="3" name="Content Placeholder 2"/>
          <p:cNvSpPr>
            <a:spLocks noGrp="1"/>
          </p:cNvSpPr>
          <p:nvPr>
            <p:ph sz="quarter" idx="1"/>
          </p:nvPr>
        </p:nvSpPr>
        <p:spPr/>
        <p:txBody>
          <a:bodyPr>
            <a:normAutofit/>
          </a:bodyPr>
          <a:lstStyle/>
          <a:p>
            <a:r>
              <a:rPr lang="en-GB" dirty="0"/>
              <a:t>Oliver (2005), found that the advent of Connexions had disturbed the professional identities of those involved in working with young people.</a:t>
            </a:r>
          </a:p>
          <a:p>
            <a:r>
              <a:rPr lang="en-GB" dirty="0"/>
              <a:t>Some complained vigorously about their loss of professional identity and specialist knowledge. </a:t>
            </a:r>
          </a:p>
          <a:p>
            <a:r>
              <a:rPr lang="en-GB" dirty="0"/>
              <a:t>Some apparently resented the intrusion of Connexions into their specialist areas or perceiving it as a loss of resources for their own service.</a:t>
            </a:r>
          </a:p>
          <a:p>
            <a:endParaRPr lang="en-GB" dirty="0"/>
          </a:p>
          <a:p>
            <a:endParaRPr lang="en-GB" dirty="0"/>
          </a:p>
        </p:txBody>
      </p:sp>
      <p:pic>
        <p:nvPicPr>
          <p:cNvPr id="4" name="Picture 6" descr="MPj04385730000[1]"/>
          <p:cNvPicPr>
            <a:picLocks noChangeAspect="1" noChangeArrowheads="1"/>
          </p:cNvPicPr>
          <p:nvPr/>
        </p:nvPicPr>
        <p:blipFill>
          <a:blip r:embed="rId3" cstate="print"/>
          <a:srcRect/>
          <a:stretch>
            <a:fillRect/>
          </a:stretch>
        </p:blipFill>
        <p:spPr bwMode="auto">
          <a:xfrm rot="10630412" flipV="1">
            <a:off x="7870376" y="5671124"/>
            <a:ext cx="1251232" cy="939061"/>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Recognition</a:t>
            </a:r>
            <a:endParaRPr lang="en-GB" dirty="0">
              <a:solidFill>
                <a:srgbClr val="7030A0"/>
              </a:solidFill>
            </a:endParaRPr>
          </a:p>
        </p:txBody>
      </p:sp>
      <p:sp>
        <p:nvSpPr>
          <p:cNvPr id="3" name="Content Placeholder 2"/>
          <p:cNvSpPr>
            <a:spLocks noGrp="1"/>
          </p:cNvSpPr>
          <p:nvPr>
            <p:ph sz="quarter" idx="1"/>
          </p:nvPr>
        </p:nvSpPr>
        <p:spPr/>
        <p:txBody>
          <a:bodyPr>
            <a:normAutofit fontScale="62500" lnSpcReduction="20000"/>
          </a:bodyPr>
          <a:lstStyle/>
          <a:p>
            <a:r>
              <a:rPr lang="en-GB" sz="3200" dirty="0">
                <a:latin typeface="Bell MT" pitchFamily="18" charset="0"/>
              </a:rPr>
              <a:t>Unless others were able to recognise and understand one’s job title and role, it is very difficult to maintain a sense of having a professional ‘identity’.  </a:t>
            </a:r>
          </a:p>
          <a:p>
            <a:pPr>
              <a:buNone/>
            </a:pPr>
            <a:endParaRPr lang="en-GB" dirty="0">
              <a:latin typeface="Bell MT" pitchFamily="18" charset="0"/>
            </a:endParaRPr>
          </a:p>
          <a:p>
            <a:pPr>
              <a:buNone/>
            </a:pPr>
            <a:r>
              <a:rPr lang="en-GB" i="1" dirty="0">
                <a:latin typeface="Bell MT" pitchFamily="18" charset="0"/>
              </a:rPr>
              <a:t>                  </a:t>
            </a:r>
            <a:r>
              <a:rPr lang="en-GB" sz="2900" i="1" dirty="0">
                <a:latin typeface="Bell MT" pitchFamily="18" charset="0"/>
              </a:rPr>
              <a:t>“The knowledge that wider society has of what you do and the respect </a:t>
            </a:r>
            <a:r>
              <a:rPr lang="en-GB" sz="2900" dirty="0">
                <a:latin typeface="Bell MT" pitchFamily="18" charset="0"/>
              </a:rPr>
              <a:t> </a:t>
            </a:r>
          </a:p>
          <a:p>
            <a:pPr>
              <a:buNone/>
            </a:pPr>
            <a:r>
              <a:rPr lang="en-GB" sz="2900" i="1" dirty="0">
                <a:latin typeface="Bell MT" pitchFamily="18" charset="0"/>
              </a:rPr>
              <a:t>                 with which those in power treat you defines your professional identity.”</a:t>
            </a:r>
            <a:endParaRPr lang="en-GB" sz="2900" dirty="0">
              <a:latin typeface="Bell MT" pitchFamily="18" charset="0"/>
            </a:endParaRPr>
          </a:p>
          <a:p>
            <a:pPr>
              <a:buNone/>
            </a:pPr>
            <a:r>
              <a:rPr lang="en-GB" sz="2900" i="1" dirty="0">
                <a:latin typeface="Bell MT" pitchFamily="18" charset="0"/>
              </a:rPr>
              <a:t>           </a:t>
            </a:r>
          </a:p>
          <a:p>
            <a:pPr>
              <a:buNone/>
            </a:pPr>
            <a:r>
              <a:rPr lang="en-GB" sz="2900" i="1" dirty="0">
                <a:latin typeface="Bell MT" pitchFamily="18" charset="0"/>
              </a:rPr>
              <a:t>                 “If I had a professional identity (as a PA) I would not have to continue </a:t>
            </a:r>
          </a:p>
          <a:p>
            <a:pPr>
              <a:buNone/>
            </a:pPr>
            <a:r>
              <a:rPr lang="en-GB" sz="2900" i="1" dirty="0">
                <a:latin typeface="Bell MT" pitchFamily="18" charset="0"/>
              </a:rPr>
              <a:t>                  to explain what a PA is or what we do. A teacher, social worker or nurse </a:t>
            </a:r>
          </a:p>
          <a:p>
            <a:pPr>
              <a:buNone/>
            </a:pPr>
            <a:r>
              <a:rPr lang="en-GB" sz="2900" i="1" dirty="0">
                <a:latin typeface="Bell MT" pitchFamily="18" charset="0"/>
              </a:rPr>
              <a:t>                  doesn’t have to explain their role because it is well defined – people know</a:t>
            </a:r>
          </a:p>
          <a:p>
            <a:pPr>
              <a:buNone/>
            </a:pPr>
            <a:r>
              <a:rPr lang="en-GB" sz="2900" i="1" dirty="0">
                <a:latin typeface="Bell MT" pitchFamily="18" charset="0"/>
              </a:rPr>
              <a:t>                  what they do and don’t do –  and it doesn’t change from one environment</a:t>
            </a:r>
          </a:p>
          <a:p>
            <a:pPr>
              <a:buNone/>
            </a:pPr>
            <a:r>
              <a:rPr lang="en-GB" sz="2900" i="1" dirty="0">
                <a:latin typeface="Bell MT" pitchFamily="18" charset="0"/>
              </a:rPr>
              <a:t>                  to another.” </a:t>
            </a:r>
            <a:endParaRPr lang="en-GB" sz="2900" dirty="0">
              <a:latin typeface="Bell MT" pitchFamily="18" charset="0"/>
            </a:endParaRPr>
          </a:p>
          <a:p>
            <a:pPr>
              <a:buNone/>
            </a:pPr>
            <a:endParaRPr lang="en-GB" sz="2900" dirty="0">
              <a:latin typeface="Bell MT" pitchFamily="18" charset="0"/>
            </a:endParaRPr>
          </a:p>
          <a:p>
            <a:pPr>
              <a:buNone/>
            </a:pPr>
            <a:r>
              <a:rPr lang="en-GB" sz="2900" i="1" dirty="0">
                <a:latin typeface="Bell MT" pitchFamily="18" charset="0"/>
              </a:rPr>
              <a:t>                 “People, particularly the general public, do not know what a ‘Personal </a:t>
            </a:r>
          </a:p>
          <a:p>
            <a:pPr>
              <a:buNone/>
            </a:pPr>
            <a:r>
              <a:rPr lang="en-GB" sz="2900" i="1" dirty="0">
                <a:latin typeface="Bell MT" pitchFamily="18" charset="0"/>
              </a:rPr>
              <a:t>                  Adviser’ is: I am forever explaining.”</a:t>
            </a:r>
          </a:p>
          <a:p>
            <a:endParaRPr lang="en-GB" dirty="0"/>
          </a:p>
          <a:p>
            <a:endParaRPr lang="en-GB" dirty="0"/>
          </a:p>
        </p:txBody>
      </p:sp>
      <p:pic>
        <p:nvPicPr>
          <p:cNvPr id="4" name="Picture 6" descr="MPj04385730000[1]"/>
          <p:cNvPicPr>
            <a:picLocks noChangeAspect="1" noChangeArrowheads="1"/>
          </p:cNvPicPr>
          <p:nvPr/>
        </p:nvPicPr>
        <p:blipFill>
          <a:blip r:embed="rId3" cstate="print"/>
          <a:srcRect/>
          <a:stretch>
            <a:fillRect/>
          </a:stretch>
        </p:blipFill>
        <p:spPr bwMode="auto">
          <a:xfrm rot="10630412" flipV="1">
            <a:off x="7870376" y="5671124"/>
            <a:ext cx="1251232" cy="939061"/>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Practice</a:t>
            </a:r>
          </a:p>
        </p:txBody>
      </p:sp>
      <p:sp>
        <p:nvSpPr>
          <p:cNvPr id="3" name="Content Placeholder 2"/>
          <p:cNvSpPr>
            <a:spLocks noGrp="1"/>
          </p:cNvSpPr>
          <p:nvPr>
            <p:ph sz="quarter" idx="1"/>
          </p:nvPr>
        </p:nvSpPr>
        <p:spPr/>
        <p:txBody>
          <a:bodyPr>
            <a:normAutofit fontScale="70000" lnSpcReduction="20000"/>
          </a:bodyPr>
          <a:lstStyle/>
          <a:p>
            <a:r>
              <a:rPr lang="en-GB" sz="2900" dirty="0">
                <a:latin typeface="Bell MT" pitchFamily="18" charset="0"/>
              </a:rPr>
              <a:t>When working and interacting with young people, however, respondents generally felt comfortable in their role, regardless of what they were called. </a:t>
            </a:r>
          </a:p>
          <a:p>
            <a:pPr>
              <a:buNone/>
            </a:pPr>
            <a:endParaRPr lang="en-GB" sz="2900" dirty="0">
              <a:latin typeface="Bell MT" pitchFamily="18" charset="0"/>
            </a:endParaRPr>
          </a:p>
          <a:p>
            <a:pPr>
              <a:buNone/>
            </a:pPr>
            <a:r>
              <a:rPr lang="en-GB" sz="2900" i="1" dirty="0">
                <a:latin typeface="Bell MT" pitchFamily="18" charset="0"/>
              </a:rPr>
              <a:t>              “If they have an introduction and they understand about </a:t>
            </a:r>
          </a:p>
          <a:p>
            <a:pPr>
              <a:buNone/>
            </a:pPr>
            <a:r>
              <a:rPr lang="en-GB" sz="2900" i="1" dirty="0">
                <a:latin typeface="Bell MT" pitchFamily="18" charset="0"/>
              </a:rPr>
              <a:t>               confidentiality and that you are prepared to talk to them about </a:t>
            </a:r>
          </a:p>
          <a:p>
            <a:pPr>
              <a:buNone/>
            </a:pPr>
            <a:r>
              <a:rPr lang="en-GB" sz="2900" i="1" dirty="0">
                <a:latin typeface="Bell MT" pitchFamily="18" charset="0"/>
              </a:rPr>
              <a:t>               anything then that’s probably all they bother about.” </a:t>
            </a:r>
            <a:endParaRPr lang="en-GB" sz="2900" dirty="0">
              <a:latin typeface="Bell MT" pitchFamily="18" charset="0"/>
            </a:endParaRPr>
          </a:p>
          <a:p>
            <a:pPr>
              <a:buNone/>
            </a:pPr>
            <a:endParaRPr lang="en-GB" sz="2900" dirty="0">
              <a:latin typeface="Bell MT" pitchFamily="18" charset="0"/>
            </a:endParaRPr>
          </a:p>
          <a:p>
            <a:pPr>
              <a:buNone/>
            </a:pPr>
            <a:r>
              <a:rPr lang="en-GB" sz="2900" b="1" i="1" dirty="0">
                <a:latin typeface="Bell MT" pitchFamily="18" charset="0"/>
              </a:rPr>
              <a:t>               “</a:t>
            </a:r>
            <a:r>
              <a:rPr lang="en-GB" sz="2900" i="1" dirty="0">
                <a:latin typeface="Bell MT" pitchFamily="18" charset="0"/>
              </a:rPr>
              <a:t>I would prefer a professional identity that was capable of </a:t>
            </a:r>
          </a:p>
          <a:p>
            <a:pPr>
              <a:buNone/>
            </a:pPr>
            <a:r>
              <a:rPr lang="en-GB" sz="2900" i="1" dirty="0">
                <a:latin typeface="Bell MT" pitchFamily="18" charset="0"/>
              </a:rPr>
              <a:t>                conveying more understanding to people in general. However, </a:t>
            </a:r>
          </a:p>
          <a:p>
            <a:pPr>
              <a:buNone/>
            </a:pPr>
            <a:r>
              <a:rPr lang="en-GB" sz="2900" i="1" dirty="0">
                <a:latin typeface="Bell MT" pitchFamily="18" charset="0"/>
              </a:rPr>
              <a:t>                keeping it more general can have its advantages for young people </a:t>
            </a:r>
          </a:p>
          <a:p>
            <a:pPr>
              <a:buNone/>
            </a:pPr>
            <a:r>
              <a:rPr lang="en-GB" sz="2900" i="1" dirty="0">
                <a:latin typeface="Bell MT" pitchFamily="18" charset="0"/>
              </a:rPr>
              <a:t>                who may feel less stigmatised coming forward to a wide umbrella </a:t>
            </a:r>
          </a:p>
          <a:p>
            <a:pPr>
              <a:buNone/>
            </a:pPr>
            <a:r>
              <a:rPr lang="en-GB" sz="2900" i="1" dirty="0">
                <a:latin typeface="Bell MT" pitchFamily="18" charset="0"/>
              </a:rPr>
              <a:t>                 type professional.” </a:t>
            </a:r>
            <a:endParaRPr lang="en-GB" sz="2900" dirty="0">
              <a:latin typeface="Bell MT" pitchFamily="18" charset="0"/>
            </a:endParaRPr>
          </a:p>
          <a:p>
            <a:pPr>
              <a:buNone/>
            </a:pPr>
            <a:endParaRPr lang="en-GB" dirty="0"/>
          </a:p>
        </p:txBody>
      </p:sp>
      <p:pic>
        <p:nvPicPr>
          <p:cNvPr id="5" name="Picture 6" descr="MPj04385730000[1]"/>
          <p:cNvPicPr>
            <a:picLocks noChangeAspect="1" noChangeArrowheads="1"/>
          </p:cNvPicPr>
          <p:nvPr/>
        </p:nvPicPr>
        <p:blipFill>
          <a:blip r:embed="rId3" cstate="print"/>
          <a:srcRect/>
          <a:stretch>
            <a:fillRect/>
          </a:stretch>
        </p:blipFill>
        <p:spPr bwMode="auto">
          <a:xfrm rot="10630412" flipV="1">
            <a:off x="7870376" y="5671124"/>
            <a:ext cx="1251232" cy="93906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rmAutofit fontScale="90000"/>
          </a:bodyPr>
          <a:lstStyle/>
          <a:p>
            <a:r>
              <a:rPr lang="en-GB" sz="3100" b="1" dirty="0">
                <a:solidFill>
                  <a:srgbClr val="7030A0"/>
                </a:solidFill>
              </a:rPr>
              <a:t>What do we mean by social pedagogy?</a:t>
            </a:r>
            <a:br>
              <a:rPr lang="en-GB" dirty="0"/>
            </a:br>
            <a:endParaRPr lang="en-GB" dirty="0"/>
          </a:p>
        </p:txBody>
      </p:sp>
      <p:sp>
        <p:nvSpPr>
          <p:cNvPr id="3" name="Content Placeholder 2"/>
          <p:cNvSpPr>
            <a:spLocks noGrp="1"/>
          </p:cNvSpPr>
          <p:nvPr>
            <p:ph sz="quarter" idx="1"/>
          </p:nvPr>
        </p:nvSpPr>
        <p:spPr>
          <a:xfrm>
            <a:off x="457200" y="1219200"/>
            <a:ext cx="7467600" cy="4873752"/>
          </a:xfrm>
        </p:spPr>
        <p:txBody>
          <a:bodyPr>
            <a:normAutofit fontScale="70000" lnSpcReduction="20000"/>
          </a:bodyPr>
          <a:lstStyle/>
          <a:p>
            <a:pPr>
              <a:buNone/>
            </a:pPr>
            <a:endParaRPr lang="en-GB" dirty="0"/>
          </a:p>
          <a:p>
            <a:r>
              <a:rPr lang="en-GB" sz="2900" dirty="0">
                <a:latin typeface="Bell MT" pitchFamily="18" charset="0"/>
              </a:rPr>
              <a:t>Social pedagogy is a concept, or way of thinking, which is widely used in European countries such as Germany, Denmark and Sweden.</a:t>
            </a:r>
          </a:p>
          <a:p>
            <a:r>
              <a:rPr lang="en-GB" sz="2900" dirty="0">
                <a:latin typeface="Bell MT" pitchFamily="18" charset="0"/>
              </a:rPr>
              <a:t>It is a way of thinking about care and education, which does not see them as separate and acknowledges the social reality of being human</a:t>
            </a:r>
          </a:p>
          <a:p>
            <a:endParaRPr lang="en-GB" sz="2900" dirty="0">
              <a:latin typeface="Bell MT" pitchFamily="18" charset="0"/>
            </a:endParaRPr>
          </a:p>
          <a:p>
            <a:r>
              <a:rPr lang="en-GB" sz="2900" dirty="0">
                <a:latin typeface="Bell MT" pitchFamily="18" charset="0"/>
              </a:rPr>
              <a:t>There is no ‘one way’ and it is not restricted to specific client or age groups</a:t>
            </a:r>
          </a:p>
          <a:p>
            <a:r>
              <a:rPr lang="en-GB" sz="2900" dirty="0">
                <a:latin typeface="Bell MT" pitchFamily="18" charset="0"/>
              </a:rPr>
              <a:t>It is a ‘how’ not a ‘what’: t is a way of thinking, feeling and working </a:t>
            </a:r>
            <a:r>
              <a:rPr lang="en-GB" sz="2900" b="1" dirty="0">
                <a:latin typeface="Bell MT" pitchFamily="18" charset="0"/>
              </a:rPr>
              <a:t>with</a:t>
            </a:r>
            <a:r>
              <a:rPr lang="en-GB" sz="2900" dirty="0">
                <a:latin typeface="Bell MT" pitchFamily="18" charset="0"/>
              </a:rPr>
              <a:t> people in different contexts </a:t>
            </a:r>
          </a:p>
          <a:p>
            <a:endParaRPr lang="en-GB" sz="2900" dirty="0">
              <a:latin typeface="Bell MT" pitchFamily="18" charset="0"/>
            </a:endParaRPr>
          </a:p>
          <a:p>
            <a:r>
              <a:rPr lang="en-GB" sz="2900" dirty="0">
                <a:latin typeface="Bell MT" pitchFamily="18" charset="0"/>
              </a:rPr>
              <a:t>Uses Common Third: using a third element to build relationships and foster learning</a:t>
            </a:r>
          </a:p>
          <a:p>
            <a:r>
              <a:rPr lang="en-GB" sz="2900" dirty="0">
                <a:latin typeface="Bell MT" pitchFamily="18" charset="0"/>
              </a:rPr>
              <a:t>Uses Life space – the importance of the everyday</a:t>
            </a:r>
            <a:endParaRPr lang="en-GB" dirty="0"/>
          </a:p>
          <a:p>
            <a:endParaRPr lang="en-GB" dirty="0"/>
          </a:p>
          <a:p>
            <a:endParaRPr lang="en-GB" dirty="0"/>
          </a:p>
          <a:p>
            <a:endParaRPr lang="en-GB" dirty="0"/>
          </a:p>
          <a:p>
            <a:endParaRPr lang="en-GB" dirty="0"/>
          </a:p>
        </p:txBody>
      </p:sp>
      <p:pic>
        <p:nvPicPr>
          <p:cNvPr id="4" name="Picture 6" descr="MPj04385730000[1]"/>
          <p:cNvPicPr>
            <a:picLocks noChangeAspect="1" noChangeArrowheads="1"/>
          </p:cNvPicPr>
          <p:nvPr/>
        </p:nvPicPr>
        <p:blipFill>
          <a:blip r:embed="rId3" cstate="print"/>
          <a:srcRect/>
          <a:stretch>
            <a:fillRect/>
          </a:stretch>
        </p:blipFill>
        <p:spPr bwMode="auto">
          <a:xfrm rot="10630412" flipV="1">
            <a:off x="7312025" y="5473700"/>
            <a:ext cx="1558925" cy="1169988"/>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Shared understanding</a:t>
            </a:r>
          </a:p>
        </p:txBody>
      </p:sp>
      <p:sp>
        <p:nvSpPr>
          <p:cNvPr id="3" name="Content Placeholder 2"/>
          <p:cNvSpPr>
            <a:spLocks noGrp="1"/>
          </p:cNvSpPr>
          <p:nvPr>
            <p:ph sz="quarter" idx="1"/>
          </p:nvPr>
        </p:nvSpPr>
        <p:spPr/>
        <p:txBody>
          <a:bodyPr/>
          <a:lstStyle/>
          <a:p>
            <a:r>
              <a:rPr lang="en-GB" dirty="0">
                <a:latin typeface="Bell MT" pitchFamily="18" charset="0"/>
              </a:rPr>
              <a:t>The view was often expressed that recognition and feeling valued as a professional could more easily be achieved if there were to be a greater ‘shared understanding’ of what the role is or could be. </a:t>
            </a:r>
          </a:p>
          <a:p>
            <a:endParaRPr lang="en-GB" dirty="0"/>
          </a:p>
          <a:p>
            <a:endParaRPr lang="en-GB" dirty="0"/>
          </a:p>
        </p:txBody>
      </p:sp>
      <p:pic>
        <p:nvPicPr>
          <p:cNvPr id="4" name="Picture 5" descr="MPj04386340000[1]"/>
          <p:cNvPicPr>
            <a:picLocks noChangeAspect="1" noChangeArrowheads="1"/>
          </p:cNvPicPr>
          <p:nvPr/>
        </p:nvPicPr>
        <p:blipFill>
          <a:blip r:embed="rId3" cstate="print"/>
          <a:srcRect/>
          <a:stretch>
            <a:fillRect/>
          </a:stretch>
        </p:blipFill>
        <p:spPr bwMode="auto">
          <a:xfrm>
            <a:off x="6602941" y="5486400"/>
            <a:ext cx="2541059" cy="10668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Structure and Agency</a:t>
            </a:r>
            <a:br>
              <a:rPr lang="en-GB" b="1" dirty="0">
                <a:solidFill>
                  <a:srgbClr val="7030A0"/>
                </a:solidFill>
              </a:rPr>
            </a:br>
            <a:endParaRPr lang="en-GB" b="1" dirty="0">
              <a:solidFill>
                <a:srgbClr val="7030A0"/>
              </a:solidFill>
            </a:endParaRPr>
          </a:p>
        </p:txBody>
      </p:sp>
      <p:sp>
        <p:nvSpPr>
          <p:cNvPr id="3" name="Content Placeholder 2"/>
          <p:cNvSpPr>
            <a:spLocks noGrp="1"/>
          </p:cNvSpPr>
          <p:nvPr>
            <p:ph sz="quarter" idx="1"/>
          </p:nvPr>
        </p:nvSpPr>
        <p:spPr/>
        <p:txBody>
          <a:bodyPr>
            <a:normAutofit fontScale="92500"/>
          </a:bodyPr>
          <a:lstStyle/>
          <a:p>
            <a:r>
              <a:rPr lang="en-GB" sz="2600" dirty="0">
                <a:latin typeface="Bell MT" pitchFamily="18" charset="0"/>
              </a:rPr>
              <a:t>It is argued there are two approaches to conceptualising the relationship between work and identity.</a:t>
            </a:r>
          </a:p>
          <a:p>
            <a:r>
              <a:rPr lang="en-GB" sz="2600" dirty="0">
                <a:latin typeface="Bell MT" pitchFamily="18" charset="0"/>
              </a:rPr>
              <a:t>One of these sees individuals’ distinctive identities developing as a consequence of their occupation; that is, that ‘who we are’ is constructed out of ‘what we do’ and individuals develop distinctive identities as a consequence of their structural location. </a:t>
            </a:r>
          </a:p>
          <a:p>
            <a:r>
              <a:rPr lang="en-GB" sz="2600" dirty="0">
                <a:latin typeface="Bell MT" pitchFamily="18" charset="0"/>
              </a:rPr>
              <a:t>The other perspective takes the view that individuals’ innate and preformed identities determine the way in which work is carried out, so that ‘what we do’ is constructed out of ‘who we are’. Here work is seen as a way of expressing our ‘true’ selves.. </a:t>
            </a:r>
          </a:p>
          <a:p>
            <a:pPr>
              <a:buNone/>
            </a:pPr>
            <a:endParaRPr lang="en-GB" dirty="0"/>
          </a:p>
          <a:p>
            <a:endParaRPr lang="en-GB" dirty="0"/>
          </a:p>
        </p:txBody>
      </p:sp>
      <p:pic>
        <p:nvPicPr>
          <p:cNvPr id="4" name="Picture 6" descr="MPj04385730000[1]"/>
          <p:cNvPicPr>
            <a:picLocks noChangeAspect="1" noChangeArrowheads="1"/>
          </p:cNvPicPr>
          <p:nvPr/>
        </p:nvPicPr>
        <p:blipFill>
          <a:blip r:embed="rId3" cstate="print"/>
          <a:srcRect/>
          <a:stretch>
            <a:fillRect/>
          </a:stretch>
        </p:blipFill>
        <p:spPr bwMode="auto">
          <a:xfrm rot="10630412" flipV="1">
            <a:off x="7870376" y="5671124"/>
            <a:ext cx="1251232" cy="939061"/>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values</a:t>
            </a:r>
          </a:p>
        </p:txBody>
      </p:sp>
      <p:sp>
        <p:nvSpPr>
          <p:cNvPr id="3" name="Content Placeholder 2"/>
          <p:cNvSpPr>
            <a:spLocks noGrp="1"/>
          </p:cNvSpPr>
          <p:nvPr>
            <p:ph sz="quarter" idx="1"/>
          </p:nvPr>
        </p:nvSpPr>
        <p:spPr/>
        <p:txBody>
          <a:bodyPr>
            <a:normAutofit fontScale="47500" lnSpcReduction="20000"/>
          </a:bodyPr>
          <a:lstStyle/>
          <a:p>
            <a:pPr>
              <a:buNone/>
            </a:pPr>
            <a:r>
              <a:rPr lang="en-GB" i="1" dirty="0"/>
              <a:t>                  </a:t>
            </a:r>
            <a:r>
              <a:rPr lang="en-GB" sz="4200" i="1" dirty="0">
                <a:latin typeface="Bell MT" pitchFamily="18" charset="0"/>
              </a:rPr>
              <a:t>“I went from industry, to secondary teaching. I wasn’t happy as a </a:t>
            </a:r>
          </a:p>
          <a:p>
            <a:pPr>
              <a:buNone/>
            </a:pPr>
            <a:r>
              <a:rPr lang="en-GB" sz="4200" i="1" dirty="0">
                <a:latin typeface="Bell MT" pitchFamily="18" charset="0"/>
              </a:rPr>
              <a:t>             teacher. I didn’t like that classroom setting. I was more drawn to the </a:t>
            </a:r>
          </a:p>
          <a:p>
            <a:pPr>
              <a:buNone/>
            </a:pPr>
            <a:r>
              <a:rPr lang="en-GB" sz="4200" i="1" dirty="0">
                <a:latin typeface="Bell MT" pitchFamily="18" charset="0"/>
              </a:rPr>
              <a:t>             pastoral side  and I felt there was a huge gap in provision. </a:t>
            </a:r>
          </a:p>
          <a:p>
            <a:pPr>
              <a:buNone/>
            </a:pPr>
            <a:r>
              <a:rPr lang="en-GB" sz="4200" i="1" dirty="0">
                <a:latin typeface="Bell MT" pitchFamily="18" charset="0"/>
              </a:rPr>
              <a:t>             I constantly felt I was letting young people down. “</a:t>
            </a:r>
          </a:p>
          <a:p>
            <a:pPr>
              <a:buNone/>
            </a:pPr>
            <a:r>
              <a:rPr lang="en-GB" sz="4200" i="1" dirty="0">
                <a:latin typeface="Bell MT" pitchFamily="18" charset="0"/>
              </a:rPr>
              <a:t>                   </a:t>
            </a:r>
            <a:endParaRPr lang="en-GB" sz="4200" dirty="0">
              <a:latin typeface="Bell MT" pitchFamily="18" charset="0"/>
            </a:endParaRPr>
          </a:p>
          <a:p>
            <a:pPr>
              <a:buNone/>
            </a:pPr>
            <a:endParaRPr lang="en-GB" sz="4200" dirty="0">
              <a:latin typeface="Bell MT" pitchFamily="18" charset="0"/>
            </a:endParaRPr>
          </a:p>
          <a:p>
            <a:pPr>
              <a:buNone/>
            </a:pPr>
            <a:r>
              <a:rPr lang="en-GB" sz="4200" i="1" dirty="0">
                <a:latin typeface="Bell MT" pitchFamily="18" charset="0"/>
              </a:rPr>
              <a:t>             “I have a long and varied past in employment in industry, but had </a:t>
            </a:r>
          </a:p>
          <a:p>
            <a:pPr>
              <a:buNone/>
            </a:pPr>
            <a:r>
              <a:rPr lang="en-GB" sz="4200" i="1" dirty="0">
                <a:latin typeface="Bell MT" pitchFamily="18" charset="0"/>
              </a:rPr>
              <a:t>               done voluntary work. When I was made redundant I decided I was</a:t>
            </a:r>
          </a:p>
          <a:p>
            <a:pPr>
              <a:buNone/>
            </a:pPr>
            <a:r>
              <a:rPr lang="en-GB" sz="4200" i="1" dirty="0">
                <a:latin typeface="Bell MT" pitchFamily="18" charset="0"/>
              </a:rPr>
              <a:t>               much more committed to the voluntary sector and got a job within </a:t>
            </a:r>
          </a:p>
          <a:p>
            <a:pPr>
              <a:buNone/>
            </a:pPr>
            <a:r>
              <a:rPr lang="en-GB" sz="4200" i="1" dirty="0">
                <a:latin typeface="Bell MT" pitchFamily="18" charset="0"/>
              </a:rPr>
              <a:t>               it. I absolutely loved it. It told me I was much more attracted to </a:t>
            </a:r>
          </a:p>
          <a:p>
            <a:pPr>
              <a:buNone/>
            </a:pPr>
            <a:r>
              <a:rPr lang="en-GB" sz="4200" i="1" dirty="0">
                <a:latin typeface="Bell MT" pitchFamily="18" charset="0"/>
              </a:rPr>
              <a:t>               ‘social business’. I have always related to the human side of the </a:t>
            </a:r>
          </a:p>
          <a:p>
            <a:pPr>
              <a:buNone/>
            </a:pPr>
            <a:r>
              <a:rPr lang="en-GB" sz="4200" i="1" dirty="0">
                <a:latin typeface="Bell MT" pitchFamily="18" charset="0"/>
              </a:rPr>
              <a:t>                work.”</a:t>
            </a:r>
            <a:endParaRPr lang="en-GB" sz="4200" dirty="0">
              <a:latin typeface="Bell MT" pitchFamily="18" charset="0"/>
            </a:endParaRPr>
          </a:p>
        </p:txBody>
      </p:sp>
      <p:pic>
        <p:nvPicPr>
          <p:cNvPr id="4" name="Picture 6" descr="MPj04385730000[1]"/>
          <p:cNvPicPr>
            <a:picLocks noChangeAspect="1" noChangeArrowheads="1"/>
          </p:cNvPicPr>
          <p:nvPr/>
        </p:nvPicPr>
        <p:blipFill>
          <a:blip r:embed="rId3" cstate="print"/>
          <a:srcRect/>
          <a:stretch>
            <a:fillRect/>
          </a:stretch>
        </p:blipFill>
        <p:spPr bwMode="auto">
          <a:xfrm rot="10630412" flipV="1">
            <a:off x="7870376" y="5671124"/>
            <a:ext cx="1251232" cy="939061"/>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values</a:t>
            </a:r>
          </a:p>
        </p:txBody>
      </p:sp>
      <p:sp>
        <p:nvSpPr>
          <p:cNvPr id="3" name="Content Placeholder 2"/>
          <p:cNvSpPr>
            <a:spLocks noGrp="1"/>
          </p:cNvSpPr>
          <p:nvPr>
            <p:ph sz="quarter" idx="1"/>
          </p:nvPr>
        </p:nvSpPr>
        <p:spPr/>
        <p:txBody>
          <a:bodyPr>
            <a:normAutofit fontScale="70000" lnSpcReduction="20000"/>
          </a:bodyPr>
          <a:lstStyle/>
          <a:p>
            <a:pPr>
              <a:buNone/>
            </a:pPr>
            <a:r>
              <a:rPr lang="en-GB" i="1" dirty="0"/>
              <a:t>                  </a:t>
            </a:r>
            <a:r>
              <a:rPr lang="en-GB" sz="2600" i="1" dirty="0">
                <a:latin typeface="Bell MT" pitchFamily="18" charset="0"/>
              </a:rPr>
              <a:t>“I thought it was very important to develop my role myself – to make me </a:t>
            </a:r>
          </a:p>
          <a:p>
            <a:pPr>
              <a:buNone/>
            </a:pPr>
            <a:r>
              <a:rPr lang="en-GB" sz="2600" i="1" dirty="0">
                <a:latin typeface="Bell MT" pitchFamily="18" charset="0"/>
              </a:rPr>
              <a:t>                   feel secure. I think it’s a responsibility we have to take on ourselves. </a:t>
            </a:r>
            <a:endParaRPr lang="en-GB" sz="2600" dirty="0">
              <a:latin typeface="Bell MT" pitchFamily="18" charset="0"/>
            </a:endParaRPr>
          </a:p>
          <a:p>
            <a:pPr>
              <a:buNone/>
            </a:pPr>
            <a:r>
              <a:rPr lang="en-GB" sz="2600" i="1" dirty="0">
                <a:latin typeface="Bell MT" pitchFamily="18" charset="0"/>
              </a:rPr>
              <a:t>                   I needed to develop the role in my own style to make me feel secure and </a:t>
            </a:r>
            <a:r>
              <a:rPr lang="en-GB" sz="2600" dirty="0">
                <a:latin typeface="Bell MT" pitchFamily="18" charset="0"/>
              </a:rPr>
              <a:t>  </a:t>
            </a:r>
          </a:p>
          <a:p>
            <a:pPr>
              <a:buNone/>
            </a:pPr>
            <a:r>
              <a:rPr lang="en-GB" sz="2600" i="1" dirty="0">
                <a:latin typeface="Bell MT" pitchFamily="18" charset="0"/>
              </a:rPr>
              <a:t>                   confident with it.”  </a:t>
            </a:r>
            <a:endParaRPr lang="en-GB" sz="2600" dirty="0">
              <a:latin typeface="Bell MT" pitchFamily="18" charset="0"/>
            </a:endParaRPr>
          </a:p>
          <a:p>
            <a:pPr>
              <a:buNone/>
            </a:pPr>
            <a:r>
              <a:rPr lang="en-GB" sz="2600" dirty="0">
                <a:latin typeface="Bell MT" pitchFamily="18" charset="0"/>
              </a:rPr>
              <a:t> </a:t>
            </a:r>
          </a:p>
          <a:p>
            <a:pPr>
              <a:buNone/>
            </a:pPr>
            <a:endParaRPr lang="en-GB" sz="2600" i="1" dirty="0">
              <a:latin typeface="Bell MT" pitchFamily="18" charset="0"/>
            </a:endParaRPr>
          </a:p>
          <a:p>
            <a:pPr>
              <a:buNone/>
            </a:pPr>
            <a:r>
              <a:rPr lang="en-GB" sz="2600" i="1" dirty="0">
                <a:latin typeface="Bell MT" pitchFamily="18" charset="0"/>
              </a:rPr>
              <a:t>                  “Identity is secured by deciding who we are, what we do and what we </a:t>
            </a:r>
            <a:endParaRPr lang="en-GB" sz="2600" dirty="0">
              <a:latin typeface="Bell MT" pitchFamily="18" charset="0"/>
            </a:endParaRPr>
          </a:p>
          <a:p>
            <a:pPr>
              <a:buNone/>
            </a:pPr>
            <a:r>
              <a:rPr lang="en-GB" sz="2600" i="1" dirty="0">
                <a:latin typeface="Bell MT" pitchFamily="18" charset="0"/>
              </a:rPr>
              <a:t>                   do not do – not be dictated to by others and to have them decide what we </a:t>
            </a:r>
            <a:r>
              <a:rPr lang="en-GB" sz="2600" dirty="0">
                <a:latin typeface="Bell MT" pitchFamily="18" charset="0"/>
              </a:rPr>
              <a:t> </a:t>
            </a:r>
          </a:p>
          <a:p>
            <a:pPr>
              <a:buNone/>
            </a:pPr>
            <a:r>
              <a:rPr lang="en-GB" sz="2600" i="1" dirty="0">
                <a:latin typeface="Bell MT" pitchFamily="18" charset="0"/>
              </a:rPr>
              <a:t>                  do or don’t do and how we will work. I feel what we need to say is, ‘This </a:t>
            </a:r>
          </a:p>
          <a:p>
            <a:pPr>
              <a:buNone/>
            </a:pPr>
            <a:r>
              <a:rPr lang="en-GB" sz="2600" i="1" dirty="0">
                <a:latin typeface="Bell MT" pitchFamily="18" charset="0"/>
              </a:rPr>
              <a:t>                   is who we are’, ‘This is what we can do and can offer’, etc.   I feel we </a:t>
            </a:r>
          </a:p>
          <a:p>
            <a:pPr>
              <a:buNone/>
            </a:pPr>
            <a:r>
              <a:rPr lang="en-GB" sz="2600" i="1" dirty="0">
                <a:latin typeface="Bell MT" pitchFamily="18" charset="0"/>
              </a:rPr>
              <a:t>                   should stop being ‘wimpy’  about things and say what we are and aren’t </a:t>
            </a:r>
          </a:p>
          <a:p>
            <a:pPr>
              <a:buNone/>
            </a:pPr>
            <a:r>
              <a:rPr lang="en-GB" sz="2600" i="1" dirty="0">
                <a:latin typeface="Bell MT" pitchFamily="18" charset="0"/>
              </a:rPr>
              <a:t>                   going to do and how we are going to do it.  Otherwise we will be </a:t>
            </a:r>
          </a:p>
          <a:p>
            <a:pPr>
              <a:buNone/>
            </a:pPr>
            <a:r>
              <a:rPr lang="en-GB" sz="2600" i="1" dirty="0">
                <a:latin typeface="Bell MT" pitchFamily="18" charset="0"/>
              </a:rPr>
              <a:t>                   dictated to.”</a:t>
            </a:r>
            <a:endParaRPr lang="en-GB" sz="2600" dirty="0">
              <a:latin typeface="Bell MT" pitchFamily="18" charset="0"/>
            </a:endParaRPr>
          </a:p>
        </p:txBody>
      </p:sp>
      <p:pic>
        <p:nvPicPr>
          <p:cNvPr id="4" name="Picture 6" descr="MPj04385730000[1]"/>
          <p:cNvPicPr>
            <a:picLocks noChangeAspect="1" noChangeArrowheads="1"/>
          </p:cNvPicPr>
          <p:nvPr/>
        </p:nvPicPr>
        <p:blipFill>
          <a:blip r:embed="rId3" cstate="print"/>
          <a:srcRect/>
          <a:stretch>
            <a:fillRect/>
          </a:stretch>
        </p:blipFill>
        <p:spPr bwMode="auto">
          <a:xfrm rot="10630412" flipV="1">
            <a:off x="7870376" y="5671124"/>
            <a:ext cx="1251232" cy="939061"/>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values</a:t>
            </a:r>
          </a:p>
        </p:txBody>
      </p:sp>
      <p:sp>
        <p:nvSpPr>
          <p:cNvPr id="3" name="Content Placeholder 2"/>
          <p:cNvSpPr>
            <a:spLocks noGrp="1"/>
          </p:cNvSpPr>
          <p:nvPr>
            <p:ph sz="quarter" idx="1"/>
          </p:nvPr>
        </p:nvSpPr>
        <p:spPr/>
        <p:txBody>
          <a:bodyPr>
            <a:normAutofit/>
          </a:bodyPr>
          <a:lstStyle/>
          <a:p>
            <a:r>
              <a:rPr lang="en-GB" sz="2000" dirty="0">
                <a:latin typeface="Bell MT" pitchFamily="18" charset="0"/>
              </a:rPr>
              <a:t>Hoggett (2005) found that professionals ‘bring something to their role in terms of values, identities and emotional capacities which pre-exists their engagement in that role’. </a:t>
            </a:r>
          </a:p>
          <a:p>
            <a:endParaRPr lang="en-GB" sz="2000" dirty="0">
              <a:latin typeface="Bell MT" pitchFamily="18" charset="0"/>
            </a:endParaRPr>
          </a:p>
          <a:p>
            <a:r>
              <a:rPr lang="en-GB" sz="2000" dirty="0">
                <a:latin typeface="Bell MT" pitchFamily="18" charset="0"/>
              </a:rPr>
              <a:t>He hypothesised that this was a significant factor in the ability to demonstrate resilience when negotiating what they call the ‘dilemmatic spaces’ created by the introduction of initiatives focused on ‘short-term outputs and measurables’ </a:t>
            </a:r>
          </a:p>
          <a:p>
            <a:endParaRPr lang="en-GB" sz="2000" dirty="0">
              <a:latin typeface="Bell MT" pitchFamily="18" charset="0"/>
            </a:endParaRPr>
          </a:p>
          <a:p>
            <a:r>
              <a:rPr lang="en-GB" sz="2000" dirty="0">
                <a:latin typeface="Bell MT" pitchFamily="18" charset="0"/>
              </a:rPr>
              <a:t>Values, Hoggett suggests, provide us with a ‘kind of compass’ and help with our ‘orientation’ . </a:t>
            </a:r>
          </a:p>
        </p:txBody>
      </p:sp>
      <p:pic>
        <p:nvPicPr>
          <p:cNvPr id="4" name="Picture 6" descr="MPj04385730000[1]"/>
          <p:cNvPicPr>
            <a:picLocks noChangeAspect="1" noChangeArrowheads="1"/>
          </p:cNvPicPr>
          <p:nvPr/>
        </p:nvPicPr>
        <p:blipFill>
          <a:blip r:embed="rId3" cstate="print"/>
          <a:srcRect/>
          <a:stretch>
            <a:fillRect/>
          </a:stretch>
        </p:blipFill>
        <p:spPr bwMode="auto">
          <a:xfrm rot="10630412" flipV="1">
            <a:off x="7870376" y="5671124"/>
            <a:ext cx="1251232" cy="939061"/>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The values of ‘youth working’</a:t>
            </a:r>
          </a:p>
        </p:txBody>
      </p:sp>
      <p:sp>
        <p:nvSpPr>
          <p:cNvPr id="3" name="Content Placeholder 2"/>
          <p:cNvSpPr>
            <a:spLocks noGrp="1"/>
          </p:cNvSpPr>
          <p:nvPr>
            <p:ph sz="quarter" idx="1"/>
          </p:nvPr>
        </p:nvSpPr>
        <p:spPr/>
        <p:txBody>
          <a:bodyPr>
            <a:normAutofit/>
          </a:bodyPr>
          <a:lstStyle/>
          <a:p>
            <a:r>
              <a:rPr lang="en-GB" sz="1900" dirty="0">
                <a:latin typeface="Bell MT" pitchFamily="18" charset="0"/>
              </a:rPr>
              <a:t>The majority of youth work literature supports my findings that the majority of those working with youth prefer to disassociate themselves from notions of ‘problem youth’. </a:t>
            </a:r>
          </a:p>
          <a:p>
            <a:r>
              <a:rPr lang="en-GB" sz="1900" dirty="0">
                <a:latin typeface="Bell MT" pitchFamily="18" charset="0"/>
              </a:rPr>
              <a:t>Practitioners appear to place importance on forming friendly and trusting relationships with young people and helping them to achieve their full potential. </a:t>
            </a:r>
          </a:p>
          <a:p>
            <a:r>
              <a:rPr lang="en-GB" sz="1900" dirty="0">
                <a:latin typeface="Bell MT" pitchFamily="18" charset="0"/>
              </a:rPr>
              <a:t>The respondents in my study also indicated that they would prefer to work in a way that valued relationships and processes, long-term and sustainable change and outcomes rather than outputs and targets. </a:t>
            </a:r>
          </a:p>
          <a:p>
            <a:endParaRPr lang="en-GB" dirty="0"/>
          </a:p>
        </p:txBody>
      </p:sp>
      <p:pic>
        <p:nvPicPr>
          <p:cNvPr id="4" name="Picture 4" descr="MCj03974400000[1]"/>
          <p:cNvPicPr>
            <a:picLocks noChangeAspect="1" noChangeArrowheads="1"/>
          </p:cNvPicPr>
          <p:nvPr/>
        </p:nvPicPr>
        <p:blipFill>
          <a:blip r:embed="rId3" cstate="print"/>
          <a:srcRect/>
          <a:stretch>
            <a:fillRect/>
          </a:stretch>
        </p:blipFill>
        <p:spPr bwMode="auto">
          <a:xfrm rot="4112915">
            <a:off x="6204697" y="4596197"/>
            <a:ext cx="1825625" cy="1641475"/>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relational mindset: </a:t>
            </a:r>
            <a:r>
              <a:rPr lang="en-GB" i="1" dirty="0" err="1"/>
              <a:t>Haltung</a:t>
            </a:r>
            <a:r>
              <a:rPr lang="en-GB" i="1" dirty="0"/>
              <a:t> </a:t>
            </a:r>
          </a:p>
        </p:txBody>
      </p:sp>
      <p:sp>
        <p:nvSpPr>
          <p:cNvPr id="3" name="Content Placeholder 2"/>
          <p:cNvSpPr>
            <a:spLocks noGrp="1"/>
          </p:cNvSpPr>
          <p:nvPr>
            <p:ph sz="quarter" idx="1"/>
          </p:nvPr>
        </p:nvSpPr>
        <p:spPr/>
        <p:txBody>
          <a:bodyPr>
            <a:normAutofit fontScale="92500" lnSpcReduction="10000"/>
          </a:bodyPr>
          <a:lstStyle/>
          <a:p>
            <a:r>
              <a:rPr lang="en-GB" dirty="0"/>
              <a:t>An organising concept for social pedagogy is that of </a:t>
            </a:r>
            <a:r>
              <a:rPr lang="en-GB" i="1" dirty="0" err="1"/>
              <a:t>Haltung</a:t>
            </a:r>
            <a:r>
              <a:rPr lang="en-GB" i="1" dirty="0"/>
              <a:t>, which roughly translates as ‘mindset’. This is based on ‘our values, our philosophy, our notions about morality and our concept of mankind. </a:t>
            </a:r>
          </a:p>
          <a:p>
            <a:r>
              <a:rPr lang="en-GB" i="1" dirty="0"/>
              <a:t>All of these affect how we conceptualise the people we interact with, which in turn affects how we behave towards them and colours their behaviour towards us.</a:t>
            </a:r>
          </a:p>
          <a:p>
            <a:r>
              <a:rPr lang="en-GB" i="1" dirty="0"/>
              <a:t>In social pedagogy, Haltung expresses an emotional connectedness to other people and a profound respect for their human dignity’ (Eichsteller and Holtoff 2011: 54). </a:t>
            </a:r>
          </a:p>
          <a:p>
            <a:r>
              <a:rPr lang="en-GB" i="1" dirty="0"/>
              <a:t>One of the roles of social pedagogic practitioners is to engage with developing their mindset and values in conjunction with others. </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solidFill>
                  <a:srgbClr val="7030A0"/>
                </a:solidFill>
              </a:rPr>
              <a:t>So ... what’s in a name? </a:t>
            </a:r>
            <a:br>
              <a:rPr lang="en-GB" sz="3200" b="1" dirty="0">
                <a:solidFill>
                  <a:srgbClr val="7030A0"/>
                </a:solidFill>
              </a:rPr>
            </a:br>
            <a:endParaRPr lang="en-GB" b="1" dirty="0">
              <a:solidFill>
                <a:srgbClr val="7030A0"/>
              </a:solidFill>
            </a:endParaRPr>
          </a:p>
        </p:txBody>
      </p:sp>
      <p:sp>
        <p:nvSpPr>
          <p:cNvPr id="3" name="Content Placeholder 2"/>
          <p:cNvSpPr>
            <a:spLocks noGrp="1"/>
          </p:cNvSpPr>
          <p:nvPr>
            <p:ph sz="quarter" idx="1"/>
          </p:nvPr>
        </p:nvSpPr>
        <p:spPr/>
        <p:txBody>
          <a:bodyPr>
            <a:normAutofit lnSpcReduction="10000"/>
          </a:bodyPr>
          <a:lstStyle/>
          <a:p>
            <a:r>
              <a:rPr lang="en-GB" dirty="0">
                <a:latin typeface="Bell MT" pitchFamily="18" charset="0"/>
              </a:rPr>
              <a:t>Identity is not something which can be read off from an externally imposed schema. </a:t>
            </a:r>
          </a:p>
          <a:p>
            <a:r>
              <a:rPr lang="en-GB" dirty="0">
                <a:latin typeface="Bell MT" pitchFamily="18" charset="0"/>
              </a:rPr>
              <a:t>People may well belong to designated groups – such as ‘youth worker’ or ‘social worker’ or ‘social pedagogue’ - but this in itself does not tell us about the kinds of individual identities that they build. </a:t>
            </a:r>
          </a:p>
          <a:p>
            <a:r>
              <a:rPr lang="en-GB" dirty="0">
                <a:latin typeface="Bell MT" pitchFamily="18" charset="0"/>
              </a:rPr>
              <a:t>The construct of ‘a’ professional identity such as ‘a teacher’ or ‘a youth worker’ is ‘indefensibly unitary’. </a:t>
            </a:r>
          </a:p>
          <a:p>
            <a:r>
              <a:rPr lang="en-GB" dirty="0">
                <a:latin typeface="Bell MT" pitchFamily="18" charset="0"/>
              </a:rPr>
              <a:t> An occupational identity for youth working has never been fixed in any absolute sense. Identity must be forever re-established and negotiated. </a:t>
            </a:r>
          </a:p>
          <a:p>
            <a:endParaRPr lang="en-GB" dirty="0"/>
          </a:p>
          <a:p>
            <a:pPr>
              <a:buNone/>
            </a:pPr>
            <a:r>
              <a:rPr lang="en-GB" dirty="0"/>
              <a:t>   </a:t>
            </a:r>
          </a:p>
          <a:p>
            <a:endParaRPr lang="en-GB" dirty="0"/>
          </a:p>
        </p:txBody>
      </p:sp>
      <p:pic>
        <p:nvPicPr>
          <p:cNvPr id="4" name="Picture 5" descr="MPj04386340000[1]"/>
          <p:cNvPicPr>
            <a:picLocks noChangeAspect="1" noChangeArrowheads="1"/>
          </p:cNvPicPr>
          <p:nvPr/>
        </p:nvPicPr>
        <p:blipFill>
          <a:blip r:embed="rId3" cstate="print"/>
          <a:srcRect/>
          <a:stretch>
            <a:fillRect/>
          </a:stretch>
        </p:blipFill>
        <p:spPr bwMode="auto">
          <a:xfrm>
            <a:off x="6647392" y="5638800"/>
            <a:ext cx="2178050" cy="9144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A way forward</a:t>
            </a:r>
          </a:p>
        </p:txBody>
      </p:sp>
      <p:sp>
        <p:nvSpPr>
          <p:cNvPr id="3" name="Content Placeholder 2"/>
          <p:cNvSpPr>
            <a:spLocks noGrp="1"/>
          </p:cNvSpPr>
          <p:nvPr>
            <p:ph sz="quarter" idx="1"/>
          </p:nvPr>
        </p:nvSpPr>
        <p:spPr/>
        <p:txBody>
          <a:bodyPr>
            <a:normAutofit/>
          </a:bodyPr>
          <a:lstStyle/>
          <a:p>
            <a:r>
              <a:rPr lang="en-GB" dirty="0">
                <a:latin typeface="Bell MT" pitchFamily="18" charset="0"/>
              </a:rPr>
              <a:t>One of the main principles of social pedagogy is that it can promote shared values and skills across different fields which were (until recent developments in integrated services) disparate.</a:t>
            </a:r>
          </a:p>
          <a:p>
            <a:r>
              <a:rPr lang="en-GB" dirty="0" err="1">
                <a:latin typeface="Bell MT" pitchFamily="18" charset="0"/>
              </a:rPr>
              <a:t>Eichsteller</a:t>
            </a:r>
            <a:r>
              <a:rPr lang="en-GB" dirty="0">
                <a:latin typeface="Bell MT" pitchFamily="18" charset="0"/>
              </a:rPr>
              <a:t> (2009) states that social pedagogy in Britain must be constructed in dialogue with professionals, building on their existing practice, inspiring them with different ideas, and underpinning their practice with pedagogic thinking</a:t>
            </a:r>
            <a:r>
              <a:rPr lang="en-GB">
                <a:latin typeface="Bell MT" pitchFamily="18" charset="0"/>
              </a:rPr>
              <a:t>, theories and </a:t>
            </a:r>
            <a:r>
              <a:rPr lang="en-GB" dirty="0">
                <a:latin typeface="Bell MT" pitchFamily="18" charset="0"/>
              </a:rPr>
              <a:t>concepts. </a:t>
            </a:r>
          </a:p>
          <a:p>
            <a:endParaRPr lang="en-GB" dirty="0">
              <a:latin typeface="Bell MT" pitchFamily="18" charset="0"/>
            </a:endParaRPr>
          </a:p>
          <a:p>
            <a:pPr>
              <a:buNone/>
            </a:pPr>
            <a:endParaRPr lang="en-GB" dirty="0"/>
          </a:p>
          <a:p>
            <a:endParaRPr lang="en-GB" dirty="0"/>
          </a:p>
        </p:txBody>
      </p:sp>
      <p:pic>
        <p:nvPicPr>
          <p:cNvPr id="4" name="Picture 6" descr="MPj04385730000[1]"/>
          <p:cNvPicPr>
            <a:picLocks noChangeAspect="1" noChangeArrowheads="1"/>
          </p:cNvPicPr>
          <p:nvPr/>
        </p:nvPicPr>
        <p:blipFill>
          <a:blip r:embed="rId3" cstate="print"/>
          <a:srcRect/>
          <a:stretch>
            <a:fillRect/>
          </a:stretch>
        </p:blipFill>
        <p:spPr bwMode="auto">
          <a:xfrm rot="10630412" flipV="1">
            <a:off x="7870376" y="5671124"/>
            <a:ext cx="1251232" cy="939061"/>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r>
              <a:rPr lang="en-GB" dirty="0"/>
              <a:t>References</a:t>
            </a:r>
          </a:p>
        </p:txBody>
      </p:sp>
      <p:sp>
        <p:nvSpPr>
          <p:cNvPr id="3" name="Content Placeholder 2"/>
          <p:cNvSpPr>
            <a:spLocks noGrp="1"/>
          </p:cNvSpPr>
          <p:nvPr>
            <p:ph sz="quarter" idx="1"/>
          </p:nvPr>
        </p:nvSpPr>
        <p:spPr>
          <a:xfrm>
            <a:off x="457200" y="1295400"/>
            <a:ext cx="7467600" cy="5178552"/>
          </a:xfrm>
        </p:spPr>
        <p:txBody>
          <a:bodyPr>
            <a:normAutofit fontScale="25000" lnSpcReduction="20000"/>
          </a:bodyPr>
          <a:lstStyle/>
          <a:p>
            <a:r>
              <a:rPr lang="en-GB" sz="4200" dirty="0">
                <a:latin typeface="Calibri" pitchFamily="34" charset="0"/>
              </a:rPr>
              <a:t>Bentley, T. &amp; </a:t>
            </a:r>
            <a:r>
              <a:rPr lang="en-GB" sz="4200" dirty="0" err="1">
                <a:latin typeface="Calibri" pitchFamily="34" charset="0"/>
              </a:rPr>
              <a:t>Gurumurthy</a:t>
            </a:r>
            <a:r>
              <a:rPr lang="en-GB" sz="4200" dirty="0">
                <a:latin typeface="Calibri" pitchFamily="34" charset="0"/>
              </a:rPr>
              <a:t>, R. (1999) </a:t>
            </a:r>
            <a:r>
              <a:rPr lang="en-GB" sz="4200" i="1" dirty="0">
                <a:latin typeface="Calibri" pitchFamily="34" charset="0"/>
              </a:rPr>
              <a:t>Destination unknown: engaging with the problems of marginalised youth, </a:t>
            </a:r>
            <a:r>
              <a:rPr lang="en-GB" sz="4200" dirty="0">
                <a:latin typeface="Calibri" pitchFamily="34" charset="0"/>
              </a:rPr>
              <a:t>London: Demos.</a:t>
            </a:r>
          </a:p>
          <a:p>
            <a:r>
              <a:rPr lang="en-GB" sz="4200" dirty="0">
                <a:latin typeface="Calibri" pitchFamily="34" charset="0"/>
              </a:rPr>
              <a:t> Cameron, C. Petrie, P. </a:t>
            </a:r>
            <a:r>
              <a:rPr lang="en-GB" sz="4200" dirty="0" err="1">
                <a:latin typeface="Calibri" pitchFamily="34" charset="0"/>
              </a:rPr>
              <a:t>Wigfall</a:t>
            </a:r>
            <a:r>
              <a:rPr lang="en-GB" sz="4200" dirty="0">
                <a:latin typeface="Calibri" pitchFamily="34" charset="0"/>
              </a:rPr>
              <a:t>, V. </a:t>
            </a:r>
            <a:r>
              <a:rPr lang="en-GB" sz="4200" dirty="0" err="1">
                <a:latin typeface="Calibri" pitchFamily="34" charset="0"/>
              </a:rPr>
              <a:t>Kleipoedszus</a:t>
            </a:r>
            <a:r>
              <a:rPr lang="en-GB" sz="4200" dirty="0">
                <a:latin typeface="Calibri" pitchFamily="34" charset="0"/>
              </a:rPr>
              <a:t>, S. Jasper, A. (2001)  Final report of the social pedagogy pilot programme: development and implementation, Thomas </a:t>
            </a:r>
            <a:r>
              <a:rPr lang="en-GB" sz="4200" dirty="0" err="1">
                <a:latin typeface="Calibri" pitchFamily="34" charset="0"/>
              </a:rPr>
              <a:t>Corum</a:t>
            </a:r>
            <a:r>
              <a:rPr lang="en-GB" sz="4200" dirty="0">
                <a:latin typeface="Calibri" pitchFamily="34" charset="0"/>
              </a:rPr>
              <a:t> Research Unit</a:t>
            </a:r>
          </a:p>
          <a:p>
            <a:r>
              <a:rPr lang="en-GB" sz="4200" dirty="0">
                <a:latin typeface="Calibri" pitchFamily="34" charset="0"/>
              </a:rPr>
              <a:t> CWDC (2007) Social Pedagogy and the Young People’s Workforce – discussion pape</a:t>
            </a:r>
            <a:r>
              <a:rPr lang="en-GB" sz="4200" b="1" dirty="0">
                <a:solidFill>
                  <a:srgbClr val="7030A0"/>
                </a:solidFill>
                <a:latin typeface="Calibri" pitchFamily="34" charset="0"/>
              </a:rPr>
              <a:t>r (</a:t>
            </a:r>
            <a:r>
              <a:rPr lang="en-GB" sz="4200" b="1" dirty="0">
                <a:solidFill>
                  <a:srgbClr val="7030A0"/>
                </a:solidFill>
                <a:latin typeface="Calibri" pitchFamily="34" charset="0"/>
                <a:hlinkClick r:id="rId3"/>
              </a:rPr>
              <a:t>www.cwdcouncil.org.uk</a:t>
            </a:r>
            <a:r>
              <a:rPr lang="en-GB" sz="4200" b="1" dirty="0">
                <a:solidFill>
                  <a:srgbClr val="7030A0"/>
                </a:solidFill>
                <a:latin typeface="Calibri" pitchFamily="34" charset="0"/>
              </a:rPr>
              <a:t>)</a:t>
            </a:r>
          </a:p>
          <a:p>
            <a:r>
              <a:rPr lang="en-GB" sz="4200" dirty="0" err="1">
                <a:latin typeface="Calibri" pitchFamily="34" charset="0"/>
              </a:rPr>
              <a:t>DfES</a:t>
            </a:r>
            <a:r>
              <a:rPr lang="en-GB" sz="4200" dirty="0">
                <a:latin typeface="Calibri" pitchFamily="34" charset="0"/>
              </a:rPr>
              <a:t> (Dept. for Education &amp; Skills) (2005) </a:t>
            </a:r>
            <a:r>
              <a:rPr lang="en-GB" sz="4200" i="1" dirty="0">
                <a:latin typeface="Calibri" pitchFamily="34" charset="0"/>
              </a:rPr>
              <a:t>Children’s Workforce Strategy: A strategy to build a world-class workforce for children and young people, </a:t>
            </a:r>
            <a:r>
              <a:rPr lang="en-GB" sz="4200" dirty="0">
                <a:latin typeface="Calibri" pitchFamily="34" charset="0"/>
              </a:rPr>
              <a:t>Nottingham: </a:t>
            </a:r>
            <a:r>
              <a:rPr lang="en-GB" sz="4200" dirty="0" err="1">
                <a:latin typeface="Calibri" pitchFamily="34" charset="0"/>
              </a:rPr>
              <a:t>DfES</a:t>
            </a:r>
            <a:r>
              <a:rPr lang="en-GB" sz="4200" dirty="0">
                <a:latin typeface="Calibri" pitchFamily="34" charset="0"/>
              </a:rPr>
              <a:t> Publications.</a:t>
            </a:r>
          </a:p>
          <a:p>
            <a:r>
              <a:rPr lang="en-GB" sz="4200" dirty="0" err="1">
                <a:latin typeface="Calibri" pitchFamily="34" charset="0"/>
              </a:rPr>
              <a:t>Eichsteller</a:t>
            </a:r>
            <a:r>
              <a:rPr lang="en-GB" sz="4200" dirty="0">
                <a:latin typeface="Calibri" pitchFamily="34" charset="0"/>
              </a:rPr>
              <a:t>, G. (2009) Social Pedagogy in Britain – Further Developments. SW &amp;S News magazine, (Online). Available from: </a:t>
            </a:r>
            <a:r>
              <a:rPr lang="en-GB" sz="4200" dirty="0">
                <a:latin typeface="Calibri" pitchFamily="34" charset="0"/>
                <a:hlinkClick r:id="rId4"/>
              </a:rPr>
              <a:t>http://www.socmag.net/?p=456</a:t>
            </a:r>
            <a:endParaRPr lang="en-GB" sz="4200" dirty="0">
              <a:latin typeface="Calibri" pitchFamily="34" charset="0"/>
            </a:endParaRPr>
          </a:p>
          <a:p>
            <a:r>
              <a:rPr lang="en-GB" sz="4200" dirty="0">
                <a:latin typeface="Calibri" pitchFamily="34" charset="0"/>
              </a:rPr>
              <a:t>Edwards, L. &amp; Hatch, B. (2003) </a:t>
            </a:r>
            <a:r>
              <a:rPr lang="en-GB" sz="4200" i="1" dirty="0">
                <a:latin typeface="Calibri" pitchFamily="34" charset="0"/>
              </a:rPr>
              <a:t>Passing Time: a report about young people and communities</a:t>
            </a:r>
            <a:r>
              <a:rPr lang="en-GB" sz="4200" dirty="0">
                <a:latin typeface="Calibri" pitchFamily="34" charset="0"/>
              </a:rPr>
              <a:t>, London: Institute for Public Policy Research, December 2003.</a:t>
            </a:r>
          </a:p>
          <a:p>
            <a:r>
              <a:rPr lang="en-GB" sz="4200" dirty="0" err="1">
                <a:latin typeface="Calibri" pitchFamily="34" charset="0"/>
              </a:rPr>
              <a:t>Hoggett</a:t>
            </a:r>
            <a:r>
              <a:rPr lang="en-GB" sz="4200" dirty="0">
                <a:latin typeface="Calibri" pitchFamily="34" charset="0"/>
              </a:rPr>
              <a:t>, P. (2005) ‘Negotiating Ethical Dilemmas in Contested Communities’, </a:t>
            </a:r>
            <a:r>
              <a:rPr lang="en-GB" sz="4200" i="1" dirty="0">
                <a:latin typeface="Calibri" pitchFamily="34" charset="0"/>
              </a:rPr>
              <a:t>ESRC End of Award Report, </a:t>
            </a:r>
            <a:r>
              <a:rPr lang="en-GB" sz="4200" dirty="0">
                <a:latin typeface="Calibri" pitchFamily="34" charset="0"/>
              </a:rPr>
              <a:t>November 2005, ref. RES-000-23-0127,  </a:t>
            </a:r>
            <a:r>
              <a:rPr lang="en-GB" sz="4200" dirty="0">
                <a:latin typeface="Calibri" pitchFamily="34" charset="0"/>
                <a:hlinkClick r:id="rId5"/>
              </a:rPr>
              <a:t>www.esrcsocietytoday.ac.uk</a:t>
            </a:r>
            <a:r>
              <a:rPr lang="en-GB" sz="4200" dirty="0">
                <a:latin typeface="Calibri" pitchFamily="34" charset="0"/>
              </a:rPr>
              <a:t>.</a:t>
            </a:r>
          </a:p>
          <a:p>
            <a:r>
              <a:rPr lang="en-GB" sz="4200" dirty="0">
                <a:latin typeface="Calibri" pitchFamily="34" charset="0"/>
              </a:rPr>
              <a:t>Oliver, B. (2004) ‘Professional Education as co-inquiry: an evaluation of the learning approach to developing the role of Connexions Personal Adviser’, </a:t>
            </a:r>
            <a:r>
              <a:rPr lang="en-GB" sz="4200" i="1" dirty="0">
                <a:latin typeface="Calibri" pitchFamily="34" charset="0"/>
              </a:rPr>
              <a:t>Assessment &amp; Evaluation In Higher Education,</a:t>
            </a:r>
            <a:r>
              <a:rPr lang="en-GB" sz="4200" dirty="0">
                <a:latin typeface="Calibri" pitchFamily="34" charset="0"/>
              </a:rPr>
              <a:t> 29 (1), 109-121.</a:t>
            </a:r>
          </a:p>
          <a:p>
            <a:r>
              <a:rPr lang="en-GB" sz="4200" dirty="0" err="1">
                <a:latin typeface="Calibri" pitchFamily="34" charset="0"/>
              </a:rPr>
              <a:t>Oxtoby</a:t>
            </a:r>
            <a:r>
              <a:rPr lang="en-GB" sz="4200" dirty="0">
                <a:latin typeface="Calibri" pitchFamily="34" charset="0"/>
              </a:rPr>
              <a:t>, K. (2009) How does Social Pedagogy work on the continent, and what are the barriers to its use in the UK. Lessons from Europe on Pedagogy. Available from; </a:t>
            </a:r>
            <a:r>
              <a:rPr lang="en-GB" sz="4200" dirty="0">
                <a:latin typeface="Calibri" pitchFamily="34" charset="0"/>
                <a:hlinkClick r:id="rId6"/>
              </a:rPr>
              <a:t>http://www.communitycare.co.uk/Articles/2009/03/18/111007/social-pedagogy-inpractice.Html</a:t>
            </a:r>
            <a:endParaRPr lang="en-GB" sz="4200" dirty="0">
              <a:latin typeface="Calibri" pitchFamily="34" charset="0"/>
            </a:endParaRPr>
          </a:p>
          <a:p>
            <a:r>
              <a:rPr lang="en-GB" sz="4200" dirty="0">
                <a:latin typeface="Calibri" pitchFamily="34" charset="0"/>
              </a:rPr>
              <a:t>Petrie, P., </a:t>
            </a:r>
            <a:r>
              <a:rPr lang="en-GB" sz="4200" dirty="0" err="1">
                <a:latin typeface="Calibri" pitchFamily="34" charset="0"/>
              </a:rPr>
              <a:t>Boddy</a:t>
            </a:r>
            <a:r>
              <a:rPr lang="en-GB" sz="4200" dirty="0">
                <a:latin typeface="Calibri" pitchFamily="34" charset="0"/>
              </a:rPr>
              <a:t>, J., Cameron, C., </a:t>
            </a:r>
            <a:r>
              <a:rPr lang="en-GB" sz="4200" dirty="0" err="1">
                <a:latin typeface="Calibri" pitchFamily="34" charset="0"/>
              </a:rPr>
              <a:t>Wigfall</a:t>
            </a:r>
            <a:r>
              <a:rPr lang="en-GB" sz="4200" dirty="0">
                <a:latin typeface="Calibri" pitchFamily="34" charset="0"/>
              </a:rPr>
              <a:t>, V. &amp; Simon, A. (2006). </a:t>
            </a:r>
            <a:r>
              <a:rPr lang="en-GB" sz="4200" i="1" dirty="0">
                <a:latin typeface="Calibri" pitchFamily="34" charset="0"/>
              </a:rPr>
              <a:t>Working with Children in Care – European Perspectives.</a:t>
            </a:r>
            <a:r>
              <a:rPr lang="en-GB" sz="4200" dirty="0">
                <a:latin typeface="Calibri" pitchFamily="34" charset="0"/>
              </a:rPr>
              <a:t> Maidenhead: Open University Press.</a:t>
            </a:r>
          </a:p>
          <a:p>
            <a:r>
              <a:rPr lang="en-GB" sz="4200" dirty="0">
                <a:latin typeface="Calibri" pitchFamily="34" charset="0"/>
              </a:rPr>
              <a:t>Regional Youth Work Unit - North East (2010) A Study on the Understanding of Social Pedagogy and its Potential Implications for Youth Work Practice and Training, University of Sunderland</a:t>
            </a:r>
          </a:p>
          <a:p>
            <a:r>
              <a:rPr lang="en-GB" sz="4200" dirty="0">
                <a:latin typeface="Calibri" pitchFamily="34" charset="0"/>
              </a:rPr>
              <a:t>Smith, M. K. (2002) ‘Youth work: an introduction’, </a:t>
            </a:r>
            <a:r>
              <a:rPr lang="en-GB" sz="4200" i="1" dirty="0">
                <a:latin typeface="Calibri" pitchFamily="34" charset="0"/>
              </a:rPr>
              <a:t>the </a:t>
            </a:r>
            <a:r>
              <a:rPr lang="en-GB" sz="4200" i="1" dirty="0" err="1">
                <a:latin typeface="Calibri" pitchFamily="34" charset="0"/>
              </a:rPr>
              <a:t>encyclopedia</a:t>
            </a:r>
            <a:r>
              <a:rPr lang="en-GB" sz="4200" i="1" dirty="0">
                <a:latin typeface="Calibri" pitchFamily="34" charset="0"/>
              </a:rPr>
              <a:t> of informal education, </a:t>
            </a:r>
            <a:r>
              <a:rPr lang="en-GB" sz="4200" u="sng" dirty="0">
                <a:latin typeface="Calibri" pitchFamily="34" charset="0"/>
                <a:hlinkClick r:id="rId7"/>
              </a:rPr>
              <a:t>www.infed.org/youthwork/b-yw.htm</a:t>
            </a:r>
            <a:r>
              <a:rPr lang="en-GB" sz="4200" u="sng" dirty="0">
                <a:latin typeface="Calibri" pitchFamily="34" charset="0"/>
              </a:rPr>
              <a:t> </a:t>
            </a:r>
            <a:r>
              <a:rPr lang="en-GB" sz="4200" dirty="0">
                <a:latin typeface="Calibri" pitchFamily="34" charset="0"/>
              </a:rPr>
              <a:t>, 2002, updated January 2005.</a:t>
            </a:r>
          </a:p>
          <a:p>
            <a:r>
              <a:rPr lang="en-GB" sz="4200" dirty="0">
                <a:latin typeface="Calibri" pitchFamily="34" charset="0"/>
              </a:rPr>
              <a:t>Taylor, T. (2000) ‘Beyond Connexions – A Response’ at </a:t>
            </a:r>
            <a:r>
              <a:rPr lang="en-GB" sz="4200" i="1" dirty="0">
                <a:latin typeface="Calibri" pitchFamily="34" charset="0"/>
              </a:rPr>
              <a:t>the encyclopaedia of informal education, </a:t>
            </a:r>
            <a:r>
              <a:rPr lang="en-GB" sz="4200" u="sng" dirty="0">
                <a:latin typeface="Calibri" pitchFamily="34" charset="0"/>
                <a:hlinkClick r:id="rId8"/>
              </a:rPr>
              <a:t>www.infed.org/personaladvisers/connexions-ttaylor.htm</a:t>
            </a:r>
            <a:r>
              <a:rPr lang="en-GB" sz="4200" dirty="0">
                <a:latin typeface="Calibri" pitchFamily="34" charset="0"/>
              </a:rPr>
              <a:t>  August 2000</a:t>
            </a:r>
          </a:p>
          <a:p>
            <a:r>
              <a:rPr lang="en-GB" sz="4200" dirty="0">
                <a:latin typeface="Calibri" pitchFamily="34" charset="0"/>
              </a:rPr>
              <a:t>Williamson, H. (2005) ‘Challenging Practice: a personal view on youth work in times of changed expectations’, in Harrison, R. &amp; Wise, C. (</a:t>
            </a:r>
            <a:r>
              <a:rPr lang="en-GB" sz="4200" dirty="0" err="1">
                <a:latin typeface="Calibri" pitchFamily="34" charset="0"/>
              </a:rPr>
              <a:t>eds</a:t>
            </a:r>
            <a:r>
              <a:rPr lang="en-GB" sz="4200" dirty="0">
                <a:latin typeface="Calibri" pitchFamily="34" charset="0"/>
              </a:rPr>
              <a:t>) (2005) </a:t>
            </a:r>
            <a:r>
              <a:rPr lang="en-GB" sz="4200" i="1" dirty="0">
                <a:latin typeface="Calibri" pitchFamily="34" charset="0"/>
              </a:rPr>
              <a:t>Working with Young People, </a:t>
            </a:r>
            <a:r>
              <a:rPr lang="en-GB" sz="4200" dirty="0">
                <a:latin typeface="Calibri" pitchFamily="34" charset="0"/>
              </a:rPr>
              <a:t>London: Sage/Open University, pp. 70-83.</a:t>
            </a:r>
          </a:p>
          <a:p>
            <a:r>
              <a:rPr lang="en-GB" sz="4200" dirty="0">
                <a:latin typeface="Calibri" pitchFamily="34" charset="0"/>
              </a:rPr>
              <a:t>Young, K. (1999) </a:t>
            </a:r>
            <a:r>
              <a:rPr lang="en-GB" sz="4200" i="1" dirty="0">
                <a:latin typeface="Calibri" pitchFamily="34" charset="0"/>
              </a:rPr>
              <a:t>The Art of Youth Work, </a:t>
            </a:r>
            <a:r>
              <a:rPr lang="en-GB" sz="4200" dirty="0">
                <a:latin typeface="Calibri" pitchFamily="34" charset="0"/>
              </a:rPr>
              <a:t>Lyme Regis: Russell House Publishing.</a:t>
            </a:r>
          </a:p>
          <a:p>
            <a:endParaRPr lang="en-GB" sz="4000" dirty="0">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walking in the shoes of</a:t>
            </a:r>
          </a:p>
        </p:txBody>
      </p:sp>
      <p:sp>
        <p:nvSpPr>
          <p:cNvPr id="3" name="Content Placeholder 2"/>
          <p:cNvSpPr>
            <a:spLocks noGrp="1"/>
          </p:cNvSpPr>
          <p:nvPr>
            <p:ph sz="quarter" idx="1"/>
          </p:nvPr>
        </p:nvSpPr>
        <p:spPr/>
        <p:txBody>
          <a:bodyPr>
            <a:normAutofit lnSpcReduction="10000"/>
          </a:bodyPr>
          <a:lstStyle/>
          <a:p>
            <a:r>
              <a:rPr lang="en-GB" dirty="0">
                <a:latin typeface="Bell MT" pitchFamily="18" charset="0"/>
              </a:rPr>
              <a:t>Reflecting the ‘close and empathetic nature of the social pedagogue’s relationship with the young people they work with’. </a:t>
            </a:r>
          </a:p>
          <a:p>
            <a:pPr>
              <a:buNone/>
            </a:pPr>
            <a:r>
              <a:rPr lang="en-GB" dirty="0">
                <a:latin typeface="Bell MT" pitchFamily="18" charset="0"/>
              </a:rPr>
              <a:t>   (Kathy Oxtoby, 2009)</a:t>
            </a:r>
          </a:p>
          <a:p>
            <a:r>
              <a:rPr lang="en-GB" dirty="0">
                <a:latin typeface="Bell MT" pitchFamily="18" charset="0"/>
              </a:rPr>
              <a:t>Close relationships between children or young people and professionals is a distinctive feature of European social pedagogy.</a:t>
            </a:r>
          </a:p>
          <a:p>
            <a:r>
              <a:rPr lang="en-GB" dirty="0">
                <a:latin typeface="Bell MT" pitchFamily="18" charset="0"/>
              </a:rPr>
              <a:t>Social pedagogy places great emphasis on the child or young person, and puts them at the centre of the work. </a:t>
            </a:r>
          </a:p>
          <a:p>
            <a:r>
              <a:rPr lang="en-GB" dirty="0">
                <a:latin typeface="Bell MT" pitchFamily="18" charset="0"/>
              </a:rPr>
              <a:t>A holistic perspective is very important within the social pedagogy approach and this perspective is the basis of interventions planned around the child or young person.</a:t>
            </a:r>
          </a:p>
        </p:txBody>
      </p:sp>
      <p:pic>
        <p:nvPicPr>
          <p:cNvPr id="6" name="Picture 6" descr="MPj04385730000[1]"/>
          <p:cNvPicPr>
            <a:picLocks noChangeAspect="1" noChangeArrowheads="1"/>
          </p:cNvPicPr>
          <p:nvPr/>
        </p:nvPicPr>
        <p:blipFill>
          <a:blip r:embed="rId3" cstate="print"/>
          <a:srcRect/>
          <a:stretch>
            <a:fillRect/>
          </a:stretch>
        </p:blipFill>
        <p:spPr bwMode="auto">
          <a:xfrm rot="10630412" flipV="1">
            <a:off x="7510201" y="5614929"/>
            <a:ext cx="1364232" cy="102386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social pedagogy in Europe</a:t>
            </a:r>
          </a:p>
        </p:txBody>
      </p:sp>
      <p:sp>
        <p:nvSpPr>
          <p:cNvPr id="3" name="Content Placeholder 2"/>
          <p:cNvSpPr>
            <a:spLocks noGrp="1"/>
          </p:cNvSpPr>
          <p:nvPr>
            <p:ph sz="quarter" idx="1"/>
          </p:nvPr>
        </p:nvSpPr>
        <p:spPr/>
        <p:txBody>
          <a:bodyPr>
            <a:normAutofit/>
          </a:bodyPr>
          <a:lstStyle/>
          <a:p>
            <a:r>
              <a:rPr lang="en-GB" sz="2000" dirty="0"/>
              <a:t>Qualified social pedagogues in Europe are trained so that they have a broad knowledge of all the different sectors, while still keeping their own specialisms. Social pedagogues have a broad understanding of psychology, sociology, social work, education, health and other disciplines.</a:t>
            </a:r>
          </a:p>
          <a:p>
            <a:r>
              <a:rPr lang="en-GB" sz="2000" dirty="0"/>
              <a:t>The breadth of pedagogic training qualifies professionals for direct work with children and young people with diverse needs across a wide range of child care and welfare services, including residential and foster care, early years and youth work. This creates a flexible workforce which enjoys the opportunity to work in different sectors at different stages of their career.</a:t>
            </a:r>
          </a:p>
          <a:p>
            <a:endParaRPr lang="en-GB" dirty="0"/>
          </a:p>
        </p:txBody>
      </p:sp>
      <p:pic>
        <p:nvPicPr>
          <p:cNvPr id="4" name="Picture 6" descr="MPj04385730000[1]"/>
          <p:cNvPicPr>
            <a:picLocks noChangeAspect="1" noChangeArrowheads="1"/>
          </p:cNvPicPr>
          <p:nvPr/>
        </p:nvPicPr>
        <p:blipFill>
          <a:blip r:embed="rId3" cstate="print"/>
          <a:srcRect/>
          <a:stretch>
            <a:fillRect/>
          </a:stretch>
        </p:blipFill>
        <p:spPr bwMode="auto">
          <a:xfrm rot="10630412" flipV="1">
            <a:off x="7312025" y="5473700"/>
            <a:ext cx="1558925" cy="116998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GB" dirty="0">
                <a:solidFill>
                  <a:srgbClr val="7030A0"/>
                </a:solidFill>
              </a:rPr>
              <a:t>The Petrie Principles</a:t>
            </a:r>
          </a:p>
        </p:txBody>
      </p:sp>
      <p:sp>
        <p:nvSpPr>
          <p:cNvPr id="3" name="Content Placeholder 2"/>
          <p:cNvSpPr>
            <a:spLocks noGrp="1"/>
          </p:cNvSpPr>
          <p:nvPr>
            <p:ph sz="quarter" idx="1"/>
          </p:nvPr>
        </p:nvSpPr>
        <p:spPr>
          <a:xfrm>
            <a:off x="457200" y="1143000"/>
            <a:ext cx="7543800" cy="5105400"/>
          </a:xfrm>
        </p:spPr>
        <p:txBody>
          <a:bodyPr>
            <a:normAutofit fontScale="25000" lnSpcReduction="20000"/>
          </a:bodyPr>
          <a:lstStyle/>
          <a:p>
            <a:r>
              <a:rPr lang="en-GB" sz="6400" dirty="0">
                <a:latin typeface="Calibri" pitchFamily="34" charset="0"/>
              </a:rPr>
              <a:t>A focus on the child as a whole person, and support for the child’s overall development;</a:t>
            </a:r>
          </a:p>
          <a:p>
            <a:r>
              <a:rPr lang="en-GB" sz="6400" dirty="0">
                <a:latin typeface="Calibri" pitchFamily="34" charset="0"/>
              </a:rPr>
              <a:t>The practitioner seeing herself/himself as a person, in relationship with the child or young person;</a:t>
            </a:r>
          </a:p>
          <a:p>
            <a:r>
              <a:rPr lang="en-GB" sz="6400" dirty="0">
                <a:latin typeface="Calibri" pitchFamily="34" charset="0"/>
              </a:rPr>
              <a:t>Children and staff are seen as inhabiting the same life space, not as existing in separate hierarchical domains;</a:t>
            </a:r>
          </a:p>
          <a:p>
            <a:r>
              <a:rPr lang="en-GB" sz="6400" dirty="0">
                <a:latin typeface="Calibri" pitchFamily="34" charset="0"/>
              </a:rPr>
              <a:t>As professionals, pedagogues are encouraged constantly to reflect on their practice and to apply both theoretical understandings and self-knowledge to the sometimes challenging demands with which they are confronted;</a:t>
            </a:r>
          </a:p>
          <a:p>
            <a:r>
              <a:rPr lang="en-GB" sz="6400" dirty="0">
                <a:latin typeface="Calibri" pitchFamily="34" charset="0"/>
              </a:rPr>
              <a:t>Pedagogues are also practical, so their training prepares them to share in many aspects of children’s daily lives and activities;</a:t>
            </a:r>
          </a:p>
          <a:p>
            <a:r>
              <a:rPr lang="en-GB" sz="6400" dirty="0">
                <a:latin typeface="Calibri" pitchFamily="34" charset="0"/>
              </a:rPr>
              <a:t>Children’s associative life is seen as an important resource: workers should foster and make use of the group;</a:t>
            </a:r>
          </a:p>
          <a:p>
            <a:r>
              <a:rPr lang="en-GB" sz="6400" dirty="0">
                <a:latin typeface="Calibri" pitchFamily="34" charset="0"/>
              </a:rPr>
              <a:t>Pedagogy builds on an understanding of children’s rights that is not limited to procedural matters or legislated requirements;</a:t>
            </a:r>
          </a:p>
          <a:p>
            <a:r>
              <a:rPr lang="en-GB" sz="6400" dirty="0">
                <a:latin typeface="Calibri" pitchFamily="34" charset="0"/>
              </a:rPr>
              <a:t>There is an emphasis on team work and on valuing the contribution of others in 'bringing up' children: other professionals, members of the local community and, especially, parents;</a:t>
            </a:r>
          </a:p>
          <a:p>
            <a:r>
              <a:rPr lang="en-GB" sz="6400" dirty="0">
                <a:latin typeface="Calibri" pitchFamily="34" charset="0"/>
              </a:rPr>
              <a:t>The centrality of relationship and, allied to this, the importance of listening and communicating.“</a:t>
            </a:r>
          </a:p>
          <a:p>
            <a:endParaRPr lang="en-GB" sz="4800" dirty="0"/>
          </a:p>
        </p:txBody>
      </p:sp>
      <p:pic>
        <p:nvPicPr>
          <p:cNvPr id="4" name="Picture 6" descr="MPj04385730000[1]"/>
          <p:cNvPicPr>
            <a:picLocks noChangeAspect="1" noChangeArrowheads="1"/>
          </p:cNvPicPr>
          <p:nvPr/>
        </p:nvPicPr>
        <p:blipFill>
          <a:blip r:embed="rId3" cstate="print"/>
          <a:srcRect/>
          <a:stretch>
            <a:fillRect/>
          </a:stretch>
        </p:blipFill>
        <p:spPr bwMode="auto">
          <a:xfrm rot="10630412" flipV="1">
            <a:off x="7944346" y="5667320"/>
            <a:ext cx="1178562" cy="88452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Cwdc (2005)</a:t>
            </a:r>
          </a:p>
        </p:txBody>
      </p:sp>
      <p:sp>
        <p:nvSpPr>
          <p:cNvPr id="3" name="Content Placeholder 2"/>
          <p:cNvSpPr>
            <a:spLocks noGrp="1"/>
          </p:cNvSpPr>
          <p:nvPr>
            <p:ph sz="quarter" idx="1"/>
          </p:nvPr>
        </p:nvSpPr>
        <p:spPr/>
        <p:txBody>
          <a:bodyPr>
            <a:normAutofit/>
          </a:bodyPr>
          <a:lstStyle/>
          <a:p>
            <a:pPr algn="ctr">
              <a:buNone/>
            </a:pPr>
            <a:r>
              <a:rPr lang="en-GB" dirty="0">
                <a:latin typeface="Bell MT" pitchFamily="18" charset="0"/>
              </a:rPr>
              <a:t>A concept whereby the child is seen as being a social</a:t>
            </a:r>
          </a:p>
          <a:p>
            <a:pPr algn="ctr">
              <a:buNone/>
            </a:pPr>
            <a:r>
              <a:rPr lang="en-GB" dirty="0">
                <a:latin typeface="Bell MT" pitchFamily="18" charset="0"/>
              </a:rPr>
              <a:t>being, with his or her own distinctive behaviour</a:t>
            </a:r>
          </a:p>
          <a:p>
            <a:pPr algn="ctr">
              <a:buNone/>
            </a:pPr>
            <a:r>
              <a:rPr lang="en-GB" dirty="0">
                <a:latin typeface="Bell MT" pitchFamily="18" charset="0"/>
              </a:rPr>
              <a:t>and knowledge, and where the social pedagogue</a:t>
            </a:r>
          </a:p>
          <a:p>
            <a:pPr algn="ctr">
              <a:buNone/>
            </a:pPr>
            <a:r>
              <a:rPr lang="en-GB" dirty="0">
                <a:latin typeface="Bell MT" pitchFamily="18" charset="0"/>
              </a:rPr>
              <a:t>(or children and young people’s professional) works</a:t>
            </a:r>
          </a:p>
          <a:p>
            <a:pPr algn="ctr">
              <a:buNone/>
            </a:pPr>
            <a:r>
              <a:rPr lang="en-GB" dirty="0">
                <a:latin typeface="Bell MT" pitchFamily="18" charset="0"/>
              </a:rPr>
              <a:t>closely with the individual to enable them to develop</a:t>
            </a:r>
          </a:p>
          <a:p>
            <a:pPr algn="ctr">
              <a:buNone/>
            </a:pPr>
            <a:r>
              <a:rPr lang="en-GB" dirty="0">
                <a:latin typeface="Bell MT" pitchFamily="18" charset="0"/>
              </a:rPr>
              <a:t>their own potential’.</a:t>
            </a:r>
          </a:p>
        </p:txBody>
      </p:sp>
      <p:pic>
        <p:nvPicPr>
          <p:cNvPr id="4" name="Picture 5" descr="MPj04386340000[1]"/>
          <p:cNvPicPr>
            <a:picLocks noChangeAspect="1" noChangeArrowheads="1"/>
          </p:cNvPicPr>
          <p:nvPr/>
        </p:nvPicPr>
        <p:blipFill>
          <a:blip r:embed="rId3" cstate="print"/>
          <a:srcRect/>
          <a:stretch>
            <a:fillRect/>
          </a:stretch>
        </p:blipFill>
        <p:spPr bwMode="auto">
          <a:xfrm>
            <a:off x="6172200" y="5334000"/>
            <a:ext cx="2722563" cy="11430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What do we mean by youth work?</a:t>
            </a:r>
          </a:p>
        </p:txBody>
      </p:sp>
      <p:sp>
        <p:nvSpPr>
          <p:cNvPr id="3" name="Content Placeholder 2"/>
          <p:cNvSpPr>
            <a:spLocks noGrp="1"/>
          </p:cNvSpPr>
          <p:nvPr>
            <p:ph sz="quarter" idx="1"/>
          </p:nvPr>
        </p:nvSpPr>
        <p:spPr/>
        <p:txBody>
          <a:bodyPr/>
          <a:lstStyle/>
          <a:p>
            <a:endParaRPr lang="en-GB" dirty="0"/>
          </a:p>
          <a:p>
            <a:r>
              <a:rPr lang="en-GB" dirty="0"/>
              <a:t>Smith (2002) admits that when people talk about youth work ‘they can mean very different things’ and that it might be more helpful to think of there being different forms of youth work rather a single practice with commonly agreed characteristics.</a:t>
            </a:r>
          </a:p>
          <a:p>
            <a:pPr>
              <a:buNone/>
            </a:pPr>
            <a:endParaRPr lang="en-GB" dirty="0"/>
          </a:p>
        </p:txBody>
      </p:sp>
      <p:pic>
        <p:nvPicPr>
          <p:cNvPr id="4" name="Picture 5" descr="MPj04386340000[1]"/>
          <p:cNvPicPr>
            <a:picLocks noChangeAspect="1" noChangeArrowheads="1"/>
          </p:cNvPicPr>
          <p:nvPr/>
        </p:nvPicPr>
        <p:blipFill>
          <a:blip r:embed="rId3" cstate="print"/>
          <a:srcRect/>
          <a:stretch>
            <a:fillRect/>
          </a:stretch>
        </p:blipFill>
        <p:spPr bwMode="auto">
          <a:xfrm>
            <a:off x="6602941" y="5562600"/>
            <a:ext cx="2541059" cy="10668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What is Youth Work?  (Mark Smith)</a:t>
            </a:r>
          </a:p>
        </p:txBody>
      </p:sp>
      <p:sp>
        <p:nvSpPr>
          <p:cNvPr id="3" name="Content Placeholder 2"/>
          <p:cNvSpPr>
            <a:spLocks noGrp="1"/>
          </p:cNvSpPr>
          <p:nvPr>
            <p:ph sz="quarter" idx="1"/>
          </p:nvPr>
        </p:nvSpPr>
        <p:spPr/>
        <p:txBody>
          <a:bodyPr/>
          <a:lstStyle/>
          <a:p>
            <a:r>
              <a:rPr lang="en-GB" dirty="0"/>
              <a:t>Youth work involves focusing on young people, emphasising voluntary participation and relationship, committing to association, being friendly and informal and being concerned with the education and welfare of young people. </a:t>
            </a:r>
          </a:p>
          <a:p>
            <a:endParaRPr lang="en-GB" dirty="0"/>
          </a:p>
          <a:p>
            <a:r>
              <a:rPr lang="en-GB" dirty="0"/>
              <a:t>Youth work does not have preconceived ideas concerning outcome, rather it is ‘unpredictable’ and may involve anyone. </a:t>
            </a:r>
          </a:p>
          <a:p>
            <a:endParaRPr lang="en-GB" dirty="0"/>
          </a:p>
        </p:txBody>
      </p:sp>
      <p:pic>
        <p:nvPicPr>
          <p:cNvPr id="4" name="Picture 5" descr="MPj04386340000[1]"/>
          <p:cNvPicPr>
            <a:picLocks noChangeAspect="1" noChangeArrowheads="1"/>
          </p:cNvPicPr>
          <p:nvPr/>
        </p:nvPicPr>
        <p:blipFill>
          <a:blip r:embed="rId3" cstate="print"/>
          <a:srcRect/>
          <a:stretch>
            <a:fillRect/>
          </a:stretch>
        </p:blipFill>
        <p:spPr bwMode="auto">
          <a:xfrm>
            <a:off x="6248400" y="5562600"/>
            <a:ext cx="2541059" cy="10668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solidFill>
                  <a:srgbClr val="7030A0"/>
                </a:solidFill>
              </a:rPr>
              <a:t>What is Youth Work?  (Kerry Young)</a:t>
            </a:r>
          </a:p>
        </p:txBody>
      </p:sp>
      <p:sp>
        <p:nvSpPr>
          <p:cNvPr id="3" name="Content Placeholder 2"/>
          <p:cNvSpPr>
            <a:spLocks noGrp="1"/>
          </p:cNvSpPr>
          <p:nvPr>
            <p:ph sz="quarter" idx="1"/>
          </p:nvPr>
        </p:nvSpPr>
        <p:spPr/>
        <p:txBody>
          <a:bodyPr>
            <a:normAutofit/>
          </a:bodyPr>
          <a:lstStyle/>
          <a:p>
            <a:r>
              <a:rPr lang="en-GB" sz="2000" dirty="0">
                <a:latin typeface="Bell MT" pitchFamily="18" charset="0"/>
              </a:rPr>
              <a:t>The problem for youth work is that it has often failed to express clearly, coherently and consistently its nature and purpose. Definitions have been constructed not from the basis of purpose but rather from a desire to reflect and affirm existing provision and practice.</a:t>
            </a:r>
          </a:p>
          <a:p>
            <a:r>
              <a:rPr lang="en-GB" sz="2000" dirty="0">
                <a:latin typeface="Bell MT" pitchFamily="18" charset="0"/>
              </a:rPr>
              <a:t>The ‘uniqueness’ of youth work is to be found not in its methods, or ‘target groups’ but in its </a:t>
            </a:r>
            <a:r>
              <a:rPr lang="en-GB" sz="2000" u="sng" dirty="0">
                <a:latin typeface="Bell MT" pitchFamily="18" charset="0"/>
              </a:rPr>
              <a:t>purpose</a:t>
            </a:r>
            <a:r>
              <a:rPr lang="en-GB" sz="2000" dirty="0">
                <a:latin typeface="Bell MT" pitchFamily="18" charset="0"/>
              </a:rPr>
              <a:t>. </a:t>
            </a:r>
          </a:p>
          <a:p>
            <a:r>
              <a:rPr lang="en-GB" sz="2000" dirty="0">
                <a:latin typeface="Bell MT" pitchFamily="18" charset="0"/>
              </a:rPr>
              <a:t>The purpose of youth work is to enable and support young peoples’ capacity to take charge of themselves and their lives and participate in decision making processes in their community.  </a:t>
            </a:r>
          </a:p>
          <a:p>
            <a:r>
              <a:rPr lang="en-GB" sz="2000" dirty="0">
                <a:latin typeface="Bell MT" pitchFamily="18" charset="0"/>
              </a:rPr>
              <a:t>Youth work is about building relationships with young people that accept and value them and ‘involves honesty, trust respect and reciprocity’ </a:t>
            </a:r>
          </a:p>
          <a:p>
            <a:endParaRPr lang="en-GB" dirty="0"/>
          </a:p>
        </p:txBody>
      </p:sp>
      <p:pic>
        <p:nvPicPr>
          <p:cNvPr id="4" name="Picture 5" descr="MPj04386340000[1]"/>
          <p:cNvPicPr>
            <a:picLocks noChangeAspect="1" noChangeArrowheads="1"/>
          </p:cNvPicPr>
          <p:nvPr/>
        </p:nvPicPr>
        <p:blipFill>
          <a:blip r:embed="rId3" cstate="print"/>
          <a:srcRect/>
          <a:stretch>
            <a:fillRect/>
          </a:stretch>
        </p:blipFill>
        <p:spPr bwMode="auto">
          <a:xfrm>
            <a:off x="6248400" y="5562600"/>
            <a:ext cx="2541059" cy="10668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E6D4CCBEA15444DA8D2EEC975615D5D" ma:contentTypeVersion="12" ma:contentTypeDescription="Create a new document." ma:contentTypeScope="" ma:versionID="c0fda65fa732fe0524ed047c9c3309c6">
  <xsd:schema xmlns:xsd="http://www.w3.org/2001/XMLSchema" xmlns:xs="http://www.w3.org/2001/XMLSchema" xmlns:p="http://schemas.microsoft.com/office/2006/metadata/properties" xmlns:ns3="d3736444-8fca-4c11-8dc8-8865c49873b8" xmlns:ns4="ca7f06e8-4059-4c8a-b971-bd0f6d05e0de" targetNamespace="http://schemas.microsoft.com/office/2006/metadata/properties" ma:root="true" ma:fieldsID="6e487ba4dfdda248f02c469938358cb6" ns3:_="" ns4:_="">
    <xsd:import namespace="d3736444-8fca-4c11-8dc8-8865c49873b8"/>
    <xsd:import namespace="ca7f06e8-4059-4c8a-b971-bd0f6d05e0d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736444-8fca-4c11-8dc8-8865c49873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a7f06e8-4059-4c8a-b971-bd0f6d05e0d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EC2054A-9B7A-40E3-9D37-FD77434FB32B}">
  <ds:schemaRefs>
    <ds:schemaRef ds:uri="http://schemas.microsoft.com/office/2006/documentManagement/types"/>
    <ds:schemaRef ds:uri="http://schemas.microsoft.com/office/infopath/2007/PartnerControls"/>
    <ds:schemaRef ds:uri="ca7f06e8-4059-4c8a-b971-bd0f6d05e0de"/>
    <ds:schemaRef ds:uri="d3736444-8fca-4c11-8dc8-8865c49873b8"/>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670FD23E-BC78-417D-A33E-3487060A5A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3736444-8fca-4c11-8dc8-8865c49873b8"/>
    <ds:schemaRef ds:uri="ca7f06e8-4059-4c8a-b971-bd0f6d05e0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20BBD6B-7DEE-4708-B85B-D6E9733F44A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1248</TotalTime>
  <Words>3421</Words>
  <Application>Microsoft Office PowerPoint</Application>
  <PresentationFormat>On-screen Show (4:3)</PresentationFormat>
  <Paragraphs>228</Paragraphs>
  <Slides>29</Slides>
  <Notes>29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Bell MT</vt:lpstr>
      <vt:lpstr>Calibri</vt:lpstr>
      <vt:lpstr>Century Schoolbook</vt:lpstr>
      <vt:lpstr>Wingdings</vt:lpstr>
      <vt:lpstr>Wingdings 2</vt:lpstr>
      <vt:lpstr>Oriel</vt:lpstr>
      <vt:lpstr>     What’s in a Name?  Social pedagogy and work with young people  </vt:lpstr>
      <vt:lpstr>What do we mean by social pedagogy? </vt:lpstr>
      <vt:lpstr>walking in the shoes of</vt:lpstr>
      <vt:lpstr>social pedagogy in Europe</vt:lpstr>
      <vt:lpstr>The Petrie Principles</vt:lpstr>
      <vt:lpstr>Cwdc (2005)</vt:lpstr>
      <vt:lpstr>What do we mean by youth work?</vt:lpstr>
      <vt:lpstr>What is Youth Work?  (Mark Smith)</vt:lpstr>
      <vt:lpstr>What is Youth Work?  (Kerry Young)</vt:lpstr>
      <vt:lpstr>What is youth work? (Tony Taylor)</vt:lpstr>
      <vt:lpstr>What is youth work? (Howard williamson)</vt:lpstr>
      <vt:lpstr>Where has social pedagogy appeared in uk youth work practice?</vt:lpstr>
      <vt:lpstr>Social Pedagogy and the Young People’s Workforce (2007)</vt:lpstr>
      <vt:lpstr> Understanding of Social Pedagogy  and its Potential Implications for Youth Work Practice and Training April 2010</vt:lpstr>
      <vt:lpstr>Recommendations on Potential Implications for Youth Work (April 2010)</vt:lpstr>
      <vt:lpstr>Report of the social pedagogy pilot programme (April 2011)</vt:lpstr>
      <vt:lpstr>What’s in a name?</vt:lpstr>
      <vt:lpstr>Recognition</vt:lpstr>
      <vt:lpstr>Practice</vt:lpstr>
      <vt:lpstr>Shared understanding</vt:lpstr>
      <vt:lpstr>Structure and Agency </vt:lpstr>
      <vt:lpstr>values</vt:lpstr>
      <vt:lpstr>values</vt:lpstr>
      <vt:lpstr>values</vt:lpstr>
      <vt:lpstr>The values of ‘youth working’</vt:lpstr>
      <vt:lpstr>A relational mindset: Haltung </vt:lpstr>
      <vt:lpstr>So ... what’s in a name?  </vt:lpstr>
      <vt:lpstr>A way forward</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Lita</dc:creator>
  <cp:lastModifiedBy>Key Blazier</cp:lastModifiedBy>
  <cp:revision>130</cp:revision>
  <dcterms:created xsi:type="dcterms:W3CDTF">2006-08-16T00:00:00Z</dcterms:created>
  <dcterms:modified xsi:type="dcterms:W3CDTF">2020-11-05T17:15:37Z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0x0101009E6D4CCBEA15444DA8D2EEC975615D5D</vt:lpwstr>
  </property>
</Properties>
</file>